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notesSlides/notesSlide27.xml" ContentType="application/vnd.openxmlformats-officedocument.presentationml.notesSlide+xml"/>
  <Override PartName="/ppt/charts/chart3.xml" ContentType="application/vnd.openxmlformats-officedocument.drawingml.chart+xml"/>
  <Override PartName="/ppt/notesSlides/notesSlide28.xml" ContentType="application/vnd.openxmlformats-officedocument.presentationml.notesSlide+xml"/>
  <Override PartName="/ppt/charts/chart4.xml" ContentType="application/vnd.openxmlformats-officedocument.drawingml.chart+xml"/>
  <Override PartName="/ppt/notesSlides/notesSlide29.xml" ContentType="application/vnd.openxmlformats-officedocument.presentationml.notesSlide+xml"/>
  <Override PartName="/ppt/charts/chart5.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0" r:id="rId1"/>
    <p:sldMasterId id="2147483652" r:id="rId2"/>
  </p:sldMasterIdLst>
  <p:notesMasterIdLst>
    <p:notesMasterId r:id="rId57"/>
  </p:notesMasterIdLst>
  <p:handoutMasterIdLst>
    <p:handoutMasterId r:id="rId58"/>
  </p:handoutMasterIdLst>
  <p:sldIdLst>
    <p:sldId id="261" r:id="rId3"/>
    <p:sldId id="419" r:id="rId4"/>
    <p:sldId id="360" r:id="rId5"/>
    <p:sldId id="351" r:id="rId6"/>
    <p:sldId id="381" r:id="rId7"/>
    <p:sldId id="354" r:id="rId8"/>
    <p:sldId id="370" r:id="rId9"/>
    <p:sldId id="420" r:id="rId10"/>
    <p:sldId id="357" r:id="rId11"/>
    <p:sldId id="385" r:id="rId12"/>
    <p:sldId id="382" r:id="rId13"/>
    <p:sldId id="386" r:id="rId14"/>
    <p:sldId id="397" r:id="rId15"/>
    <p:sldId id="373" r:id="rId16"/>
    <p:sldId id="363" r:id="rId17"/>
    <p:sldId id="426" r:id="rId18"/>
    <p:sldId id="403" r:id="rId19"/>
    <p:sldId id="369" r:id="rId20"/>
    <p:sldId id="427" r:id="rId21"/>
    <p:sldId id="404" r:id="rId22"/>
    <p:sldId id="346" r:id="rId23"/>
    <p:sldId id="405" r:id="rId24"/>
    <p:sldId id="377" r:id="rId25"/>
    <p:sldId id="428" r:id="rId26"/>
    <p:sldId id="408" r:id="rId27"/>
    <p:sldId id="410" r:id="rId28"/>
    <p:sldId id="389" r:id="rId29"/>
    <p:sldId id="414" r:id="rId30"/>
    <p:sldId id="415" r:id="rId31"/>
    <p:sldId id="416" r:id="rId32"/>
    <p:sldId id="418" r:id="rId33"/>
    <p:sldId id="411" r:id="rId34"/>
    <p:sldId id="412" r:id="rId35"/>
    <p:sldId id="387" r:id="rId36"/>
    <p:sldId id="350" r:id="rId37"/>
    <p:sldId id="392" r:id="rId38"/>
    <p:sldId id="407" r:id="rId39"/>
    <p:sldId id="383" r:id="rId40"/>
    <p:sldId id="388" r:id="rId41"/>
    <p:sldId id="402" r:id="rId42"/>
    <p:sldId id="374" r:id="rId43"/>
    <p:sldId id="395" r:id="rId44"/>
    <p:sldId id="396" r:id="rId45"/>
    <p:sldId id="398" r:id="rId46"/>
    <p:sldId id="399" r:id="rId47"/>
    <p:sldId id="400" r:id="rId48"/>
    <p:sldId id="401" r:id="rId49"/>
    <p:sldId id="406" r:id="rId50"/>
    <p:sldId id="413" r:id="rId51"/>
    <p:sldId id="421" r:id="rId52"/>
    <p:sldId id="422" r:id="rId53"/>
    <p:sldId id="423" r:id="rId54"/>
    <p:sldId id="424" r:id="rId55"/>
    <p:sldId id="425" r:id="rId56"/>
  </p:sldIdLst>
  <p:sldSz cx="9144000" cy="6858000" type="screen4x3"/>
  <p:notesSz cx="6997700" cy="9283700"/>
  <p:embeddedFontLst>
    <p:embeddedFont>
      <p:font typeface="Cambria Math" panose="02040503050406030204" pitchFamily="18" charset="0"/>
      <p:regular r:id="rId59"/>
    </p:embeddedFont>
    <p:embeddedFont>
      <p:font typeface="Calibri" panose="020F0502020204030204" pitchFamily="34" charset="0"/>
      <p:regular r:id="rId60"/>
      <p:bold r:id="rId61"/>
      <p:italic r:id="rId62"/>
      <p:boldItalic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ylan Hutchison" initials="DH" lastIdx="5" clrIdx="0">
    <p:extLst>
      <p:ext uri="{19B8F6BF-5375-455C-9EA6-DF929625EA0E}">
        <p15:presenceInfo xmlns:p15="http://schemas.microsoft.com/office/powerpoint/2012/main" userId="9320725b1d37ba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CDCD"/>
    <a:srgbClr val="ABFFD1"/>
    <a:srgbClr val="79FFB6"/>
    <a:srgbClr val="FFC1C1"/>
    <a:srgbClr val="FF9F9F"/>
    <a:srgbClr val="B19CDC"/>
    <a:srgbClr val="FFFFFF"/>
    <a:srgbClr val="0C0C0C"/>
    <a:srgbClr val="FAF6EC"/>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0" autoAdjust="0"/>
    <p:restoredTop sz="79426" autoAdjust="0"/>
  </p:normalViewPr>
  <p:slideViewPr>
    <p:cSldViewPr snapToGrid="0" snapToObjects="1" showGuides="1">
      <p:cViewPr varScale="1">
        <p:scale>
          <a:sx n="108" d="100"/>
          <a:sy n="108" d="100"/>
        </p:scale>
        <p:origin x="2571" y="48"/>
      </p:cViewPr>
      <p:guideLst>
        <p:guide orient="horz" pos="2488"/>
        <p:guide pos="47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file:///D:\Dropbox\2017-1-Winter\beyondmr17\sensorOpt.od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Dropbox\2017-1-Winter\beyondmr17\sensorOpt.od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Dropbox\2017-1-Winter\beyondmr17\sensorOpt.od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Dropbox\2017-1-Winter\beyondmr17\sensorOpt.od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lIns="0" tIns="0" rIns="0" bIns="0"/>
          <a:lstStyle/>
          <a:p>
            <a:pPr marL="0" marR="0" indent="0" algn="ctr" defTabSz="914400" fontAlgn="auto" hangingPunct="1">
              <a:lnSpc>
                <a:spcPct val="100000"/>
              </a:lnSpc>
              <a:spcBef>
                <a:spcPts val="0"/>
              </a:spcBef>
              <a:spcAft>
                <a:spcPts val="0"/>
              </a:spcAft>
              <a:tabLst/>
              <a:defRPr sz="1600" b="1" i="0" u="none" strike="noStrike" kern="1200" baseline="0">
                <a:solidFill>
                  <a:srgbClr val="000000"/>
                </a:solidFill>
                <a:latin typeface="Calibri"/>
              </a:defRPr>
            </a:pPr>
            <a:r>
              <a:rPr lang="en-US" sz="1600" b="1" i="0" u="none" strike="noStrike" kern="1200" cap="none" spc="0" baseline="0">
                <a:solidFill>
                  <a:srgbClr val="000000"/>
                </a:solidFill>
                <a:uFillTx/>
                <a:latin typeface="Calibri"/>
              </a:rPr>
              <a:t>Effect of Optimizations on Sensor Calculation Runtime</a:t>
            </a:r>
          </a:p>
        </c:rich>
      </c:tx>
      <c:layout/>
      <c:overlay val="0"/>
      <c:spPr>
        <a:noFill/>
        <a:ln>
          <a:noFill/>
        </a:ln>
      </c:spPr>
    </c:title>
    <c:autoTitleDeleted val="0"/>
    <c:plotArea>
      <c:layout/>
      <c:barChart>
        <c:barDir val="col"/>
        <c:grouping val="stacked"/>
        <c:varyColors val="0"/>
        <c:ser>
          <c:idx val="2"/>
          <c:order val="0"/>
          <c:tx>
            <c:strRef>
              <c:f>Sheet1!$E$2</c:f>
              <c:strCache>
                <c:ptCount val="1"/>
                <c:pt idx="0">
                  <c:v>Total Time</c:v>
                </c:pt>
              </c:strCache>
            </c:strRef>
          </c:tx>
          <c:spPr>
            <a:solidFill>
              <a:schemeClr val="accent1"/>
            </a:solidFill>
            <a:ln>
              <a:noFill/>
            </a:ln>
          </c:spPr>
          <c:invertIfNegative val="0"/>
          <c:cat>
            <c:strRef>
              <c:f>Sheet1!$A$3:$A$13</c:f>
              <c:strCache>
                <c:ptCount val="11"/>
                <c:pt idx="0">
                  <c:v>none</c:v>
                </c:pt>
                <c:pt idx="1">
                  <c:v>A</c:v>
                </c:pt>
                <c:pt idx="2">
                  <c:v>D</c:v>
                </c:pt>
                <c:pt idx="3">
                  <c:v>E</c:v>
                </c:pt>
                <c:pt idx="4">
                  <c:v>F</c:v>
                </c:pt>
                <c:pt idx="5">
                  <c:v>M</c:v>
                </c:pt>
                <c:pt idx="6">
                  <c:v>P</c:v>
                </c:pt>
                <c:pt idx="7">
                  <c:v>R</c:v>
                </c:pt>
                <c:pt idx="8">
                  <c:v>S</c:v>
                </c:pt>
                <c:pt idx="9">
                  <c:v>Z</c:v>
                </c:pt>
                <c:pt idx="10">
                  <c:v>all</c:v>
                </c:pt>
              </c:strCache>
            </c:strRef>
          </c:cat>
          <c:val>
            <c:numRef>
              <c:f>Sheet1!$E$3:$E$13</c:f>
              <c:numCache>
                <c:formatCode>#,##0.00</c:formatCode>
                <c:ptCount val="11"/>
                <c:pt idx="0">
                  <c:v>1225.702</c:v>
                </c:pt>
                <c:pt idx="1">
                  <c:v>469.85200000000003</c:v>
                </c:pt>
                <c:pt idx="2">
                  <c:v>774.51099999999997</c:v>
                </c:pt>
                <c:pt idx="3">
                  <c:v>1171.2909999999999</c:v>
                </c:pt>
                <c:pt idx="4">
                  <c:v>1172.9309999999998</c:v>
                </c:pt>
                <c:pt idx="5">
                  <c:v>1201.1400000000001</c:v>
                </c:pt>
                <c:pt idx="6">
                  <c:v>1101.7940000000001</c:v>
                </c:pt>
                <c:pt idx="7">
                  <c:v>1196.77</c:v>
                </c:pt>
                <c:pt idx="8">
                  <c:v>726.07299999999998</c:v>
                </c:pt>
                <c:pt idx="9">
                  <c:v>1111.1490000000001</c:v>
                </c:pt>
                <c:pt idx="10">
                  <c:v>71.334000000000003</c:v>
                </c:pt>
              </c:numCache>
            </c:numRef>
          </c:val>
          <c:extLst>
            <c:ext xmlns:c16="http://schemas.microsoft.com/office/drawing/2014/chart" uri="{C3380CC4-5D6E-409C-BE32-E72D297353CC}">
              <c16:uniqueId val="{00000000-056A-49BB-BACC-058A6419EA1F}"/>
            </c:ext>
          </c:extLst>
        </c:ser>
        <c:dLbls>
          <c:showLegendKey val="0"/>
          <c:showVal val="0"/>
          <c:showCatName val="0"/>
          <c:showSerName val="0"/>
          <c:showPercent val="0"/>
          <c:showBubbleSize val="0"/>
        </c:dLbls>
        <c:gapWidth val="150"/>
        <c:overlap val="100"/>
        <c:axId val="798900863"/>
        <c:axId val="798903775"/>
      </c:barChart>
      <c:valAx>
        <c:axId val="798903775"/>
        <c:scaling>
          <c:orientation val="minMax"/>
          <c:max val="1300"/>
          <c:min val="0"/>
        </c:scaling>
        <c:delete val="0"/>
        <c:axPos val="l"/>
        <c:majorGridlines>
          <c:spPr>
            <a:ln w="6345" cap="flat">
              <a:solidFill>
                <a:srgbClr val="B3B3B3"/>
              </a:solidFill>
              <a:prstDash val="solid"/>
              <a:round/>
            </a:ln>
          </c:spPr>
        </c:majorGridlines>
        <c:title>
          <c:tx>
            <c:rich>
              <a:bodyPr lIns="0" tIns="0" rIns="0" bIns="0"/>
              <a:lstStyle/>
              <a:p>
                <a:pPr marL="0" marR="0" indent="0" algn="ctr" defTabSz="914400" fontAlgn="auto" hangingPunct="1">
                  <a:lnSpc>
                    <a:spcPct val="100000"/>
                  </a:lnSpc>
                  <a:spcBef>
                    <a:spcPts val="0"/>
                  </a:spcBef>
                  <a:spcAft>
                    <a:spcPts val="0"/>
                  </a:spcAft>
                  <a:tabLst/>
                  <a:defRPr sz="1100" b="1" i="0" u="none" strike="noStrike" kern="1200" baseline="0">
                    <a:solidFill>
                      <a:srgbClr val="000000"/>
                    </a:solidFill>
                    <a:latin typeface="Calibri"/>
                  </a:defRPr>
                </a:pPr>
                <a:r>
                  <a:rPr lang="en-US" sz="1100" b="1" i="0" u="none" strike="noStrike" kern="1200" cap="none" spc="0" baseline="0">
                    <a:solidFill>
                      <a:srgbClr val="000000"/>
                    </a:solidFill>
                    <a:uFillTx/>
                    <a:latin typeface="Calibri"/>
                  </a:rPr>
                  <a:t>Runtime (s)</a:t>
                </a:r>
              </a:p>
            </c:rich>
          </c:tx>
          <c:layout/>
          <c:overlay val="0"/>
          <c:spPr>
            <a:noFill/>
            <a:ln>
              <a:noFill/>
            </a:ln>
          </c:spPr>
        </c:title>
        <c:numFmt formatCode="#,##0" sourceLinked="0"/>
        <c:majorTickMark val="none"/>
        <c:minorTickMark val="none"/>
        <c:tickLblPos val="nextTo"/>
        <c:spPr>
          <a:noFill/>
          <a:ln w="6345" cap="flat">
            <a:solidFill>
              <a:srgbClr val="B3B3B3"/>
            </a:solidFill>
            <a:prstDash val="solid"/>
            <a:round/>
          </a:ln>
        </c:spPr>
        <c:txPr>
          <a:bodyPr lIns="0" tIns="0" rIns="0" bIns="0"/>
          <a:lstStyle/>
          <a:p>
            <a:pPr marL="0" marR="0" indent="0" defTabSz="914400" fontAlgn="auto" hangingPunct="1">
              <a:lnSpc>
                <a:spcPct val="100000"/>
              </a:lnSpc>
              <a:spcBef>
                <a:spcPts val="0"/>
              </a:spcBef>
              <a:spcAft>
                <a:spcPts val="0"/>
              </a:spcAft>
              <a:tabLst/>
              <a:defRPr sz="1000" b="1" i="0" u="none" strike="noStrike" kern="1200" baseline="0">
                <a:solidFill>
                  <a:srgbClr val="000000"/>
                </a:solidFill>
                <a:latin typeface="Calibri"/>
              </a:defRPr>
            </a:pPr>
            <a:endParaRPr lang="en-US"/>
          </a:p>
        </c:txPr>
        <c:crossAx val="798900863"/>
        <c:crossesAt val="1"/>
        <c:crossBetween val="between"/>
      </c:valAx>
      <c:catAx>
        <c:axId val="798900863"/>
        <c:scaling>
          <c:orientation val="minMax"/>
        </c:scaling>
        <c:delete val="0"/>
        <c:axPos val="b"/>
        <c:title>
          <c:tx>
            <c:rich>
              <a:bodyPr lIns="0" tIns="0" rIns="0" bIns="0"/>
              <a:lstStyle/>
              <a:p>
                <a:pPr marL="0" marR="0" indent="0" algn="ctr" defTabSz="914400" fontAlgn="auto" hangingPunct="1">
                  <a:lnSpc>
                    <a:spcPct val="100000"/>
                  </a:lnSpc>
                  <a:spcBef>
                    <a:spcPts val="0"/>
                  </a:spcBef>
                  <a:spcAft>
                    <a:spcPts val="0"/>
                  </a:spcAft>
                  <a:tabLst/>
                  <a:defRPr sz="1100" b="1" i="0" u="none" strike="noStrike" kern="1200" baseline="0">
                    <a:solidFill>
                      <a:srgbClr val="000000"/>
                    </a:solidFill>
                    <a:latin typeface="Calibri"/>
                  </a:defRPr>
                </a:pPr>
                <a:r>
                  <a:rPr lang="en-US" sz="1100" b="1" i="0" u="none" strike="noStrike" kern="1200" cap="none" spc="0" baseline="0" dirty="0">
                    <a:solidFill>
                      <a:srgbClr val="000000"/>
                    </a:solidFill>
                    <a:uFillTx/>
                    <a:latin typeface="Calibri"/>
                  </a:rPr>
                  <a:t>Enabled </a:t>
                </a:r>
                <a:r>
                  <a:rPr lang="en-US" sz="1100" b="1" i="0" u="none" strike="noStrike" kern="1200" cap="none" spc="0" baseline="0" dirty="0" smtClean="0">
                    <a:solidFill>
                      <a:srgbClr val="000000"/>
                    </a:solidFill>
                    <a:uFillTx/>
                    <a:latin typeface="Calibri"/>
                  </a:rPr>
                  <a:t>Optimizations (see Figure 5)</a:t>
                </a:r>
                <a:endParaRPr lang="en-US" sz="1100" b="1" i="0" u="none" strike="noStrike" kern="1200" cap="none" spc="0" baseline="0" dirty="0">
                  <a:solidFill>
                    <a:srgbClr val="000000"/>
                  </a:solidFill>
                  <a:uFillTx/>
                  <a:latin typeface="Calibri"/>
                </a:endParaRPr>
              </a:p>
            </c:rich>
          </c:tx>
          <c:layout/>
          <c:overlay val="0"/>
          <c:spPr>
            <a:noFill/>
            <a:ln>
              <a:noFill/>
            </a:ln>
          </c:spPr>
        </c:title>
        <c:numFmt formatCode="General" sourceLinked="1"/>
        <c:majorTickMark val="none"/>
        <c:minorTickMark val="none"/>
        <c:tickLblPos val="nextTo"/>
        <c:spPr>
          <a:noFill/>
          <a:ln w="6345" cap="flat">
            <a:solidFill>
              <a:srgbClr val="B3B3B3"/>
            </a:solidFill>
            <a:prstDash val="solid"/>
            <a:round/>
          </a:ln>
        </c:spPr>
        <c:txPr>
          <a:bodyPr lIns="0" tIns="0" rIns="0" bIns="0"/>
          <a:lstStyle/>
          <a:p>
            <a:pPr marL="0" marR="0" indent="0" defTabSz="914400" fontAlgn="auto" hangingPunct="1">
              <a:lnSpc>
                <a:spcPct val="100000"/>
              </a:lnSpc>
              <a:spcBef>
                <a:spcPts val="0"/>
              </a:spcBef>
              <a:spcAft>
                <a:spcPts val="0"/>
              </a:spcAft>
              <a:tabLst/>
              <a:defRPr sz="1050" b="1" i="0" u="none" strike="noStrike" kern="1200" baseline="0">
                <a:solidFill>
                  <a:srgbClr val="000000"/>
                </a:solidFill>
                <a:latin typeface="Calibri"/>
              </a:defRPr>
            </a:pPr>
            <a:endParaRPr lang="en-US"/>
          </a:p>
        </c:txPr>
        <c:crossAx val="798903775"/>
        <c:crossesAt val="0"/>
        <c:auto val="1"/>
        <c:lblAlgn val="ctr"/>
        <c:lblOffset val="100"/>
        <c:noMultiLvlLbl val="0"/>
      </c:catAx>
      <c:spPr>
        <a:noFill/>
        <a:ln w="9528">
          <a:solidFill>
            <a:srgbClr val="B3B3B3"/>
          </a:solidFill>
          <a:prstDash val="solid"/>
        </a:ln>
      </c:spPr>
    </c:plotArea>
    <c:plotVisOnly val="1"/>
    <c:dispBlanksAs val="gap"/>
    <c:showDLblsOverMax val="0"/>
  </c:chart>
  <c:spPr>
    <a:solidFill>
      <a:srgbClr val="FFFFFF"/>
    </a:solidFill>
    <a:ln>
      <a:noFill/>
    </a:ln>
  </c:spPr>
  <c:txPr>
    <a:bodyPr lIns="0" tIns="0" rIns="0" bIns="0"/>
    <a:lstStyle/>
    <a:p>
      <a:pPr marL="0" marR="0" indent="0" defTabSz="914400" fontAlgn="auto" hangingPunct="1">
        <a:lnSpc>
          <a:spcPct val="100000"/>
        </a:lnSpc>
        <a:spcBef>
          <a:spcPts val="0"/>
        </a:spcBef>
        <a:spcAft>
          <a:spcPts val="0"/>
        </a:spcAft>
        <a:tabLst/>
        <a:defRPr lang="en-US" sz="1000" b="0" i="0" u="none" strike="noStrike" kern="1200" baseline="0">
          <a:solidFill>
            <a:srgbClr val="000000"/>
          </a:solidFill>
          <a:latin typeface="Calibri"/>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a:pPr>
            <a:r>
              <a:rPr lang="en-US"/>
              <a:t>Effect of Optimizations on Sensor Calculation Runtime</a:t>
            </a:r>
          </a:p>
        </c:rich>
      </c:tx>
      <c:overlay val="0"/>
    </c:title>
    <c:autoTitleDeleted val="0"/>
    <c:plotArea>
      <c:layout/>
      <c:barChart>
        <c:barDir val="col"/>
        <c:grouping val="stacked"/>
        <c:varyColors val="0"/>
        <c:ser>
          <c:idx val="0"/>
          <c:order val="0"/>
          <c:tx>
            <c:strRef>
              <c:f>Sheet1!$B$2</c:f>
              <c:strCache>
                <c:ptCount val="1"/>
                <c:pt idx="0">
                  <c:v>To X</c:v>
                </c:pt>
              </c:strCache>
            </c:strRef>
          </c:tx>
          <c:spPr>
            <a:solidFill>
              <a:srgbClr val="004586"/>
            </a:solidFill>
            <a:ln>
              <a:noFill/>
            </a:ln>
          </c:spPr>
          <c:invertIfNegative val="0"/>
          <c:cat>
            <c:strRef>
              <c:f>Sheet1!$A$3:$A$13</c:f>
              <c:strCache>
                <c:ptCount val="11"/>
                <c:pt idx="0">
                  <c:v>none</c:v>
                </c:pt>
                <c:pt idx="1">
                  <c:v>A</c:v>
                </c:pt>
                <c:pt idx="2">
                  <c:v>D</c:v>
                </c:pt>
                <c:pt idx="3">
                  <c:v>E</c:v>
                </c:pt>
                <c:pt idx="4">
                  <c:v>F</c:v>
                </c:pt>
                <c:pt idx="5">
                  <c:v>M</c:v>
                </c:pt>
                <c:pt idx="6">
                  <c:v>P</c:v>
                </c:pt>
                <c:pt idx="7">
                  <c:v>R</c:v>
                </c:pt>
                <c:pt idx="8">
                  <c:v>S</c:v>
                </c:pt>
                <c:pt idx="9">
                  <c:v>Z</c:v>
                </c:pt>
                <c:pt idx="10">
                  <c:v>all</c:v>
                </c:pt>
              </c:strCache>
            </c:strRef>
          </c:cat>
          <c:val>
            <c:numRef>
              <c:f>Sheet1!$B$3:$B$13</c:f>
              <c:numCache>
                <c:formatCode>#,##0.00</c:formatCode>
                <c:ptCount val="11"/>
                <c:pt idx="0">
                  <c:v>77.265000000000001</c:v>
                </c:pt>
                <c:pt idx="1">
                  <c:v>76.742000000000004</c:v>
                </c:pt>
                <c:pt idx="2">
                  <c:v>75.501000000000005</c:v>
                </c:pt>
                <c:pt idx="3">
                  <c:v>61.262</c:v>
                </c:pt>
                <c:pt idx="4">
                  <c:v>23.994</c:v>
                </c:pt>
                <c:pt idx="5">
                  <c:v>50.402999999999999</c:v>
                </c:pt>
                <c:pt idx="6">
                  <c:v>35.832999999999998</c:v>
                </c:pt>
                <c:pt idx="7">
                  <c:v>62.076000000000008</c:v>
                </c:pt>
                <c:pt idx="8">
                  <c:v>60.569000000000003</c:v>
                </c:pt>
                <c:pt idx="9">
                  <c:v>62.027999999999999</c:v>
                </c:pt>
                <c:pt idx="10">
                  <c:v>23.596</c:v>
                </c:pt>
              </c:numCache>
            </c:numRef>
          </c:val>
          <c:extLst>
            <c:ext xmlns:c16="http://schemas.microsoft.com/office/drawing/2014/chart" uri="{C3380CC4-5D6E-409C-BE32-E72D297353CC}">
              <c16:uniqueId val="{00000000-4058-43AB-B606-2FE36C55AE9F}"/>
            </c:ext>
          </c:extLst>
        </c:ser>
        <c:dLbls>
          <c:showLegendKey val="0"/>
          <c:showVal val="0"/>
          <c:showCatName val="0"/>
          <c:showSerName val="0"/>
          <c:showPercent val="0"/>
          <c:showBubbleSize val="0"/>
        </c:dLbls>
        <c:gapWidth val="150"/>
        <c:overlap val="100"/>
        <c:axId val="445477920"/>
        <c:axId val="445477504"/>
      </c:barChart>
      <c:valAx>
        <c:axId val="445477504"/>
        <c:scaling>
          <c:orientation val="minMax"/>
          <c:min val="0"/>
        </c:scaling>
        <c:delete val="0"/>
        <c:axPos val="l"/>
        <c:majorGridlines>
          <c:spPr>
            <a:ln>
              <a:solidFill>
                <a:srgbClr val="B3B3B3"/>
              </a:solidFill>
            </a:ln>
          </c:spPr>
        </c:majorGridlines>
        <c:title>
          <c:tx>
            <c:rich>
              <a:bodyPr/>
              <a:lstStyle/>
              <a:p>
                <a:pPr>
                  <a:defRPr sz="900" b="0"/>
                </a:pPr>
                <a:r>
                  <a:rPr lang="en-US"/>
                  <a:t>Runtime (s)</a:t>
                </a:r>
              </a:p>
            </c:rich>
          </c:tx>
          <c:overlay val="0"/>
        </c:title>
        <c:numFmt formatCode="#,##0" sourceLinked="0"/>
        <c:majorTickMark val="none"/>
        <c:minorTickMark val="none"/>
        <c:tickLblPos val="nextTo"/>
        <c:spPr>
          <a:ln>
            <a:solidFill>
              <a:srgbClr val="B3B3B3"/>
            </a:solidFill>
          </a:ln>
        </c:spPr>
        <c:txPr>
          <a:bodyPr/>
          <a:lstStyle/>
          <a:p>
            <a:pPr>
              <a:defRPr sz="1000" b="0"/>
            </a:pPr>
            <a:endParaRPr lang="en-US"/>
          </a:p>
        </c:txPr>
        <c:crossAx val="445477920"/>
        <c:crossesAt val="1"/>
        <c:crossBetween val="between"/>
      </c:valAx>
      <c:catAx>
        <c:axId val="445477920"/>
        <c:scaling>
          <c:orientation val="minMax"/>
        </c:scaling>
        <c:delete val="0"/>
        <c:axPos val="b"/>
        <c:title>
          <c:tx>
            <c:rich>
              <a:bodyPr/>
              <a:lstStyle/>
              <a:p>
                <a:pPr>
                  <a:defRPr sz="900" b="0"/>
                </a:pPr>
                <a:r>
                  <a:rPr lang="en-US"/>
                  <a:t>Enabled Optimizations (see Figure 5)</a:t>
                </a:r>
              </a:p>
            </c:rich>
          </c:tx>
          <c:overlay val="0"/>
        </c:title>
        <c:numFmt formatCode="General" sourceLinked="1"/>
        <c:majorTickMark val="none"/>
        <c:minorTickMark val="none"/>
        <c:tickLblPos val="nextTo"/>
        <c:spPr>
          <a:ln>
            <a:solidFill>
              <a:srgbClr val="B3B3B3"/>
            </a:solidFill>
          </a:ln>
        </c:spPr>
        <c:txPr>
          <a:bodyPr/>
          <a:lstStyle/>
          <a:p>
            <a:pPr>
              <a:defRPr sz="1000" b="0"/>
            </a:pPr>
            <a:endParaRPr lang="en-US"/>
          </a:p>
        </c:txPr>
        <c:crossAx val="445477504"/>
        <c:crossesAt val="0"/>
        <c:auto val="1"/>
        <c:lblAlgn val="ctr"/>
        <c:lblOffset val="100"/>
        <c:noMultiLvlLbl val="0"/>
      </c:catAx>
      <c:spPr>
        <a:noFill/>
        <a:ln>
          <a:solidFill>
            <a:srgbClr val="B3B3B3"/>
          </a:solidFill>
          <a:prstDash val="solid"/>
        </a:ln>
      </c:spPr>
    </c:plotArea>
    <c:legend>
      <c:legendPos val="r"/>
      <c:layout>
        <c:manualLayout>
          <c:xMode val="edge"/>
          <c:yMode val="edge"/>
          <c:x val="0.89718750000000003"/>
          <c:y val="0.12811111111111109"/>
        </c:manualLayout>
      </c:layout>
      <c:overlay val="0"/>
      <c:spPr>
        <a:noFill/>
        <a:ln>
          <a:noFill/>
        </a:ln>
      </c:spPr>
      <c:txPr>
        <a:bodyPr/>
        <a:lstStyle/>
        <a:p>
          <a:pPr>
            <a:defRPr sz="1000" b="0"/>
          </a:pPr>
          <a:endParaRPr lang="en-US"/>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a:pPr>
            <a:r>
              <a:rPr lang="en-US"/>
              <a:t>Effect of Optimizations on Sensor Calculation Runtime</a:t>
            </a:r>
          </a:p>
        </c:rich>
      </c:tx>
      <c:overlay val="0"/>
    </c:title>
    <c:autoTitleDeleted val="0"/>
    <c:plotArea>
      <c:layout/>
      <c:barChart>
        <c:barDir val="col"/>
        <c:grouping val="stacked"/>
        <c:varyColors val="0"/>
        <c:ser>
          <c:idx val="1"/>
          <c:order val="0"/>
          <c:tx>
            <c:strRef>
              <c:f>Sheet1!$C$2</c:f>
              <c:strCache>
                <c:ptCount val="1"/>
                <c:pt idx="0">
                  <c:v>To U</c:v>
                </c:pt>
              </c:strCache>
            </c:strRef>
          </c:tx>
          <c:spPr>
            <a:solidFill>
              <a:srgbClr val="FF420E"/>
            </a:solidFill>
            <a:ln>
              <a:noFill/>
            </a:ln>
          </c:spPr>
          <c:invertIfNegative val="0"/>
          <c:cat>
            <c:strRef>
              <c:f>Sheet1!$A$3:$A$13</c:f>
              <c:strCache>
                <c:ptCount val="11"/>
                <c:pt idx="0">
                  <c:v>none</c:v>
                </c:pt>
                <c:pt idx="1">
                  <c:v>A</c:v>
                </c:pt>
                <c:pt idx="2">
                  <c:v>D</c:v>
                </c:pt>
                <c:pt idx="3">
                  <c:v>E</c:v>
                </c:pt>
                <c:pt idx="4">
                  <c:v>F</c:v>
                </c:pt>
                <c:pt idx="5">
                  <c:v>M</c:v>
                </c:pt>
                <c:pt idx="6">
                  <c:v>P</c:v>
                </c:pt>
                <c:pt idx="7">
                  <c:v>R</c:v>
                </c:pt>
                <c:pt idx="8">
                  <c:v>S</c:v>
                </c:pt>
                <c:pt idx="9">
                  <c:v>Z</c:v>
                </c:pt>
                <c:pt idx="10">
                  <c:v>all</c:v>
                </c:pt>
              </c:strCache>
            </c:strRef>
          </c:cat>
          <c:val>
            <c:numRef>
              <c:f>Sheet1!$C$3:$C$13</c:f>
              <c:numCache>
                <c:formatCode>#,##0.00</c:formatCode>
                <c:ptCount val="11"/>
                <c:pt idx="0">
                  <c:v>25.376000000000001</c:v>
                </c:pt>
                <c:pt idx="1">
                  <c:v>26.363</c:v>
                </c:pt>
                <c:pt idx="2">
                  <c:v>21.184000000000001</c:v>
                </c:pt>
                <c:pt idx="3">
                  <c:v>18.440000000000001</c:v>
                </c:pt>
                <c:pt idx="4">
                  <c:v>23.818000000000001</c:v>
                </c:pt>
                <c:pt idx="5">
                  <c:v>30.431999999999999</c:v>
                </c:pt>
                <c:pt idx="6">
                  <c:v>26.777999999999999</c:v>
                </c:pt>
                <c:pt idx="7">
                  <c:v>22.696000000000002</c:v>
                </c:pt>
                <c:pt idx="8">
                  <c:v>21.143999999999998</c:v>
                </c:pt>
                <c:pt idx="9">
                  <c:v>23.634</c:v>
                </c:pt>
                <c:pt idx="10">
                  <c:v>8.2729999999999997</c:v>
                </c:pt>
              </c:numCache>
            </c:numRef>
          </c:val>
          <c:extLst>
            <c:ext xmlns:c16="http://schemas.microsoft.com/office/drawing/2014/chart" uri="{C3380CC4-5D6E-409C-BE32-E72D297353CC}">
              <c16:uniqueId val="{00000000-1AD2-4151-BAA5-DD4BC0A1E0CF}"/>
            </c:ext>
          </c:extLst>
        </c:ser>
        <c:dLbls>
          <c:showLegendKey val="0"/>
          <c:showVal val="0"/>
          <c:showCatName val="0"/>
          <c:showSerName val="0"/>
          <c:showPercent val="0"/>
          <c:showBubbleSize val="0"/>
        </c:dLbls>
        <c:gapWidth val="150"/>
        <c:overlap val="100"/>
        <c:axId val="445477920"/>
        <c:axId val="445477504"/>
      </c:barChart>
      <c:valAx>
        <c:axId val="445477504"/>
        <c:scaling>
          <c:orientation val="minMax"/>
          <c:min val="0"/>
        </c:scaling>
        <c:delete val="0"/>
        <c:axPos val="l"/>
        <c:majorGridlines>
          <c:spPr>
            <a:ln>
              <a:solidFill>
                <a:srgbClr val="B3B3B3"/>
              </a:solidFill>
            </a:ln>
          </c:spPr>
        </c:majorGridlines>
        <c:title>
          <c:tx>
            <c:rich>
              <a:bodyPr/>
              <a:lstStyle/>
              <a:p>
                <a:pPr>
                  <a:defRPr sz="900" b="0"/>
                </a:pPr>
                <a:r>
                  <a:rPr lang="en-US"/>
                  <a:t>Runtime (s)</a:t>
                </a:r>
              </a:p>
            </c:rich>
          </c:tx>
          <c:overlay val="0"/>
        </c:title>
        <c:numFmt formatCode="#,##0" sourceLinked="0"/>
        <c:majorTickMark val="none"/>
        <c:minorTickMark val="none"/>
        <c:tickLblPos val="nextTo"/>
        <c:spPr>
          <a:ln>
            <a:solidFill>
              <a:srgbClr val="B3B3B3"/>
            </a:solidFill>
          </a:ln>
        </c:spPr>
        <c:txPr>
          <a:bodyPr/>
          <a:lstStyle/>
          <a:p>
            <a:pPr>
              <a:defRPr sz="1000" b="0"/>
            </a:pPr>
            <a:endParaRPr lang="en-US"/>
          </a:p>
        </c:txPr>
        <c:crossAx val="445477920"/>
        <c:crossesAt val="1"/>
        <c:crossBetween val="between"/>
      </c:valAx>
      <c:catAx>
        <c:axId val="445477920"/>
        <c:scaling>
          <c:orientation val="minMax"/>
        </c:scaling>
        <c:delete val="0"/>
        <c:axPos val="b"/>
        <c:title>
          <c:tx>
            <c:rich>
              <a:bodyPr/>
              <a:lstStyle/>
              <a:p>
                <a:pPr>
                  <a:defRPr sz="900" b="0"/>
                </a:pPr>
                <a:r>
                  <a:rPr lang="en-US"/>
                  <a:t>Enabled Optimizations (see Figure 5)</a:t>
                </a:r>
              </a:p>
            </c:rich>
          </c:tx>
          <c:overlay val="0"/>
        </c:title>
        <c:numFmt formatCode="General" sourceLinked="1"/>
        <c:majorTickMark val="none"/>
        <c:minorTickMark val="none"/>
        <c:tickLblPos val="nextTo"/>
        <c:spPr>
          <a:ln>
            <a:solidFill>
              <a:srgbClr val="B3B3B3"/>
            </a:solidFill>
          </a:ln>
        </c:spPr>
        <c:txPr>
          <a:bodyPr/>
          <a:lstStyle/>
          <a:p>
            <a:pPr>
              <a:defRPr sz="1000" b="0"/>
            </a:pPr>
            <a:endParaRPr lang="en-US"/>
          </a:p>
        </c:txPr>
        <c:crossAx val="445477504"/>
        <c:crossesAt val="0"/>
        <c:auto val="1"/>
        <c:lblAlgn val="ctr"/>
        <c:lblOffset val="100"/>
        <c:noMultiLvlLbl val="0"/>
      </c:catAx>
      <c:spPr>
        <a:noFill/>
        <a:ln>
          <a:solidFill>
            <a:srgbClr val="B3B3B3"/>
          </a:solidFill>
          <a:prstDash val="solid"/>
        </a:ln>
      </c:spPr>
    </c:plotArea>
    <c:legend>
      <c:legendPos val="r"/>
      <c:layout>
        <c:manualLayout>
          <c:xMode val="edge"/>
          <c:yMode val="edge"/>
          <c:x val="0.89718750000000003"/>
          <c:y val="0.12811111111111109"/>
        </c:manualLayout>
      </c:layout>
      <c:overlay val="0"/>
      <c:spPr>
        <a:noFill/>
        <a:ln>
          <a:noFill/>
        </a:ln>
      </c:spPr>
      <c:txPr>
        <a:bodyPr/>
        <a:lstStyle/>
        <a:p>
          <a:pPr>
            <a:defRPr sz="1000" b="0"/>
          </a:pPr>
          <a:endParaRPr lang="en-US"/>
        </a:p>
      </c:txPr>
    </c:legend>
    <c:plotVisOnly val="1"/>
    <c:dispBlanksAs val="gap"/>
    <c:showDLblsOverMax val="0"/>
  </c:chart>
  <c:spPr>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300" b="0"/>
            </a:pPr>
            <a:r>
              <a:rPr lang="en-US"/>
              <a:t>Effect of Optimizations on Sensor Calculation Runtime</a:t>
            </a:r>
          </a:p>
        </c:rich>
      </c:tx>
      <c:overlay val="0"/>
    </c:title>
    <c:autoTitleDeleted val="0"/>
    <c:plotArea>
      <c:layout/>
      <c:barChart>
        <c:barDir val="col"/>
        <c:grouping val="stacked"/>
        <c:varyColors val="0"/>
        <c:ser>
          <c:idx val="2"/>
          <c:order val="0"/>
          <c:tx>
            <c:strRef>
              <c:f>Sheet1!$D$2</c:f>
              <c:strCache>
                <c:ptCount val="1"/>
                <c:pt idx="0">
                  <c:v>To C</c:v>
                </c:pt>
              </c:strCache>
            </c:strRef>
          </c:tx>
          <c:spPr>
            <a:solidFill>
              <a:srgbClr val="579D1C"/>
            </a:solidFill>
            <a:ln>
              <a:noFill/>
            </a:ln>
          </c:spPr>
          <c:invertIfNegative val="0"/>
          <c:cat>
            <c:strRef>
              <c:f>Sheet1!$A$3:$A$13</c:f>
              <c:strCache>
                <c:ptCount val="11"/>
                <c:pt idx="0">
                  <c:v>none</c:v>
                </c:pt>
                <c:pt idx="1">
                  <c:v>A</c:v>
                </c:pt>
                <c:pt idx="2">
                  <c:v>D</c:v>
                </c:pt>
                <c:pt idx="3">
                  <c:v>E</c:v>
                </c:pt>
                <c:pt idx="4">
                  <c:v>F</c:v>
                </c:pt>
                <c:pt idx="5">
                  <c:v>M</c:v>
                </c:pt>
                <c:pt idx="6">
                  <c:v>P</c:v>
                </c:pt>
                <c:pt idx="7">
                  <c:v>R</c:v>
                </c:pt>
                <c:pt idx="8">
                  <c:v>S</c:v>
                </c:pt>
                <c:pt idx="9">
                  <c:v>Z</c:v>
                </c:pt>
                <c:pt idx="10">
                  <c:v>all</c:v>
                </c:pt>
              </c:strCache>
            </c:strRef>
          </c:cat>
          <c:val>
            <c:numRef>
              <c:f>Sheet1!$D$3:$D$13</c:f>
              <c:numCache>
                <c:formatCode>#,##0.00</c:formatCode>
                <c:ptCount val="11"/>
                <c:pt idx="0">
                  <c:v>1123.0609999999999</c:v>
                </c:pt>
                <c:pt idx="1">
                  <c:v>366.74700000000001</c:v>
                </c:pt>
                <c:pt idx="2">
                  <c:v>677.82600000000014</c:v>
                </c:pt>
                <c:pt idx="3">
                  <c:v>1091.5889999999999</c:v>
                </c:pt>
                <c:pt idx="4">
                  <c:v>1125.1189999999999</c:v>
                </c:pt>
                <c:pt idx="5">
                  <c:v>1120.3050000000001</c:v>
                </c:pt>
                <c:pt idx="6">
                  <c:v>1039.183</c:v>
                </c:pt>
                <c:pt idx="7">
                  <c:v>1111.998</c:v>
                </c:pt>
                <c:pt idx="8">
                  <c:v>644.36</c:v>
                </c:pt>
                <c:pt idx="9">
                  <c:v>1025.4870000000001</c:v>
                </c:pt>
                <c:pt idx="10">
                  <c:v>39.465000000000003</c:v>
                </c:pt>
              </c:numCache>
            </c:numRef>
          </c:val>
          <c:extLst>
            <c:ext xmlns:c16="http://schemas.microsoft.com/office/drawing/2014/chart" uri="{C3380CC4-5D6E-409C-BE32-E72D297353CC}">
              <c16:uniqueId val="{00000000-CADD-4C18-833E-4A94F2A42BEA}"/>
            </c:ext>
          </c:extLst>
        </c:ser>
        <c:dLbls>
          <c:showLegendKey val="0"/>
          <c:showVal val="0"/>
          <c:showCatName val="0"/>
          <c:showSerName val="0"/>
          <c:showPercent val="0"/>
          <c:showBubbleSize val="0"/>
        </c:dLbls>
        <c:gapWidth val="150"/>
        <c:overlap val="100"/>
        <c:axId val="445477920"/>
        <c:axId val="445477504"/>
      </c:barChart>
      <c:valAx>
        <c:axId val="445477504"/>
        <c:scaling>
          <c:orientation val="minMax"/>
          <c:min val="0"/>
        </c:scaling>
        <c:delete val="0"/>
        <c:axPos val="l"/>
        <c:majorGridlines>
          <c:spPr>
            <a:ln>
              <a:solidFill>
                <a:srgbClr val="B3B3B3"/>
              </a:solidFill>
            </a:ln>
          </c:spPr>
        </c:majorGridlines>
        <c:title>
          <c:tx>
            <c:rich>
              <a:bodyPr/>
              <a:lstStyle/>
              <a:p>
                <a:pPr>
                  <a:defRPr sz="900" b="0"/>
                </a:pPr>
                <a:r>
                  <a:rPr lang="en-US"/>
                  <a:t>Runtime (s)</a:t>
                </a:r>
              </a:p>
            </c:rich>
          </c:tx>
          <c:overlay val="0"/>
        </c:title>
        <c:numFmt formatCode="#,##0" sourceLinked="0"/>
        <c:majorTickMark val="none"/>
        <c:minorTickMark val="none"/>
        <c:tickLblPos val="nextTo"/>
        <c:spPr>
          <a:ln>
            <a:solidFill>
              <a:srgbClr val="B3B3B3"/>
            </a:solidFill>
          </a:ln>
        </c:spPr>
        <c:txPr>
          <a:bodyPr/>
          <a:lstStyle/>
          <a:p>
            <a:pPr>
              <a:defRPr sz="1000" b="0"/>
            </a:pPr>
            <a:endParaRPr lang="en-US"/>
          </a:p>
        </c:txPr>
        <c:crossAx val="445477920"/>
        <c:crossesAt val="1"/>
        <c:crossBetween val="between"/>
      </c:valAx>
      <c:catAx>
        <c:axId val="445477920"/>
        <c:scaling>
          <c:orientation val="minMax"/>
        </c:scaling>
        <c:delete val="0"/>
        <c:axPos val="b"/>
        <c:title>
          <c:tx>
            <c:rich>
              <a:bodyPr/>
              <a:lstStyle/>
              <a:p>
                <a:pPr>
                  <a:defRPr sz="900" b="0"/>
                </a:pPr>
                <a:r>
                  <a:rPr lang="en-US"/>
                  <a:t>Enabled Optimizations (see Figure 5)</a:t>
                </a:r>
              </a:p>
            </c:rich>
          </c:tx>
          <c:overlay val="0"/>
        </c:title>
        <c:numFmt formatCode="General" sourceLinked="1"/>
        <c:majorTickMark val="none"/>
        <c:minorTickMark val="none"/>
        <c:tickLblPos val="nextTo"/>
        <c:spPr>
          <a:ln>
            <a:solidFill>
              <a:srgbClr val="B3B3B3"/>
            </a:solidFill>
          </a:ln>
        </c:spPr>
        <c:txPr>
          <a:bodyPr/>
          <a:lstStyle/>
          <a:p>
            <a:pPr>
              <a:defRPr sz="1000" b="0"/>
            </a:pPr>
            <a:endParaRPr lang="en-US"/>
          </a:p>
        </c:txPr>
        <c:crossAx val="445477504"/>
        <c:crossesAt val="0"/>
        <c:auto val="1"/>
        <c:lblAlgn val="ctr"/>
        <c:lblOffset val="100"/>
        <c:noMultiLvlLbl val="0"/>
      </c:catAx>
      <c:spPr>
        <a:noFill/>
        <a:ln>
          <a:solidFill>
            <a:srgbClr val="B3B3B3"/>
          </a:solidFill>
          <a:prstDash val="solid"/>
        </a:ln>
      </c:spPr>
    </c:plotArea>
    <c:legend>
      <c:legendPos val="r"/>
      <c:layout>
        <c:manualLayout>
          <c:xMode val="edge"/>
          <c:yMode val="edge"/>
          <c:x val="0.89718750000000003"/>
          <c:y val="0.12811111111111109"/>
        </c:manualLayout>
      </c:layout>
      <c:overlay val="0"/>
      <c:spPr>
        <a:noFill/>
        <a:ln>
          <a:noFill/>
        </a:ln>
      </c:spPr>
      <c:txPr>
        <a:bodyPr/>
        <a:lstStyle/>
        <a:p>
          <a:pPr>
            <a:defRPr sz="1000" b="0"/>
          </a:pPr>
          <a:endParaRPr lang="en-US"/>
        </a:p>
      </c:txPr>
    </c:legend>
    <c:plotVisOnly val="1"/>
    <c:dispBlanksAs val="gap"/>
    <c:showDLblsOverMax val="0"/>
  </c:chart>
  <c:spPr>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Effect of Optimizations on Sensor Calculation Runtime</a:t>
            </a:r>
          </a:p>
        </c:rich>
      </c:tx>
      <c:layout>
        <c:manualLayout>
          <c:xMode val="edge"/>
          <c:yMode val="edge"/>
          <c:x val="0.11019992729720199"/>
          <c:y val="1.9886360670728843E-2"/>
        </c:manualLayout>
      </c:layout>
      <c:overlay val="0"/>
    </c:title>
    <c:autoTitleDeleted val="0"/>
    <c:plotArea>
      <c:layout>
        <c:manualLayout>
          <c:layoutTarget val="inner"/>
          <c:xMode val="edge"/>
          <c:yMode val="edge"/>
          <c:x val="0.10240191801531616"/>
          <c:y val="0.13946158591899518"/>
          <c:w val="0.74540770104523102"/>
          <c:h val="0.70722553429588186"/>
        </c:manualLayout>
      </c:layout>
      <c:barChart>
        <c:barDir val="col"/>
        <c:grouping val="stacked"/>
        <c:varyColors val="0"/>
        <c:ser>
          <c:idx val="0"/>
          <c:order val="0"/>
          <c:tx>
            <c:strRef>
              <c:f>Sheet1!$B$2</c:f>
              <c:strCache>
                <c:ptCount val="1"/>
                <c:pt idx="0">
                  <c:v>To X</c:v>
                </c:pt>
              </c:strCache>
            </c:strRef>
          </c:tx>
          <c:spPr>
            <a:solidFill>
              <a:srgbClr val="004586"/>
            </a:solidFill>
            <a:ln>
              <a:noFill/>
            </a:ln>
          </c:spPr>
          <c:invertIfNegative val="0"/>
          <c:cat>
            <c:strRef>
              <c:f>Sheet1!$A$3:$A$13</c:f>
              <c:strCache>
                <c:ptCount val="11"/>
                <c:pt idx="0">
                  <c:v>none</c:v>
                </c:pt>
                <c:pt idx="1">
                  <c:v>A</c:v>
                </c:pt>
                <c:pt idx="2">
                  <c:v>D</c:v>
                </c:pt>
                <c:pt idx="3">
                  <c:v>E</c:v>
                </c:pt>
                <c:pt idx="4">
                  <c:v>F</c:v>
                </c:pt>
                <c:pt idx="5">
                  <c:v>M</c:v>
                </c:pt>
                <c:pt idx="6">
                  <c:v>P</c:v>
                </c:pt>
                <c:pt idx="7">
                  <c:v>R</c:v>
                </c:pt>
                <c:pt idx="8">
                  <c:v>S</c:v>
                </c:pt>
                <c:pt idx="9">
                  <c:v>Z</c:v>
                </c:pt>
                <c:pt idx="10">
                  <c:v>all</c:v>
                </c:pt>
              </c:strCache>
            </c:strRef>
          </c:cat>
          <c:val>
            <c:numRef>
              <c:f>Sheet1!$B$3:$B$13</c:f>
              <c:numCache>
                <c:formatCode>#,##0.00</c:formatCode>
                <c:ptCount val="11"/>
                <c:pt idx="0">
                  <c:v>87.265000000000001</c:v>
                </c:pt>
                <c:pt idx="1">
                  <c:v>76.742000000000004</c:v>
                </c:pt>
                <c:pt idx="2">
                  <c:v>75.501000000000005</c:v>
                </c:pt>
                <c:pt idx="3">
                  <c:v>61.262</c:v>
                </c:pt>
                <c:pt idx="4">
                  <c:v>23.994</c:v>
                </c:pt>
                <c:pt idx="5">
                  <c:v>50.402999999999999</c:v>
                </c:pt>
                <c:pt idx="6">
                  <c:v>35.832999999999998</c:v>
                </c:pt>
                <c:pt idx="7">
                  <c:v>62.076000000000008</c:v>
                </c:pt>
                <c:pt idx="8">
                  <c:v>60.569000000000003</c:v>
                </c:pt>
                <c:pt idx="9">
                  <c:v>62.027999999999999</c:v>
                </c:pt>
                <c:pt idx="10">
                  <c:v>24.596</c:v>
                </c:pt>
              </c:numCache>
            </c:numRef>
          </c:val>
          <c:extLst>
            <c:ext xmlns:c16="http://schemas.microsoft.com/office/drawing/2014/chart" uri="{C3380CC4-5D6E-409C-BE32-E72D297353CC}">
              <c16:uniqueId val="{00000000-41DB-4994-AC42-2D7BB2CC06F5}"/>
            </c:ext>
          </c:extLst>
        </c:ser>
        <c:ser>
          <c:idx val="1"/>
          <c:order val="1"/>
          <c:tx>
            <c:strRef>
              <c:f>Sheet1!$C$2</c:f>
              <c:strCache>
                <c:ptCount val="1"/>
                <c:pt idx="0">
                  <c:v>To U</c:v>
                </c:pt>
              </c:strCache>
            </c:strRef>
          </c:tx>
          <c:spPr>
            <a:solidFill>
              <a:srgbClr val="FF420E"/>
            </a:solidFill>
            <a:ln>
              <a:noFill/>
            </a:ln>
          </c:spPr>
          <c:invertIfNegative val="0"/>
          <c:cat>
            <c:strRef>
              <c:f>Sheet1!$A$3:$A$13</c:f>
              <c:strCache>
                <c:ptCount val="11"/>
                <c:pt idx="0">
                  <c:v>none</c:v>
                </c:pt>
                <c:pt idx="1">
                  <c:v>A</c:v>
                </c:pt>
                <c:pt idx="2">
                  <c:v>D</c:v>
                </c:pt>
                <c:pt idx="3">
                  <c:v>E</c:v>
                </c:pt>
                <c:pt idx="4">
                  <c:v>F</c:v>
                </c:pt>
                <c:pt idx="5">
                  <c:v>M</c:v>
                </c:pt>
                <c:pt idx="6">
                  <c:v>P</c:v>
                </c:pt>
                <c:pt idx="7">
                  <c:v>R</c:v>
                </c:pt>
                <c:pt idx="8">
                  <c:v>S</c:v>
                </c:pt>
                <c:pt idx="9">
                  <c:v>Z</c:v>
                </c:pt>
                <c:pt idx="10">
                  <c:v>all</c:v>
                </c:pt>
              </c:strCache>
            </c:strRef>
          </c:cat>
          <c:val>
            <c:numRef>
              <c:f>Sheet1!$C$3:$C$13</c:f>
              <c:numCache>
                <c:formatCode>#,##0.00</c:formatCode>
                <c:ptCount val="11"/>
                <c:pt idx="0">
                  <c:v>25.376000000000001</c:v>
                </c:pt>
                <c:pt idx="1">
                  <c:v>26.363</c:v>
                </c:pt>
                <c:pt idx="2">
                  <c:v>21.184000000000001</c:v>
                </c:pt>
                <c:pt idx="3">
                  <c:v>18.440000000000001</c:v>
                </c:pt>
                <c:pt idx="4">
                  <c:v>23.818000000000001</c:v>
                </c:pt>
                <c:pt idx="5">
                  <c:v>30.431999999999999</c:v>
                </c:pt>
                <c:pt idx="6">
                  <c:v>26.777999999999999</c:v>
                </c:pt>
                <c:pt idx="7">
                  <c:v>22.696000000000002</c:v>
                </c:pt>
                <c:pt idx="8">
                  <c:v>21.143999999999998</c:v>
                </c:pt>
                <c:pt idx="9">
                  <c:v>23.634</c:v>
                </c:pt>
                <c:pt idx="10">
                  <c:v>8.2729999999999997</c:v>
                </c:pt>
              </c:numCache>
            </c:numRef>
          </c:val>
          <c:extLst>
            <c:ext xmlns:c16="http://schemas.microsoft.com/office/drawing/2014/chart" uri="{C3380CC4-5D6E-409C-BE32-E72D297353CC}">
              <c16:uniqueId val="{00000001-41DB-4994-AC42-2D7BB2CC06F5}"/>
            </c:ext>
          </c:extLst>
        </c:ser>
        <c:ser>
          <c:idx val="2"/>
          <c:order val="2"/>
          <c:tx>
            <c:strRef>
              <c:f>Sheet1!$D$2</c:f>
              <c:strCache>
                <c:ptCount val="1"/>
                <c:pt idx="0">
                  <c:v>To C</c:v>
                </c:pt>
              </c:strCache>
            </c:strRef>
          </c:tx>
          <c:spPr>
            <a:solidFill>
              <a:srgbClr val="579D1C"/>
            </a:solidFill>
            <a:ln>
              <a:noFill/>
            </a:ln>
          </c:spPr>
          <c:invertIfNegative val="0"/>
          <c:cat>
            <c:strRef>
              <c:f>Sheet1!$A$3:$A$13</c:f>
              <c:strCache>
                <c:ptCount val="11"/>
                <c:pt idx="0">
                  <c:v>none</c:v>
                </c:pt>
                <c:pt idx="1">
                  <c:v>A</c:v>
                </c:pt>
                <c:pt idx="2">
                  <c:v>D</c:v>
                </c:pt>
                <c:pt idx="3">
                  <c:v>E</c:v>
                </c:pt>
                <c:pt idx="4">
                  <c:v>F</c:v>
                </c:pt>
                <c:pt idx="5">
                  <c:v>M</c:v>
                </c:pt>
                <c:pt idx="6">
                  <c:v>P</c:v>
                </c:pt>
                <c:pt idx="7">
                  <c:v>R</c:v>
                </c:pt>
                <c:pt idx="8">
                  <c:v>S</c:v>
                </c:pt>
                <c:pt idx="9">
                  <c:v>Z</c:v>
                </c:pt>
                <c:pt idx="10">
                  <c:v>all</c:v>
                </c:pt>
              </c:strCache>
            </c:strRef>
          </c:cat>
          <c:val>
            <c:numRef>
              <c:f>Sheet1!$D$3:$D$13</c:f>
              <c:numCache>
                <c:formatCode>#,##0.00</c:formatCode>
                <c:ptCount val="11"/>
                <c:pt idx="0">
                  <c:v>1123.0609999999999</c:v>
                </c:pt>
                <c:pt idx="1">
                  <c:v>366.74700000000001</c:v>
                </c:pt>
                <c:pt idx="2">
                  <c:v>677.82600000000014</c:v>
                </c:pt>
                <c:pt idx="3">
                  <c:v>1091.5889999999999</c:v>
                </c:pt>
                <c:pt idx="4">
                  <c:v>1125.1189999999999</c:v>
                </c:pt>
                <c:pt idx="5">
                  <c:v>1120.3050000000001</c:v>
                </c:pt>
                <c:pt idx="6">
                  <c:v>1039.183</c:v>
                </c:pt>
                <c:pt idx="7">
                  <c:v>1111.998</c:v>
                </c:pt>
                <c:pt idx="8">
                  <c:v>644.36</c:v>
                </c:pt>
                <c:pt idx="9">
                  <c:v>1025.4870000000001</c:v>
                </c:pt>
                <c:pt idx="10">
                  <c:v>39.465000000000003</c:v>
                </c:pt>
              </c:numCache>
            </c:numRef>
          </c:val>
          <c:extLst>
            <c:ext xmlns:c16="http://schemas.microsoft.com/office/drawing/2014/chart" uri="{C3380CC4-5D6E-409C-BE32-E72D297353CC}">
              <c16:uniqueId val="{00000002-41DB-4994-AC42-2D7BB2CC06F5}"/>
            </c:ext>
          </c:extLst>
        </c:ser>
        <c:dLbls>
          <c:showLegendKey val="0"/>
          <c:showVal val="0"/>
          <c:showCatName val="0"/>
          <c:showSerName val="0"/>
          <c:showPercent val="0"/>
          <c:showBubbleSize val="0"/>
        </c:dLbls>
        <c:gapWidth val="150"/>
        <c:overlap val="100"/>
        <c:axId val="1415293600"/>
        <c:axId val="1415294848"/>
      </c:barChart>
      <c:valAx>
        <c:axId val="1415294848"/>
        <c:scaling>
          <c:orientation val="minMax"/>
          <c:max val="1300"/>
          <c:min val="0"/>
        </c:scaling>
        <c:delete val="0"/>
        <c:axPos val="l"/>
        <c:majorGridlines>
          <c:spPr>
            <a:ln>
              <a:solidFill>
                <a:srgbClr val="B3B3B3"/>
              </a:solidFill>
            </a:ln>
          </c:spPr>
        </c:majorGridlines>
        <c:title>
          <c:tx>
            <c:rich>
              <a:bodyPr/>
              <a:lstStyle/>
              <a:p>
                <a:pPr>
                  <a:defRPr/>
                </a:pPr>
                <a:r>
                  <a:rPr lang="en-US"/>
                  <a:t>Runtime (s)</a:t>
                </a:r>
              </a:p>
            </c:rich>
          </c:tx>
          <c:overlay val="0"/>
        </c:title>
        <c:numFmt formatCode="#,##0" sourceLinked="0"/>
        <c:majorTickMark val="none"/>
        <c:minorTickMark val="none"/>
        <c:tickLblPos val="nextTo"/>
        <c:spPr>
          <a:ln>
            <a:solidFill>
              <a:srgbClr val="B3B3B3"/>
            </a:solidFill>
          </a:ln>
        </c:spPr>
        <c:crossAx val="1415293600"/>
        <c:crossesAt val="1"/>
        <c:crossBetween val="between"/>
      </c:valAx>
      <c:catAx>
        <c:axId val="1415293600"/>
        <c:scaling>
          <c:orientation val="minMax"/>
        </c:scaling>
        <c:delete val="0"/>
        <c:axPos val="b"/>
        <c:title>
          <c:tx>
            <c:rich>
              <a:bodyPr/>
              <a:lstStyle/>
              <a:p>
                <a:pPr>
                  <a:defRPr/>
                </a:pPr>
                <a:r>
                  <a:rPr lang="en-US"/>
                  <a:t>Enabled Optimizations (see Figure 6)</a:t>
                </a:r>
              </a:p>
            </c:rich>
          </c:tx>
          <c:overlay val="0"/>
        </c:title>
        <c:numFmt formatCode="General" sourceLinked="1"/>
        <c:majorTickMark val="none"/>
        <c:minorTickMark val="none"/>
        <c:tickLblPos val="nextTo"/>
        <c:spPr>
          <a:ln>
            <a:solidFill>
              <a:srgbClr val="B3B3B3"/>
            </a:solidFill>
          </a:ln>
        </c:spPr>
        <c:crossAx val="1415294848"/>
        <c:crossesAt val="0"/>
        <c:auto val="1"/>
        <c:lblAlgn val="ctr"/>
        <c:lblOffset val="100"/>
        <c:noMultiLvlLbl val="0"/>
      </c:catAx>
      <c:spPr>
        <a:noFill/>
        <a:ln>
          <a:solidFill>
            <a:srgbClr val="B3B3B3"/>
          </a:solidFill>
          <a:prstDash val="solid"/>
        </a:ln>
      </c:spPr>
    </c:plotArea>
    <c:legend>
      <c:legendPos val="r"/>
      <c:layout>
        <c:manualLayout>
          <c:xMode val="edge"/>
          <c:yMode val="edge"/>
          <c:x val="0.78585625625928179"/>
          <c:y val="0.1519944297312053"/>
          <c:w val="5.6334786559137456E-2"/>
          <c:h val="0.16129001295547241"/>
        </c:manualLayout>
      </c:layout>
      <c:overlay val="0"/>
      <c:spPr>
        <a:noFill/>
        <a:ln>
          <a:noFill/>
        </a:ln>
      </c:spPr>
    </c:legend>
    <c:plotVisOnly val="1"/>
    <c:dispBlanksAs val="gap"/>
    <c:showDLblsOverMax val="0"/>
  </c:chart>
  <c:spPr>
    <a:ln>
      <a:noFill/>
    </a:ln>
  </c:spPr>
  <c:txPr>
    <a:bodyPr/>
    <a:lstStyle/>
    <a:p>
      <a:pPr>
        <a:defRPr>
          <a:solidFill>
            <a:srgbClr val="0C0C0C"/>
          </a:solidFil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12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3988" y="0"/>
            <a:ext cx="3032125" cy="465138"/>
          </a:xfrm>
          <a:prstGeom prst="rect">
            <a:avLst/>
          </a:prstGeom>
        </p:spPr>
        <p:txBody>
          <a:bodyPr vert="horz" lIns="91440" tIns="45720" rIns="91440" bIns="45720" rtlCol="0"/>
          <a:lstStyle>
            <a:lvl1pPr algn="r">
              <a:defRPr sz="1200"/>
            </a:lvl1pPr>
          </a:lstStyle>
          <a:p>
            <a:fld id="{BF416803-A043-4255-BC67-17014CB67024}" type="datetimeFigureOut">
              <a:rPr lang="en-US" smtClean="0"/>
              <a:t>5/19/2017</a:t>
            </a:fld>
            <a:endParaRPr lang="en-US"/>
          </a:p>
        </p:txBody>
      </p:sp>
      <p:sp>
        <p:nvSpPr>
          <p:cNvPr id="4" name="Footer Placeholder 3"/>
          <p:cNvSpPr>
            <a:spLocks noGrp="1"/>
          </p:cNvSpPr>
          <p:nvPr>
            <p:ph type="ftr" sz="quarter" idx="2"/>
          </p:nvPr>
        </p:nvSpPr>
        <p:spPr>
          <a:xfrm>
            <a:off x="0" y="8818563"/>
            <a:ext cx="3032125" cy="4651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3988" y="8818563"/>
            <a:ext cx="3032125" cy="465137"/>
          </a:xfrm>
          <a:prstGeom prst="rect">
            <a:avLst/>
          </a:prstGeom>
        </p:spPr>
        <p:txBody>
          <a:bodyPr vert="horz" lIns="91440" tIns="45720" rIns="91440" bIns="45720" rtlCol="0" anchor="b"/>
          <a:lstStyle>
            <a:lvl1pPr algn="r">
              <a:defRPr sz="1200"/>
            </a:lvl1pPr>
          </a:lstStyle>
          <a:p>
            <a:fld id="{5911E475-C9D1-47D8-842C-A4BE8941EAF6}" type="slidenum">
              <a:rPr lang="en-US" smtClean="0"/>
              <a:t>‹#›</a:t>
            </a:fld>
            <a:endParaRPr lang="en-US"/>
          </a:p>
        </p:txBody>
      </p:sp>
    </p:spTree>
    <p:extLst>
      <p:ext uri="{BB962C8B-B14F-4D97-AF65-F5344CB8AC3E}">
        <p14:creationId xmlns:p14="http://schemas.microsoft.com/office/powerpoint/2010/main" val="11470360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EB424A81-E884-468E-81CF-E5C1244C96A7}" type="datetimeFigureOut">
              <a:rPr lang="en-US" smtClean="0"/>
              <a:t>5/19/2017</a:t>
            </a:fld>
            <a:endParaRPr lang="en-US"/>
          </a:p>
        </p:txBody>
      </p:sp>
      <p:sp>
        <p:nvSpPr>
          <p:cNvPr id="4" name="Slide Image Placeholder 3"/>
          <p:cNvSpPr>
            <a:spLocks noGrp="1" noRot="1" noChangeAspect="1"/>
          </p:cNvSpPr>
          <p:nvPr>
            <p:ph type="sldImg" idx="2"/>
          </p:nvPr>
        </p:nvSpPr>
        <p:spPr>
          <a:xfrm>
            <a:off x="1409700" y="1160463"/>
            <a:ext cx="4178300" cy="3133725"/>
          </a:xfrm>
          <a:prstGeom prst="rect">
            <a:avLst/>
          </a:prstGeom>
          <a:noFill/>
          <a:ln w="12700">
            <a:solidFill>
              <a:prstClr val="black"/>
            </a:solidFill>
          </a:ln>
        </p:spPr>
        <p:txBody>
          <a:bodyPr vert="horz" lIns="93031" tIns="46516" rIns="93031" bIns="46516" rtlCol="0" anchor="ctr"/>
          <a:lstStyle/>
          <a:p>
            <a:endParaRPr lang="en-US"/>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0044B105-1A77-4370-AE40-3A5A1D3B3C23}" type="slidenum">
              <a:rPr lang="en-US" smtClean="0"/>
              <a:t>‹#›</a:t>
            </a:fld>
            <a:endParaRPr lang="en-US"/>
          </a:p>
        </p:txBody>
      </p:sp>
    </p:spTree>
    <p:extLst>
      <p:ext uri="{BB962C8B-B14F-4D97-AF65-F5344CB8AC3E}">
        <p14:creationId xmlns:p14="http://schemas.microsoft.com/office/powerpoint/2010/main" val="367946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a:t>
            </a:fld>
            <a:endParaRPr lang="en-US"/>
          </a:p>
        </p:txBody>
      </p:sp>
    </p:spTree>
    <p:extLst>
      <p:ext uri="{BB962C8B-B14F-4D97-AF65-F5344CB8AC3E}">
        <p14:creationId xmlns:p14="http://schemas.microsoft.com/office/powerpoint/2010/main" val="876146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latin typeface="Open Sans"/>
                  </a:rPr>
                  <a:t>Here is an example of</a:t>
                </a:r>
                <a:r>
                  <a:rPr lang="en-US" sz="1200" baseline="0" dirty="0" smtClean="0">
                    <a:latin typeface="Open Sans"/>
                  </a:rPr>
                  <a:t> join. To understand what join is doing, first look at the types. Union of keys, intersection of values.</a:t>
                </a:r>
              </a:p>
              <a:p>
                <a:pPr marL="0" indent="0">
                  <a:buFont typeface="Arial" panose="020B0604020202020204" pitchFamily="34" charset="0"/>
                  <a:buNone/>
                </a:pPr>
                <a:r>
                  <a:rPr lang="en-US" sz="1200" baseline="0" dirty="0" smtClean="0">
                    <a:latin typeface="Open Sans"/>
                  </a:rPr>
                  <a:t>The values of the result table, for every (</a:t>
                </a:r>
                <a:r>
                  <a:rPr lang="en-US" sz="1200" baseline="0" dirty="0" err="1" smtClean="0">
                    <a:latin typeface="Open Sans"/>
                  </a:rPr>
                  <a:t>a,c,b</a:t>
                </a:r>
                <a:r>
                  <a:rPr lang="en-US" sz="1200" baseline="0" dirty="0" smtClean="0">
                    <a:latin typeface="Open Sans"/>
                  </a:rPr>
                  <a:t>) key, are defined as the multiplication of the values from the input tables on their part of the key.</a:t>
                </a:r>
              </a:p>
              <a:p>
                <a:pPr marL="0" indent="0">
                  <a:buFont typeface="Arial" panose="020B0604020202020204" pitchFamily="34" charset="0"/>
                  <a:buNone/>
                </a:pPr>
                <a:r>
                  <a:rPr lang="en-US" sz="1200" baseline="0" dirty="0" smtClean="0">
                    <a:latin typeface="Open Sans"/>
                  </a:rPr>
                  <a:t>For example, [[ a1, c1, b1 ]].</a:t>
                </a:r>
              </a:p>
              <a:p>
                <a:pPr marL="0" indent="0">
                  <a:buFont typeface="Arial" panose="020B0604020202020204" pitchFamily="34" charset="0"/>
                  <a:buNone/>
                </a:pPr>
                <a:r>
                  <a:rPr lang="en-US" sz="1200" baseline="0" dirty="0" smtClean="0">
                    <a:latin typeface="Open Sans"/>
                  </a:rPr>
                  <a:t>These also apply to the default values [[ ]]</a:t>
                </a:r>
              </a:p>
              <a:p>
                <a:pPr marL="0" indent="0">
                  <a:buFont typeface="Arial" panose="020B0604020202020204" pitchFamily="34" charset="0"/>
                  <a:buNone/>
                </a:pPr>
                <a:r>
                  <a:rPr lang="en-US" sz="1200" baseline="0" dirty="0" smtClean="0">
                    <a:latin typeface="Open Sans"/>
                  </a:rPr>
                  <a:t>For example, [[ a3, c3, b1 ]]</a:t>
                </a:r>
              </a:p>
              <a:p>
                <a:pPr marL="0" indent="0">
                  <a:buFont typeface="Arial" panose="020B0604020202020204" pitchFamily="34" charset="0"/>
                  <a:buNone/>
                </a:pPr>
                <a:endParaRPr lang="en-US" sz="1200" baseline="0" dirty="0" smtClean="0">
                  <a:latin typeface="Open Sans"/>
                </a:endParaRPr>
              </a:p>
              <a:p>
                <a:pPr marL="0" indent="0">
                  <a:buFont typeface="Arial" panose="020B0604020202020204" pitchFamily="34" charset="0"/>
                  <a:buNone/>
                </a:pPr>
                <a:r>
                  <a:rPr lang="en-US" sz="1200" baseline="0" dirty="0" smtClean="0">
                    <a:latin typeface="Open Sans"/>
                  </a:rPr>
                  <a:t>Finally, remember that join can take any multiply function, even something like subtraction, as long as it has the default values as annihilators.</a:t>
                </a:r>
              </a:p>
              <a:p>
                <a:pPr marL="0" indent="0">
                  <a:buFont typeface="Arial" panose="020B0604020202020204" pitchFamily="34" charset="0"/>
                  <a:buNone/>
                </a:pPr>
                <a:endParaRPr lang="en-US" sz="1200" baseline="0" dirty="0" smtClean="0">
                  <a:latin typeface="Open Sans"/>
                </a:endParaRPr>
              </a:p>
              <a:p>
                <a:pPr marL="0" indent="0">
                  <a:buFont typeface="Arial" panose="020B0604020202020204" pitchFamily="34" charset="0"/>
                  <a:buNone/>
                </a:pPr>
                <a:r>
                  <a:rPr lang="en-US" sz="1200" baseline="0" dirty="0" smtClean="0">
                    <a:latin typeface="Open Sans"/>
                  </a:rPr>
                  <a:t>There are some restrictions on the multiply function to ensure the result has finite support, but we’ll skip those for now.</a:t>
                </a:r>
              </a:p>
              <a:p>
                <a:pPr marL="0" indent="0">
                  <a:buFont typeface="Arial" panose="020B0604020202020204" pitchFamily="34" charset="0"/>
                  <a:buNone/>
                </a:pPr>
                <a:endParaRPr lang="en-US" sz="1200" dirty="0" smtClean="0">
                  <a:latin typeface="Open Sans"/>
                </a:endParaRPr>
              </a:p>
              <a:p>
                <a:pPr marL="285750" indent="-285750">
                  <a:buFont typeface="Arial" panose="020B0604020202020204" pitchFamily="34" charset="0"/>
                  <a:buChar char="•"/>
                </a:pPr>
                <a:r>
                  <a:rPr lang="en-US" sz="1200" dirty="0" smtClean="0">
                    <a:latin typeface="Open Sans"/>
                  </a:rPr>
                  <a:t>Multiply matching values by UDF ⊗s, one for each value attribute</a:t>
                </a:r>
              </a:p>
              <a:p>
                <a:pPr marL="285750" indent="-285750">
                  <a:buFont typeface="Arial" panose="020B0604020202020204" pitchFamily="34" charset="0"/>
                  <a:buChar char="•"/>
                </a:pPr>
                <a:r>
                  <a:rPr lang="en-US" sz="1200" dirty="0" smtClean="0">
                    <a:latin typeface="Open Sans"/>
                  </a:rPr>
                  <a:t>Each ⊗ has default value as annihilator: </a:t>
                </a:r>
                <a:r>
                  <a:rPr lang="en-US" sz="1200" dirty="0" err="1" smtClean="0">
                    <a:latin typeface="Open Sans"/>
                  </a:rPr>
                  <a:t>v</a:t>
                </a:r>
                <a:r>
                  <a:rPr lang="en-US" sz="1200" baseline="-25000" dirty="0" err="1" smtClean="0">
                    <a:latin typeface="Open Sans"/>
                  </a:rPr>
                  <a:t>A</a:t>
                </a:r>
                <a:r>
                  <a:rPr lang="en-US" sz="1200" dirty="0" smtClean="0">
                    <a:latin typeface="Open Sans"/>
                  </a:rPr>
                  <a:t> </a:t>
                </a:r>
                <a:r>
                  <a:rPr lang="en-US" sz="1050" b="1" dirty="0" smtClean="0">
                    <a:solidFill>
                      <a:srgbClr val="33006F"/>
                    </a:solidFill>
                    <a:latin typeface="Open Sans"/>
                  </a:rPr>
                  <a:t>⊗</a:t>
                </a:r>
                <a:r>
                  <a:rPr lang="en-US" sz="1200" dirty="0" smtClean="0">
                    <a:latin typeface="Open Sans"/>
                  </a:rPr>
                  <a:t> 0</a:t>
                </a:r>
                <a:r>
                  <a:rPr lang="en-US" b="1" dirty="0" smtClean="0">
                    <a:latin typeface="Open Sans"/>
                  </a:rPr>
                  <a:t>'</a:t>
                </a:r>
                <a:r>
                  <a:rPr lang="en-US" sz="1200" dirty="0" smtClean="0">
                    <a:latin typeface="Open Sans"/>
                  </a:rPr>
                  <a:t> = 0 </a:t>
                </a:r>
                <a:r>
                  <a:rPr lang="en-US" sz="1050" b="1" dirty="0" smtClean="0">
                    <a:solidFill>
                      <a:srgbClr val="33006F"/>
                    </a:solidFill>
                    <a:latin typeface="Open Sans"/>
                  </a:rPr>
                  <a:t>⊗</a:t>
                </a:r>
                <a:r>
                  <a:rPr lang="en-US" sz="1200" dirty="0" smtClean="0">
                    <a:latin typeface="Open Sans"/>
                  </a:rPr>
                  <a:t> </a:t>
                </a:r>
                <a:r>
                  <a:rPr lang="en-US" sz="1200" dirty="0" err="1" smtClean="0">
                    <a:latin typeface="Open Sans"/>
                  </a:rPr>
                  <a:t>v</a:t>
                </a:r>
                <a:r>
                  <a:rPr lang="en-US" sz="1200" baseline="-25000" dirty="0" err="1" smtClean="0">
                    <a:latin typeface="Open Sans"/>
                  </a:rPr>
                  <a:t>B</a:t>
                </a:r>
                <a:r>
                  <a:rPr lang="en-US" sz="1200" dirty="0" smtClean="0">
                    <a:latin typeface="Open Sans"/>
                  </a:rPr>
                  <a:t> = 0 </a:t>
                </a:r>
                <a:r>
                  <a:rPr lang="en-US" sz="1050" b="1" dirty="0" smtClean="0">
                    <a:solidFill>
                      <a:srgbClr val="33006F"/>
                    </a:solidFill>
                    <a:latin typeface="Open Sans"/>
                  </a:rPr>
                  <a:t>⊗</a:t>
                </a:r>
                <a:r>
                  <a:rPr lang="en-US" sz="1200" dirty="0" smtClean="0">
                    <a:latin typeface="Open Sans"/>
                  </a:rPr>
                  <a:t> 0'</a:t>
                </a:r>
              </a:p>
              <a:p>
                <a:pPr marL="285750" indent="-285750">
                  <a:buFont typeface="Arial" panose="020B0604020202020204" pitchFamily="34" charset="0"/>
                  <a:buChar char="•"/>
                </a:pPr>
                <a:r>
                  <a:rPr lang="en-US" sz="1200" dirty="0" smtClean="0">
                    <a:solidFill>
                      <a:schemeClr val="tx1"/>
                    </a:solidFill>
                    <a:latin typeface="Open Sans"/>
                  </a:rPr>
                  <a:t>Keys: 	</a:t>
                </a:r>
                <a14:m>
                  <m:oMath xmlns:m="http://schemas.openxmlformats.org/officeDocument/2006/math">
                    <m:r>
                      <a:rPr lang="en-US" sz="1200" b="0" i="0" smtClean="0">
                        <a:solidFill>
                          <a:schemeClr val="tx1"/>
                        </a:solidFill>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𝐾</m:t>
                        </m:r>
                      </m:e>
                      <m:sub>
                        <m:r>
                          <a:rPr lang="en-US" sz="1200" b="0" i="1" smtClean="0">
                            <a:solidFill>
                              <a:schemeClr val="tx1"/>
                            </a:solidFill>
                            <a:latin typeface="Cambria Math" panose="02040503050406030204" pitchFamily="18" charset="0"/>
                          </a:rPr>
                          <m:t>𝐴</m:t>
                        </m:r>
                      </m:sub>
                    </m:sSub>
                    <m:r>
                      <a:rPr lang="en-US" sz="1200" i="1">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𝐾</m:t>
                        </m:r>
                      </m:e>
                      <m:sub>
                        <m:r>
                          <a:rPr lang="en-US" sz="1200" b="0" i="1" smtClean="0">
                            <a:solidFill>
                              <a:schemeClr val="tx1"/>
                            </a:solidFill>
                            <a:latin typeface="Cambria Math" panose="02040503050406030204" pitchFamily="18" charset="0"/>
                          </a:rPr>
                          <m:t>𝐵</m:t>
                        </m:r>
                      </m:sub>
                    </m:sSub>
                  </m:oMath>
                </a14:m>
                <a:endParaRPr lang="en-US" sz="1200" dirty="0" smtClean="0">
                  <a:solidFill>
                    <a:schemeClr val="tx1"/>
                  </a:solidFill>
                  <a:latin typeface="Open Sans"/>
                </a:endParaRPr>
              </a:p>
              <a:p>
                <a:pPr marL="285750" indent="-285750">
                  <a:buFont typeface="Arial" panose="020B0604020202020204" pitchFamily="34" charset="0"/>
                  <a:buChar char="•"/>
                </a:pPr>
                <a:r>
                  <a:rPr lang="en-US" sz="1200" dirty="0" smtClean="0">
                    <a:solidFill>
                      <a:schemeClr val="tx1"/>
                    </a:solidFill>
                    <a:latin typeface="Open Sans"/>
                  </a:rPr>
                  <a:t>Values:	</a:t>
                </a:r>
                <a14:m>
                  <m:oMath xmlns:m="http://schemas.openxmlformats.org/officeDocument/2006/math">
                    <m:r>
                      <a:rPr lang="en-US" sz="1200" b="0" i="0" smtClean="0">
                        <a:solidFill>
                          <a:schemeClr val="tx1"/>
                        </a:solidFill>
                        <a:latin typeface="Cambria Math" panose="02040503050406030204" pitchFamily="18" charset="0"/>
                      </a:rPr>
                      <m:t>=</m:t>
                    </m:r>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𝑉</m:t>
                        </m:r>
                      </m:e>
                      <m:sub>
                        <m:r>
                          <a:rPr lang="en-US" sz="1200" b="0" i="1" smtClean="0">
                            <a:solidFill>
                              <a:schemeClr val="tx1"/>
                            </a:solidFill>
                            <a:latin typeface="Cambria Math" panose="02040503050406030204" pitchFamily="18" charset="0"/>
                          </a:rPr>
                          <m:t>𝐴</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𝑉</m:t>
                        </m:r>
                      </m:e>
                      <m:sub>
                        <m:r>
                          <a:rPr lang="en-US" sz="1200" b="0" i="1" smtClean="0">
                            <a:solidFill>
                              <a:schemeClr val="tx1"/>
                            </a:solidFill>
                            <a:latin typeface="Cambria Math" panose="02040503050406030204" pitchFamily="18" charset="0"/>
                          </a:rPr>
                          <m:t>𝐵</m:t>
                        </m:r>
                      </m:sub>
                    </m:sSub>
                  </m:oMath>
                </a14:m>
                <a:endParaRPr lang="en-US" sz="1200" dirty="0" smtClean="0">
                  <a:solidFill>
                    <a:schemeClr val="tx1"/>
                  </a:solidFill>
                  <a:latin typeface="Open Sans"/>
                </a:endParaRPr>
              </a:p>
              <a:p>
                <a:pPr marL="285750" indent="-285750">
                  <a:buFont typeface="Arial" panose="020B0604020202020204" pitchFamily="34" charset="0"/>
                  <a:buChar char="•"/>
                </a:pPr>
                <a:r>
                  <a:rPr lang="en-US" sz="1200" dirty="0" smtClean="0">
                    <a:solidFill>
                      <a:schemeClr val="tx1"/>
                    </a:solidFill>
                    <a:latin typeface="Open Sans"/>
                  </a:rPr>
                  <a:t>Support:	</a:t>
                </a:r>
                <a14:m>
                  <m:oMath xmlns:m="http://schemas.openxmlformats.org/officeDocument/2006/math">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𝑆</m:t>
                        </m:r>
                      </m:e>
                      <m:sub>
                        <m:r>
                          <a:rPr lang="en-US" sz="1200" b="0" i="1" smtClean="0">
                            <a:solidFill>
                              <a:schemeClr val="tx1"/>
                            </a:solidFill>
                            <a:latin typeface="Cambria Math" panose="02040503050406030204" pitchFamily="18" charset="0"/>
                          </a:rPr>
                          <m:t>𝐴</m:t>
                        </m:r>
                      </m:sub>
                    </m:sSub>
                    <m:r>
                      <a:rPr lang="en-US" sz="1200" b="0" i="1" smtClean="0">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𝑆</m:t>
                        </m:r>
                      </m:e>
                      <m:sub>
                        <m:r>
                          <a:rPr lang="en-US" sz="1200" b="0" i="1" smtClean="0">
                            <a:solidFill>
                              <a:schemeClr val="tx1"/>
                            </a:solidFill>
                            <a:latin typeface="Cambria Math" panose="02040503050406030204" pitchFamily="18" charset="0"/>
                          </a:rPr>
                          <m:t>𝐵</m:t>
                        </m:r>
                      </m:sub>
                    </m:sSub>
                  </m:oMath>
                </a14:m>
                <a:r>
                  <a:rPr lang="en-US" sz="1200" dirty="0" smtClean="0">
                    <a:solidFill>
                      <a:schemeClr val="tx1"/>
                    </a:solidFill>
                    <a:latin typeface="Open Sans"/>
                  </a:rPr>
                  <a:t> </a:t>
                </a:r>
                <a:r>
                  <a:rPr lang="en-US" dirty="0" smtClean="0">
                    <a:solidFill>
                      <a:schemeClr val="tx1"/>
                    </a:solidFill>
                    <a:latin typeface="Open Sans"/>
                  </a:rPr>
                  <a:t>(on common keys)</a:t>
                </a:r>
                <a:r>
                  <a:rPr lang="en-US" sz="1200" dirty="0" smtClean="0">
                    <a:solidFill>
                      <a:schemeClr val="tx1"/>
                    </a:solidFill>
                    <a:latin typeface="Open Sans"/>
                  </a:rPr>
                  <a:t>, </a:t>
                </a:r>
                <a:r>
                  <a:rPr lang="en-US" dirty="0" smtClean="0">
                    <a:latin typeface="Open Sans"/>
                  </a:rPr>
                  <a:t>with </a:t>
                </a:r>
                <a:r>
                  <a:rPr lang="en-US" dirty="0" smtClean="0">
                    <a:solidFill>
                      <a:schemeClr val="tx1"/>
                    </a:solidFill>
                    <a:latin typeface="Open Sans"/>
                  </a:rPr>
                  <a:t>equality when </a:t>
                </a:r>
                <a:r>
                  <a:rPr lang="en-US" dirty="0">
                    <a:latin typeface="Open Sans"/>
                  </a:rPr>
                  <a:t>⊗</a:t>
                </a:r>
                <a:r>
                  <a:rPr lang="en-US" dirty="0" smtClean="0">
                    <a:solidFill>
                      <a:schemeClr val="tx1"/>
                    </a:solidFill>
                    <a:latin typeface="Open Sans"/>
                  </a:rPr>
                  <a:t> has zero product property</a:t>
                </a:r>
              </a:p>
              <a:p>
                <a:endParaRPr lang="en-US" dirty="0"/>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smtClean="0">
                    <a:latin typeface="Open Sans"/>
                  </a:rPr>
                  <a:t>Multiply matching values by UDF ⊗s, one for each value attribute</a:t>
                </a:r>
              </a:p>
              <a:p>
                <a:pPr marL="285750" indent="-285750">
                  <a:buFont typeface="Arial" panose="020B0604020202020204" pitchFamily="34" charset="0"/>
                  <a:buChar char="•"/>
                </a:pPr>
                <a:r>
                  <a:rPr lang="en-US" sz="1200" dirty="0" smtClean="0">
                    <a:latin typeface="Open Sans"/>
                  </a:rPr>
                  <a:t>Each ⊗ has default value as annihilator: </a:t>
                </a:r>
                <a:r>
                  <a:rPr lang="en-US" sz="1200" dirty="0" err="1" smtClean="0">
                    <a:latin typeface="Open Sans"/>
                  </a:rPr>
                  <a:t>v</a:t>
                </a:r>
                <a:r>
                  <a:rPr lang="en-US" sz="1200" baseline="-25000" dirty="0" err="1" smtClean="0">
                    <a:latin typeface="Open Sans"/>
                  </a:rPr>
                  <a:t>A</a:t>
                </a:r>
                <a:r>
                  <a:rPr lang="en-US" sz="1200" dirty="0" smtClean="0">
                    <a:latin typeface="Open Sans"/>
                  </a:rPr>
                  <a:t> </a:t>
                </a:r>
                <a:r>
                  <a:rPr lang="en-US" sz="1050" b="1" dirty="0" smtClean="0">
                    <a:solidFill>
                      <a:srgbClr val="33006F"/>
                    </a:solidFill>
                    <a:latin typeface="Open Sans"/>
                  </a:rPr>
                  <a:t>⊗</a:t>
                </a:r>
                <a:r>
                  <a:rPr lang="en-US" sz="1200" dirty="0" smtClean="0">
                    <a:latin typeface="Open Sans"/>
                  </a:rPr>
                  <a:t> 0</a:t>
                </a:r>
                <a:r>
                  <a:rPr lang="en-US" b="1" dirty="0" smtClean="0">
                    <a:latin typeface="Open Sans"/>
                  </a:rPr>
                  <a:t>'</a:t>
                </a:r>
                <a:r>
                  <a:rPr lang="en-US" sz="1200" dirty="0" smtClean="0">
                    <a:latin typeface="Open Sans"/>
                  </a:rPr>
                  <a:t> = 0 </a:t>
                </a:r>
                <a:r>
                  <a:rPr lang="en-US" sz="1050" b="1" dirty="0" smtClean="0">
                    <a:solidFill>
                      <a:srgbClr val="33006F"/>
                    </a:solidFill>
                    <a:latin typeface="Open Sans"/>
                  </a:rPr>
                  <a:t>⊗</a:t>
                </a:r>
                <a:r>
                  <a:rPr lang="en-US" sz="1200" dirty="0" smtClean="0">
                    <a:latin typeface="Open Sans"/>
                  </a:rPr>
                  <a:t> </a:t>
                </a:r>
                <a:r>
                  <a:rPr lang="en-US" sz="1200" dirty="0" err="1" smtClean="0">
                    <a:latin typeface="Open Sans"/>
                  </a:rPr>
                  <a:t>v</a:t>
                </a:r>
                <a:r>
                  <a:rPr lang="en-US" sz="1200" baseline="-25000" dirty="0" err="1" smtClean="0">
                    <a:latin typeface="Open Sans"/>
                  </a:rPr>
                  <a:t>B</a:t>
                </a:r>
                <a:r>
                  <a:rPr lang="en-US" sz="1200" dirty="0" smtClean="0">
                    <a:latin typeface="Open Sans"/>
                  </a:rPr>
                  <a:t> = 0 </a:t>
                </a:r>
                <a:r>
                  <a:rPr lang="en-US" sz="1050" b="1" dirty="0" smtClean="0">
                    <a:solidFill>
                      <a:srgbClr val="33006F"/>
                    </a:solidFill>
                    <a:latin typeface="Open Sans"/>
                  </a:rPr>
                  <a:t>⊗</a:t>
                </a:r>
                <a:r>
                  <a:rPr lang="en-US" sz="1200" dirty="0" smtClean="0">
                    <a:latin typeface="Open Sans"/>
                  </a:rPr>
                  <a:t> 0'</a:t>
                </a:r>
              </a:p>
              <a:p>
                <a:pPr marL="285750" indent="-285750">
                  <a:buFont typeface="Arial" panose="020B0604020202020204" pitchFamily="34" charset="0"/>
                  <a:buChar char="•"/>
                </a:pPr>
                <a:r>
                  <a:rPr lang="en-US" sz="1200" dirty="0" smtClean="0">
                    <a:solidFill>
                      <a:schemeClr val="tx1"/>
                    </a:solidFill>
                    <a:latin typeface="Open Sans"/>
                  </a:rPr>
                  <a:t>Keys: 	</a:t>
                </a:r>
                <a:r>
                  <a:rPr lang="en-US" sz="1200" b="0" i="0" smtClean="0">
                    <a:solidFill>
                      <a:schemeClr val="tx1"/>
                    </a:solidFill>
                    <a:latin typeface="Cambria Math" panose="02040503050406030204" pitchFamily="18" charset="0"/>
                  </a:rPr>
                  <a:t>=𝐾_𝐴</a:t>
                </a:r>
                <a:r>
                  <a:rPr lang="en-US" sz="1200" i="0">
                    <a:latin typeface="Cambria Math" panose="02040503050406030204" pitchFamily="18" charset="0"/>
                  </a:rPr>
                  <a:t>∪</a:t>
                </a:r>
                <a:r>
                  <a:rPr lang="en-US" sz="1200" b="0" i="0" smtClean="0">
                    <a:solidFill>
                      <a:schemeClr val="tx1"/>
                    </a:solidFill>
                    <a:latin typeface="Cambria Math" panose="02040503050406030204" pitchFamily="18" charset="0"/>
                  </a:rPr>
                  <a:t>𝐾_𝐵</a:t>
                </a:r>
                <a:endParaRPr lang="en-US" sz="1200" dirty="0" smtClean="0">
                  <a:solidFill>
                    <a:schemeClr val="tx1"/>
                  </a:solidFill>
                  <a:latin typeface="Open Sans"/>
                </a:endParaRPr>
              </a:p>
              <a:p>
                <a:pPr marL="285750" indent="-285750">
                  <a:buFont typeface="Arial" panose="020B0604020202020204" pitchFamily="34" charset="0"/>
                  <a:buChar char="•"/>
                </a:pPr>
                <a:r>
                  <a:rPr lang="en-US" sz="1200" dirty="0" smtClean="0">
                    <a:solidFill>
                      <a:schemeClr val="tx1"/>
                    </a:solidFill>
                    <a:latin typeface="Open Sans"/>
                  </a:rPr>
                  <a:t>Values:	</a:t>
                </a:r>
                <a:r>
                  <a:rPr lang="en-US" sz="1200" b="0" i="0" smtClean="0">
                    <a:solidFill>
                      <a:schemeClr val="tx1"/>
                    </a:solidFill>
                    <a:latin typeface="Cambria Math" panose="02040503050406030204" pitchFamily="18" charset="0"/>
                  </a:rPr>
                  <a:t>=𝑉_𝐴∩𝑉_𝐵</a:t>
                </a:r>
                <a:endParaRPr lang="en-US" sz="1200" dirty="0" smtClean="0">
                  <a:solidFill>
                    <a:schemeClr val="tx1"/>
                  </a:solidFill>
                  <a:latin typeface="Open Sans"/>
                </a:endParaRPr>
              </a:p>
              <a:p>
                <a:pPr marL="285750" indent="-285750">
                  <a:buFont typeface="Arial" panose="020B0604020202020204" pitchFamily="34" charset="0"/>
                  <a:buChar char="•"/>
                </a:pPr>
                <a:r>
                  <a:rPr lang="en-US" sz="1200" dirty="0" smtClean="0">
                    <a:solidFill>
                      <a:schemeClr val="tx1"/>
                    </a:solidFill>
                    <a:latin typeface="Open Sans"/>
                  </a:rPr>
                  <a:t>Support:	</a:t>
                </a:r>
                <a:r>
                  <a:rPr lang="en-US" sz="1200" b="0" i="0" smtClean="0">
                    <a:solidFill>
                      <a:schemeClr val="tx1"/>
                    </a:solidFill>
                    <a:latin typeface="Cambria Math" panose="02040503050406030204" pitchFamily="18" charset="0"/>
                  </a:rPr>
                  <a:t>⊆𝑆_𝐴</a:t>
                </a:r>
                <a:r>
                  <a:rPr lang="en-US" sz="1200" b="0" i="0" smtClean="0">
                    <a:latin typeface="Cambria Math" panose="02040503050406030204" pitchFamily="18" charset="0"/>
                  </a:rPr>
                  <a:t>∩</a:t>
                </a:r>
                <a:r>
                  <a:rPr lang="en-US" sz="1200" b="0" i="0" smtClean="0">
                    <a:solidFill>
                      <a:schemeClr val="tx1"/>
                    </a:solidFill>
                    <a:latin typeface="Cambria Math" panose="02040503050406030204" pitchFamily="18" charset="0"/>
                  </a:rPr>
                  <a:t>𝑆_𝐵</a:t>
                </a:r>
                <a:r>
                  <a:rPr lang="en-US" sz="1200" dirty="0" smtClean="0">
                    <a:solidFill>
                      <a:schemeClr val="tx1"/>
                    </a:solidFill>
                    <a:latin typeface="Open Sans"/>
                  </a:rPr>
                  <a:t> </a:t>
                </a:r>
                <a:r>
                  <a:rPr lang="en-US" dirty="0" smtClean="0">
                    <a:solidFill>
                      <a:schemeClr val="tx1"/>
                    </a:solidFill>
                    <a:latin typeface="Open Sans"/>
                  </a:rPr>
                  <a:t>(</a:t>
                </a:r>
                <a:r>
                  <a:rPr lang="en-US" dirty="0" smtClean="0">
                    <a:solidFill>
                      <a:schemeClr val="tx1"/>
                    </a:solidFill>
                    <a:latin typeface="Open Sans"/>
                  </a:rPr>
                  <a:t>on common keys</a:t>
                </a:r>
                <a:r>
                  <a:rPr lang="en-US" dirty="0" smtClean="0">
                    <a:solidFill>
                      <a:schemeClr val="tx1"/>
                    </a:solidFill>
                    <a:latin typeface="Open Sans"/>
                  </a:rPr>
                  <a:t>)</a:t>
                </a:r>
                <a:r>
                  <a:rPr lang="en-US" sz="1200" dirty="0" smtClean="0">
                    <a:solidFill>
                      <a:schemeClr val="tx1"/>
                    </a:solidFill>
                    <a:latin typeface="Open Sans"/>
                  </a:rPr>
                  <a:t>, </a:t>
                </a:r>
                <a:r>
                  <a:rPr lang="en-US" dirty="0" smtClean="0">
                    <a:latin typeface="Open Sans"/>
                  </a:rPr>
                  <a:t>with </a:t>
                </a:r>
                <a:r>
                  <a:rPr lang="en-US" dirty="0" smtClean="0">
                    <a:solidFill>
                      <a:schemeClr val="tx1"/>
                    </a:solidFill>
                    <a:latin typeface="Open Sans"/>
                  </a:rPr>
                  <a:t>equality when </a:t>
                </a:r>
                <a:r>
                  <a:rPr lang="en-US" dirty="0">
                    <a:latin typeface="Open Sans"/>
                  </a:rPr>
                  <a:t>⊗</a:t>
                </a:r>
                <a:r>
                  <a:rPr lang="en-US" dirty="0" smtClean="0">
                    <a:solidFill>
                      <a:schemeClr val="tx1"/>
                    </a:solidFill>
                    <a:latin typeface="Open Sans"/>
                  </a:rPr>
                  <a:t> </a:t>
                </a:r>
                <a:r>
                  <a:rPr lang="en-US" dirty="0" smtClean="0">
                    <a:solidFill>
                      <a:schemeClr val="tx1"/>
                    </a:solidFill>
                    <a:latin typeface="Open Sans"/>
                  </a:rPr>
                  <a:t>has </a:t>
                </a:r>
                <a:r>
                  <a:rPr lang="en-US" dirty="0" smtClean="0">
                    <a:solidFill>
                      <a:schemeClr val="tx1"/>
                    </a:solidFill>
                    <a:latin typeface="Open Sans"/>
                  </a:rPr>
                  <a:t>zero product property</a:t>
                </a:r>
              </a:p>
              <a:p>
                <a:endParaRPr lang="en-US" dirty="0"/>
              </a:p>
            </p:txBody>
          </p:sp>
        </mc:Fallback>
      </mc:AlternateContent>
      <p:sp>
        <p:nvSpPr>
          <p:cNvPr id="4" name="Slide Number Placeholder 3"/>
          <p:cNvSpPr>
            <a:spLocks noGrp="1"/>
          </p:cNvSpPr>
          <p:nvPr>
            <p:ph type="sldNum" sz="quarter" idx="10"/>
          </p:nvPr>
        </p:nvSpPr>
        <p:spPr/>
        <p:txBody>
          <a:bodyPr/>
          <a:lstStyle/>
          <a:p>
            <a:fld id="{0044B105-1A77-4370-AE40-3A5A1D3B3C23}" type="slidenum">
              <a:rPr lang="en-US" smtClean="0"/>
              <a:t>10</a:t>
            </a:fld>
            <a:endParaRPr lang="en-US"/>
          </a:p>
        </p:txBody>
      </p:sp>
    </p:spTree>
    <p:extLst>
      <p:ext uri="{BB962C8B-B14F-4D97-AF65-F5344CB8AC3E}">
        <p14:creationId xmlns:p14="http://schemas.microsoft.com/office/powerpoint/2010/main" val="2424672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latin typeface="Open Sans"/>
                  </a:rPr>
                  <a:t>The</a:t>
                </a:r>
                <a:r>
                  <a:rPr lang="en-US" baseline="0" dirty="0" smtClean="0">
                    <a:latin typeface="Open Sans"/>
                  </a:rPr>
                  <a:t> values of the result table are the aggregation of all input tuples with matching key.</a:t>
                </a:r>
                <a:endParaRPr lang="en-US" dirty="0" smtClean="0">
                  <a:latin typeface="Open Sans"/>
                </a:endParaRPr>
              </a:p>
              <a:p>
                <a:pPr marL="0" indent="0">
                  <a:buFont typeface="Arial" panose="020B0604020202020204" pitchFamily="34" charset="0"/>
                  <a:buNone/>
                </a:pPr>
                <a:endParaRPr lang="en-US" dirty="0" smtClean="0">
                  <a:latin typeface="Open Sans"/>
                </a:endParaRPr>
              </a:p>
              <a:p>
                <a:pPr marL="285750" indent="-285750">
                  <a:buFont typeface="Arial" panose="020B0604020202020204" pitchFamily="34" charset="0"/>
                  <a:buChar char="•"/>
                </a:pPr>
                <a:r>
                  <a:rPr lang="en-US" dirty="0" smtClean="0">
                    <a:latin typeface="Open Sans"/>
                  </a:rPr>
                  <a:t>Sum colliding values by UDF ⨁s, one for each value attribute</a:t>
                </a:r>
              </a:p>
              <a:p>
                <a:pPr marL="285750" indent="-285750">
                  <a:buFont typeface="Arial" panose="020B0604020202020204" pitchFamily="34" charset="0"/>
                  <a:buChar char="•"/>
                </a:pPr>
                <a:r>
                  <a:rPr lang="en-US" dirty="0" smtClean="0">
                    <a:latin typeface="Open Sans"/>
                  </a:rPr>
                  <a:t>Default values must match</a:t>
                </a:r>
              </a:p>
              <a:p>
                <a:pPr marL="285750" indent="-285750">
                  <a:buFont typeface="Arial" panose="020B0604020202020204" pitchFamily="34" charset="0"/>
                  <a:buChar char="•"/>
                </a:pPr>
                <a:r>
                  <a:rPr lang="en-US" dirty="0" smtClean="0">
                    <a:latin typeface="Open Sans"/>
                  </a:rPr>
                  <a:t>Each ⨁ has default value as identity</a:t>
                </a:r>
                <a:r>
                  <a:rPr lang="en-US" sz="2000" dirty="0" smtClean="0">
                    <a:latin typeface="Open Sans"/>
                  </a:rPr>
                  <a:t>: v </a:t>
                </a:r>
                <a:r>
                  <a:rPr lang="en-US" sz="1600" b="1" dirty="0" smtClean="0">
                    <a:solidFill>
                      <a:srgbClr val="33006F"/>
                    </a:solidFill>
                    <a:latin typeface="Open Sans"/>
                  </a:rPr>
                  <a:t>⨁</a:t>
                </a:r>
                <a:r>
                  <a:rPr lang="en-US" sz="2000" dirty="0" smtClean="0">
                    <a:latin typeface="Open Sans"/>
                  </a:rPr>
                  <a:t> 0 = 0 </a:t>
                </a:r>
                <a:r>
                  <a:rPr lang="en-US" sz="1600" b="1" dirty="0" smtClean="0">
                    <a:solidFill>
                      <a:srgbClr val="33006F"/>
                    </a:solidFill>
                    <a:latin typeface="Open Sans"/>
                  </a:rPr>
                  <a:t>⨁</a:t>
                </a:r>
                <a:r>
                  <a:rPr lang="en-US" sz="2000" dirty="0" smtClean="0">
                    <a:latin typeface="Open Sans"/>
                  </a:rPr>
                  <a:t> v = v</a:t>
                </a:r>
              </a:p>
              <a:p>
                <a:pPr marL="285750" indent="-285750">
                  <a:buFont typeface="Arial" panose="020B0604020202020204" pitchFamily="34" charset="0"/>
                  <a:buChar char="•"/>
                </a:pPr>
                <a:r>
                  <a:rPr lang="en-US" sz="2000" b="1" dirty="0" err="1" smtClean="0">
                    <a:latin typeface="Open Sans"/>
                  </a:rPr>
                  <a:t>Agg</a:t>
                </a:r>
                <a:r>
                  <a:rPr lang="en-US" sz="2000" dirty="0" smtClean="0">
                    <a:latin typeface="Open Sans"/>
                  </a:rPr>
                  <a:t>: </a:t>
                </a:r>
                <a:r>
                  <a:rPr lang="en-US" dirty="0" smtClean="0">
                    <a:latin typeface="Open Sans"/>
                  </a:rPr>
                  <a:t>special case when one table is empty</a:t>
                </a:r>
              </a:p>
              <a:p>
                <a:pPr marL="742950" lvl="1" indent="-285750">
                  <a:buFont typeface="Arial" panose="020B0604020202020204" pitchFamily="34" charset="0"/>
                  <a:buChar char="•"/>
                </a:pPr>
                <a:r>
                  <a:rPr lang="en-US" dirty="0" smtClean="0">
                    <a:latin typeface="Open Sans"/>
                  </a:rPr>
                  <a:t>example:           aggregates down to key </a:t>
                </a:r>
                <a:r>
                  <a:rPr lang="en-US" dirty="0" err="1" smtClean="0">
                    <a:latin typeface="Open Sans"/>
                  </a:rPr>
                  <a:t>i</a:t>
                </a:r>
                <a:endParaRPr lang="en-US" sz="2000" dirty="0" smtClean="0">
                  <a:latin typeface="Open Sans"/>
                </a:endParaRPr>
              </a:p>
              <a:p>
                <a:pPr marL="285750" indent="-285750">
                  <a:buFont typeface="Arial" panose="020B0604020202020204" pitchFamily="34" charset="0"/>
                  <a:buChar char="•"/>
                </a:pPr>
                <a:r>
                  <a:rPr lang="en-US" sz="1200" dirty="0" smtClean="0">
                    <a:latin typeface="Open Sans"/>
                  </a:rPr>
                  <a:t>Keys: 	= 𝐾</a:t>
                </a:r>
                <a:r>
                  <a:rPr lang="en-US" sz="1200" baseline="-25000" dirty="0" smtClean="0">
                    <a:latin typeface="Open Sans"/>
                  </a:rPr>
                  <a:t>𝐴</a:t>
                </a:r>
                <a:r>
                  <a:rPr lang="en-US" sz="1200" dirty="0" smtClean="0">
                    <a:latin typeface="Open Sans"/>
                  </a:rPr>
                  <a:t> </a:t>
                </a:r>
                <a14:m>
                  <m:oMath xmlns:m="http://schemas.openxmlformats.org/officeDocument/2006/math">
                    <m:r>
                      <a:rPr lang="en-US" sz="1200" i="1">
                        <a:latin typeface="Cambria Math" panose="02040503050406030204" pitchFamily="18" charset="0"/>
                      </a:rPr>
                      <m:t>∩</m:t>
                    </m:r>
                  </m:oMath>
                </a14:m>
                <a:r>
                  <a:rPr lang="en-US" sz="1200" dirty="0" smtClean="0">
                    <a:latin typeface="Open Sans"/>
                  </a:rPr>
                  <a:t> 𝐾</a:t>
                </a:r>
                <a:r>
                  <a:rPr lang="en-US" sz="1200" baseline="-25000" dirty="0" smtClean="0">
                    <a:latin typeface="Open Sans"/>
                  </a:rPr>
                  <a:t>𝐵</a:t>
                </a:r>
                <a:endParaRPr lang="en-US" sz="1200" baseline="-25000" dirty="0">
                  <a:latin typeface="Open Sans"/>
                </a:endParaRPr>
              </a:p>
              <a:p>
                <a:pPr marL="285750" indent="-285750">
                  <a:buFont typeface="Arial" panose="020B0604020202020204" pitchFamily="34" charset="0"/>
                  <a:buChar char="•"/>
                </a:pPr>
                <a:r>
                  <a:rPr lang="en-US" sz="1200" dirty="0">
                    <a:latin typeface="Open Sans"/>
                  </a:rPr>
                  <a:t>Values:	</a:t>
                </a:r>
                <a:r>
                  <a:rPr lang="en-US" sz="1200" dirty="0" smtClean="0">
                    <a:latin typeface="Open Sans"/>
                  </a:rPr>
                  <a:t>= 𝑉</a:t>
                </a:r>
                <a:r>
                  <a:rPr lang="en-US" sz="1200" baseline="-25000" dirty="0" smtClean="0">
                    <a:latin typeface="Open Sans"/>
                  </a:rPr>
                  <a:t>𝐴</a:t>
                </a:r>
                <a:r>
                  <a:rPr lang="en-US" sz="1200" dirty="0" smtClean="0">
                    <a:latin typeface="Open Sans"/>
                  </a:rPr>
                  <a:t> ∪ 𝑉</a:t>
                </a:r>
                <a:r>
                  <a:rPr lang="en-US" sz="1200" baseline="-25000" dirty="0" smtClean="0">
                    <a:latin typeface="Open Sans"/>
                  </a:rPr>
                  <a:t>𝐵</a:t>
                </a:r>
                <a:endParaRPr lang="en-US" sz="1200" baseline="-25000" dirty="0">
                  <a:latin typeface="Open Sans"/>
                </a:endParaRPr>
              </a:p>
              <a:p>
                <a:pPr marL="285750" indent="-285750">
                  <a:buFont typeface="Arial" panose="020B0604020202020204" pitchFamily="34" charset="0"/>
                  <a:buChar char="•"/>
                </a:pPr>
                <a:r>
                  <a:rPr lang="en-US" sz="1200" dirty="0">
                    <a:latin typeface="Open Sans"/>
                  </a:rPr>
                  <a:t>Support:	</a:t>
                </a:r>
                <a:r>
                  <a:rPr lang="en-US" sz="1200" dirty="0" smtClean="0">
                    <a:latin typeface="Open Sans"/>
                  </a:rPr>
                  <a:t>⊆ 𝑆</a:t>
                </a:r>
                <a:r>
                  <a:rPr lang="en-US" sz="1200" baseline="-25000" dirty="0" smtClean="0">
                    <a:latin typeface="Open Sans"/>
                  </a:rPr>
                  <a:t>𝐴</a:t>
                </a:r>
                <a:r>
                  <a:rPr lang="en-US" sz="1200" dirty="0" smtClean="0">
                    <a:latin typeface="Open Sans"/>
                  </a:rPr>
                  <a:t> ∪ 𝑆</a:t>
                </a:r>
                <a:r>
                  <a:rPr lang="en-US" sz="1200" baseline="-25000" dirty="0" smtClean="0">
                    <a:latin typeface="Open Sans"/>
                  </a:rPr>
                  <a:t>𝐵</a:t>
                </a:r>
                <a:r>
                  <a:rPr lang="en-US" sz="1200" baseline="0" dirty="0" smtClean="0">
                    <a:latin typeface="Open Sans"/>
                  </a:rPr>
                  <a:t> </a:t>
                </a:r>
                <a:r>
                  <a:rPr lang="en-US" dirty="0" smtClean="0">
                    <a:latin typeface="Open Sans"/>
                  </a:rPr>
                  <a:t>(on common keys)</a:t>
                </a:r>
                <a:r>
                  <a:rPr lang="en-US" sz="1200" dirty="0" smtClean="0">
                    <a:latin typeface="Open Sans"/>
                  </a:rPr>
                  <a:t>, </a:t>
                </a:r>
                <a:r>
                  <a:rPr lang="en-US" dirty="0" smtClean="0">
                    <a:latin typeface="Open Sans"/>
                  </a:rPr>
                  <a:t>with </a:t>
                </a:r>
                <a:r>
                  <a:rPr lang="en-US" dirty="0">
                    <a:latin typeface="Open Sans"/>
                  </a:rPr>
                  <a:t>equality when ⨁ </a:t>
                </a:r>
                <a:r>
                  <a:rPr lang="en-US" dirty="0" smtClean="0">
                    <a:latin typeface="Open Sans"/>
                  </a:rPr>
                  <a:t>is zero-sum-free</a:t>
                </a:r>
                <a:endParaRPr lang="en-US" dirty="0">
                  <a:latin typeface="Open Sans"/>
                </a:endParaRPr>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smtClean="0">
                    <a:latin typeface="Open Sans"/>
                  </a:rPr>
                  <a:t>Sum colliding values by UDF ⨁s, one for each value attribute</a:t>
                </a:r>
              </a:p>
              <a:p>
                <a:pPr marL="285750" indent="-285750">
                  <a:buFont typeface="Arial" panose="020B0604020202020204" pitchFamily="34" charset="0"/>
                  <a:buChar char="•"/>
                </a:pPr>
                <a:r>
                  <a:rPr lang="en-US" dirty="0" smtClean="0">
                    <a:latin typeface="Open Sans"/>
                  </a:rPr>
                  <a:t>Default values must match</a:t>
                </a:r>
              </a:p>
              <a:p>
                <a:pPr marL="285750" indent="-285750">
                  <a:buFont typeface="Arial" panose="020B0604020202020204" pitchFamily="34" charset="0"/>
                  <a:buChar char="•"/>
                </a:pPr>
                <a:r>
                  <a:rPr lang="en-US" dirty="0" smtClean="0">
                    <a:latin typeface="Open Sans"/>
                  </a:rPr>
                  <a:t>Each ⨁ has default value as identity</a:t>
                </a:r>
                <a:r>
                  <a:rPr lang="en-US" sz="2000" dirty="0" smtClean="0">
                    <a:latin typeface="Open Sans"/>
                  </a:rPr>
                  <a:t>: v </a:t>
                </a:r>
                <a:r>
                  <a:rPr lang="en-US" sz="1600" b="1" dirty="0" smtClean="0">
                    <a:solidFill>
                      <a:srgbClr val="33006F"/>
                    </a:solidFill>
                    <a:latin typeface="Open Sans"/>
                  </a:rPr>
                  <a:t>⨁</a:t>
                </a:r>
                <a:r>
                  <a:rPr lang="en-US" sz="2000" dirty="0" smtClean="0">
                    <a:latin typeface="Open Sans"/>
                  </a:rPr>
                  <a:t> 0 = 0 </a:t>
                </a:r>
                <a:r>
                  <a:rPr lang="en-US" sz="1600" b="1" dirty="0" smtClean="0">
                    <a:solidFill>
                      <a:srgbClr val="33006F"/>
                    </a:solidFill>
                    <a:latin typeface="Open Sans"/>
                  </a:rPr>
                  <a:t>⨁</a:t>
                </a:r>
                <a:r>
                  <a:rPr lang="en-US" sz="2000" dirty="0" smtClean="0">
                    <a:latin typeface="Open Sans"/>
                  </a:rPr>
                  <a:t> v = v</a:t>
                </a:r>
              </a:p>
              <a:p>
                <a:pPr marL="285750" indent="-285750">
                  <a:buFont typeface="Arial" panose="020B0604020202020204" pitchFamily="34" charset="0"/>
                  <a:buChar char="•"/>
                </a:pPr>
                <a:r>
                  <a:rPr lang="en-US" sz="2000" b="1" dirty="0" err="1" smtClean="0">
                    <a:latin typeface="Open Sans"/>
                  </a:rPr>
                  <a:t>Agg</a:t>
                </a:r>
                <a:r>
                  <a:rPr lang="en-US" sz="2000" dirty="0" smtClean="0">
                    <a:latin typeface="Open Sans"/>
                  </a:rPr>
                  <a:t>: </a:t>
                </a:r>
                <a:r>
                  <a:rPr lang="en-US" dirty="0" smtClean="0">
                    <a:latin typeface="Open Sans"/>
                  </a:rPr>
                  <a:t>special case when one table is empty</a:t>
                </a:r>
              </a:p>
              <a:p>
                <a:pPr marL="742950" lvl="1" indent="-285750">
                  <a:buFont typeface="Arial" panose="020B0604020202020204" pitchFamily="34" charset="0"/>
                  <a:buChar char="•"/>
                </a:pPr>
                <a:r>
                  <a:rPr lang="en-US" dirty="0" smtClean="0">
                    <a:latin typeface="Open Sans"/>
                  </a:rPr>
                  <a:t>example:           aggregates down to key </a:t>
                </a:r>
                <a:r>
                  <a:rPr lang="en-US" dirty="0" err="1" smtClean="0">
                    <a:latin typeface="Open Sans"/>
                  </a:rPr>
                  <a:t>i</a:t>
                </a:r>
                <a:endParaRPr lang="en-US" sz="2000" dirty="0" smtClean="0">
                  <a:latin typeface="Open Sans"/>
                </a:endParaRPr>
              </a:p>
              <a:p>
                <a:pPr marL="285750" indent="-285750">
                  <a:buFont typeface="Arial" panose="020B0604020202020204" pitchFamily="34" charset="0"/>
                  <a:buChar char="•"/>
                </a:pPr>
                <a:r>
                  <a:rPr lang="en-US" sz="1200" dirty="0" smtClean="0">
                    <a:latin typeface="Open Sans"/>
                  </a:rPr>
                  <a:t>Keys: 	</a:t>
                </a:r>
                <a:r>
                  <a:rPr lang="en-US" sz="1200" dirty="0" smtClean="0">
                    <a:latin typeface="Open Sans"/>
                  </a:rPr>
                  <a:t>= 𝐾</a:t>
                </a:r>
                <a:r>
                  <a:rPr lang="en-US" sz="1200" baseline="-25000" dirty="0" smtClean="0">
                    <a:latin typeface="Open Sans"/>
                  </a:rPr>
                  <a:t>𝐴</a:t>
                </a:r>
                <a:r>
                  <a:rPr lang="en-US" sz="1200" dirty="0" smtClean="0">
                    <a:latin typeface="Open Sans"/>
                  </a:rPr>
                  <a:t> </a:t>
                </a:r>
                <a:r>
                  <a:rPr lang="en-US" sz="1200" i="0">
                    <a:latin typeface="Cambria Math" panose="02040503050406030204" pitchFamily="18" charset="0"/>
                  </a:rPr>
                  <a:t>∩</a:t>
                </a:r>
                <a:r>
                  <a:rPr lang="en-US" sz="1200" dirty="0" smtClean="0">
                    <a:latin typeface="Open Sans"/>
                  </a:rPr>
                  <a:t> 𝐾</a:t>
                </a:r>
                <a:r>
                  <a:rPr lang="en-US" sz="1200" baseline="-25000" dirty="0" smtClean="0">
                    <a:latin typeface="Open Sans"/>
                  </a:rPr>
                  <a:t>𝐵</a:t>
                </a:r>
                <a:endParaRPr lang="en-US" sz="1200" baseline="-25000" dirty="0">
                  <a:latin typeface="Open Sans"/>
                </a:endParaRPr>
              </a:p>
              <a:p>
                <a:pPr marL="285750" indent="-285750">
                  <a:buFont typeface="Arial" panose="020B0604020202020204" pitchFamily="34" charset="0"/>
                  <a:buChar char="•"/>
                </a:pPr>
                <a:r>
                  <a:rPr lang="en-US" sz="1200" dirty="0">
                    <a:latin typeface="Open Sans"/>
                  </a:rPr>
                  <a:t>Values:	</a:t>
                </a:r>
                <a:r>
                  <a:rPr lang="en-US" sz="1200" dirty="0" smtClean="0">
                    <a:latin typeface="Open Sans"/>
                  </a:rPr>
                  <a:t>= 𝑉</a:t>
                </a:r>
                <a:r>
                  <a:rPr lang="en-US" sz="1200" baseline="-25000" dirty="0" smtClean="0">
                    <a:latin typeface="Open Sans"/>
                  </a:rPr>
                  <a:t>𝐴</a:t>
                </a:r>
                <a:r>
                  <a:rPr lang="en-US" sz="1200" dirty="0" smtClean="0">
                    <a:latin typeface="Open Sans"/>
                  </a:rPr>
                  <a:t> ∪ 𝑉</a:t>
                </a:r>
                <a:r>
                  <a:rPr lang="en-US" sz="1200" baseline="-25000" dirty="0" smtClean="0">
                    <a:latin typeface="Open Sans"/>
                  </a:rPr>
                  <a:t>𝐵</a:t>
                </a:r>
                <a:endParaRPr lang="en-US" sz="1200" baseline="-25000" dirty="0">
                  <a:latin typeface="Open Sans"/>
                </a:endParaRPr>
              </a:p>
              <a:p>
                <a:pPr marL="285750" indent="-285750">
                  <a:buFont typeface="Arial" panose="020B0604020202020204" pitchFamily="34" charset="0"/>
                  <a:buChar char="•"/>
                </a:pPr>
                <a:r>
                  <a:rPr lang="en-US" sz="1200" dirty="0">
                    <a:latin typeface="Open Sans"/>
                  </a:rPr>
                  <a:t>Support:	</a:t>
                </a:r>
                <a:r>
                  <a:rPr lang="en-US" sz="1200" dirty="0" smtClean="0">
                    <a:latin typeface="Open Sans"/>
                  </a:rPr>
                  <a:t>⊆ 𝑆</a:t>
                </a:r>
                <a:r>
                  <a:rPr lang="en-US" sz="1200" baseline="-25000" dirty="0" smtClean="0">
                    <a:latin typeface="Open Sans"/>
                  </a:rPr>
                  <a:t>𝐴</a:t>
                </a:r>
                <a:r>
                  <a:rPr lang="en-US" sz="1200" dirty="0" smtClean="0">
                    <a:latin typeface="Open Sans"/>
                  </a:rPr>
                  <a:t> ∪ </a:t>
                </a:r>
                <a:r>
                  <a:rPr lang="en-US" sz="1200" dirty="0" smtClean="0">
                    <a:latin typeface="Open Sans"/>
                  </a:rPr>
                  <a:t>𝑆</a:t>
                </a:r>
                <a:r>
                  <a:rPr lang="en-US" sz="1200" baseline="-25000" dirty="0" smtClean="0">
                    <a:latin typeface="Open Sans"/>
                  </a:rPr>
                  <a:t>𝐵</a:t>
                </a:r>
                <a:r>
                  <a:rPr lang="en-US" sz="1200" baseline="0" dirty="0" smtClean="0">
                    <a:latin typeface="Open Sans"/>
                  </a:rPr>
                  <a:t> </a:t>
                </a:r>
                <a:r>
                  <a:rPr lang="en-US" dirty="0" smtClean="0">
                    <a:latin typeface="Open Sans"/>
                  </a:rPr>
                  <a:t>(</a:t>
                </a:r>
                <a:r>
                  <a:rPr lang="en-US" dirty="0" smtClean="0">
                    <a:latin typeface="Open Sans"/>
                  </a:rPr>
                  <a:t>on common keys</a:t>
                </a:r>
                <a:r>
                  <a:rPr lang="en-US" dirty="0" smtClean="0">
                    <a:latin typeface="Open Sans"/>
                  </a:rPr>
                  <a:t>)</a:t>
                </a:r>
                <a:r>
                  <a:rPr lang="en-US" sz="1200" dirty="0" smtClean="0">
                    <a:latin typeface="Open Sans"/>
                  </a:rPr>
                  <a:t>, </a:t>
                </a:r>
                <a:r>
                  <a:rPr lang="en-US" dirty="0" smtClean="0">
                    <a:latin typeface="Open Sans"/>
                  </a:rPr>
                  <a:t>with </a:t>
                </a:r>
                <a:r>
                  <a:rPr lang="en-US" dirty="0">
                    <a:latin typeface="Open Sans"/>
                  </a:rPr>
                  <a:t>equality when ⨁ </a:t>
                </a:r>
                <a:r>
                  <a:rPr lang="en-US" dirty="0" smtClean="0">
                    <a:latin typeface="Open Sans"/>
                  </a:rPr>
                  <a:t>is zero-sum-free</a:t>
                </a:r>
                <a:endParaRPr lang="en-US" dirty="0">
                  <a:latin typeface="Open Sans"/>
                </a:endParaRPr>
              </a:p>
            </p:txBody>
          </p:sp>
        </mc:Fallback>
      </mc:AlternateContent>
      <p:sp>
        <p:nvSpPr>
          <p:cNvPr id="4" name="Slide Number Placeholder 3"/>
          <p:cNvSpPr>
            <a:spLocks noGrp="1"/>
          </p:cNvSpPr>
          <p:nvPr>
            <p:ph type="sldNum" sz="quarter" idx="10"/>
          </p:nvPr>
        </p:nvSpPr>
        <p:spPr/>
        <p:txBody>
          <a:bodyPr/>
          <a:lstStyle/>
          <a:p>
            <a:fld id="{0044B105-1A77-4370-AE40-3A5A1D3B3C23}" type="slidenum">
              <a:rPr lang="en-US" smtClean="0"/>
              <a:t>11</a:t>
            </a:fld>
            <a:endParaRPr lang="en-US"/>
          </a:p>
        </p:txBody>
      </p:sp>
    </p:spTree>
    <p:extLst>
      <p:ext uri="{BB962C8B-B14F-4D97-AF65-F5344CB8AC3E}">
        <p14:creationId xmlns:p14="http://schemas.microsoft.com/office/powerpoint/2010/main" val="186449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000" dirty="0" smtClean="0"/>
              <a:t>Ext takes a function operates on each tuple</a:t>
            </a:r>
            <a:r>
              <a:rPr lang="en-US" sz="2000" baseline="0" dirty="0" smtClean="0"/>
              <a:t> individually and may</a:t>
            </a:r>
            <a:r>
              <a:rPr lang="en-US" sz="2000" dirty="0" smtClean="0"/>
              <a:t> produce new keys. These keys are appended to old keys.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i="0" dirty="0" smtClean="0"/>
              <a:t>In this example, </a:t>
            </a:r>
            <a:r>
              <a:rPr lang="en-US" sz="2000" i="0" baseline="0" dirty="0" smtClean="0"/>
              <a:t>the UDF function </a:t>
            </a:r>
            <a:r>
              <a:rPr lang="en-US" sz="2000" i="1" baseline="0" dirty="0" smtClean="0"/>
              <a:t>f</a:t>
            </a:r>
            <a:r>
              <a:rPr lang="en-US" sz="2000" i="0" baseline="0" dirty="0" smtClean="0"/>
              <a:t> is the TOKENIZE function. It </a:t>
            </a:r>
            <a:r>
              <a:rPr lang="en-US" sz="2000" baseline="0" dirty="0" smtClean="0"/>
              <a:t>places each unique word as a key and maps it to the value 1.</a:t>
            </a:r>
            <a:endParaRPr lang="en-US" sz="2000" dirty="0" smtClean="0"/>
          </a:p>
          <a:p>
            <a:pPr marL="0" indent="0">
              <a:buFont typeface="Arial" panose="020B0604020202020204" pitchFamily="34" charset="0"/>
              <a:buNone/>
            </a:pPr>
            <a:r>
              <a:rPr lang="en-US" sz="2000" dirty="0" smtClean="0"/>
              <a:t>The result table is produced by concatenating the output of </a:t>
            </a:r>
            <a:r>
              <a:rPr lang="en-US" sz="2000" i="1" dirty="0" smtClean="0"/>
              <a:t>f</a:t>
            </a:r>
            <a:r>
              <a:rPr lang="en-US" sz="2000" i="0" dirty="0" smtClean="0"/>
              <a:t> on each input tuple.</a:t>
            </a:r>
          </a:p>
          <a:p>
            <a:pPr marL="0" indent="0">
              <a:buFont typeface="Arial" panose="020B0604020202020204" pitchFamily="34" charset="0"/>
              <a:buNone/>
            </a:pPr>
            <a:endParaRPr lang="en-US" sz="2000" i="0" dirty="0" smtClean="0"/>
          </a:p>
          <a:p>
            <a:pPr marL="0" indent="0">
              <a:buFont typeface="Arial" panose="020B0604020202020204" pitchFamily="34" charset="0"/>
              <a:buNone/>
            </a:pPr>
            <a:r>
              <a:rPr lang="en-US" sz="2000" i="0" dirty="0" smtClean="0"/>
              <a:t>For example,</a:t>
            </a:r>
            <a:r>
              <a:rPr lang="en-US" sz="2000" i="0" baseline="0" dirty="0" smtClean="0"/>
              <a:t> when we run f on the first tuple, we get these entries in the first table. Notice we retain the original document ID.</a:t>
            </a:r>
          </a:p>
          <a:p>
            <a:pPr marL="0" indent="0">
              <a:buFont typeface="Arial" panose="020B0604020202020204" pitchFamily="34" charset="0"/>
              <a:buNone/>
            </a:pPr>
            <a:r>
              <a:rPr lang="en-US" sz="2000" i="0" baseline="0" dirty="0" smtClean="0"/>
              <a:t>The same thing happens for the 2</a:t>
            </a:r>
            <a:r>
              <a:rPr lang="en-US" sz="2000" i="0" baseline="30000" dirty="0" smtClean="0"/>
              <a:t>nd</a:t>
            </a:r>
            <a:r>
              <a:rPr lang="en-US" sz="2000" i="0" baseline="0" dirty="0" smtClean="0"/>
              <a:t> tuple, and we concatenate the results together.</a:t>
            </a:r>
          </a:p>
          <a:p>
            <a:pPr marL="0" indent="0">
              <a:buFont typeface="Arial" panose="020B0604020202020204" pitchFamily="34" charset="0"/>
              <a:buNone/>
            </a:pPr>
            <a:r>
              <a:rPr lang="en-US" sz="2000" i="0" baseline="0" dirty="0" smtClean="0"/>
              <a:t>If, as an </a:t>
            </a:r>
            <a:r>
              <a:rPr lang="en-US" sz="2000" i="0" baseline="0" dirty="0" err="1" smtClean="0"/>
              <a:t>extention</a:t>
            </a:r>
            <a:r>
              <a:rPr lang="en-US" sz="2000" i="0" baseline="0" dirty="0" smtClean="0"/>
              <a:t>, we wanted to get rid of the document identifier, we would use a union operation to do that.</a:t>
            </a:r>
            <a:endParaRPr lang="en-US" sz="2000" i="0" dirty="0" smtClean="0"/>
          </a:p>
          <a:p>
            <a:pPr marL="0" indent="0">
              <a:buFont typeface="Arial" panose="020B0604020202020204" pitchFamily="34" charset="0"/>
              <a:buNone/>
            </a:pPr>
            <a:endParaRPr lang="en-US" sz="2000" dirty="0" smtClean="0"/>
          </a:p>
          <a:p>
            <a:pPr marL="285750" indent="-285750">
              <a:buFont typeface="Arial" panose="020B0604020202020204" pitchFamily="34" charset="0"/>
              <a:buChar char="•"/>
            </a:pPr>
            <a:r>
              <a:rPr lang="en-US" sz="2000" dirty="0" smtClean="0"/>
              <a:t>Run f on each row independently, replaces values</a:t>
            </a:r>
          </a:p>
          <a:p>
            <a:pPr marL="285750" indent="-285750">
              <a:buFont typeface="Arial" panose="020B0604020202020204" pitchFamily="34" charset="0"/>
              <a:buChar char="•"/>
            </a:pPr>
            <a:r>
              <a:rPr lang="en-US" sz="2000" dirty="0" smtClean="0"/>
              <a:t>Appends new keys (never deletes)</a:t>
            </a:r>
          </a:p>
          <a:p>
            <a:pPr marL="742950" lvl="1" indent="-285750">
              <a:buFont typeface="Arial" panose="020B0604020202020204" pitchFamily="34" charset="0"/>
              <a:buChar char="•"/>
            </a:pPr>
            <a:r>
              <a:rPr lang="en-US" dirty="0" smtClean="0"/>
              <a:t>Monotonic in key type; no collisions</a:t>
            </a:r>
            <a:endParaRPr lang="en-US" sz="2000" dirty="0" smtClean="0"/>
          </a:p>
          <a:p>
            <a:pPr marL="285750" indent="-285750">
              <a:buFont typeface="Arial" panose="020B0604020202020204" pitchFamily="34" charset="0"/>
              <a:buChar char="•"/>
            </a:pPr>
            <a:r>
              <a:rPr lang="en-US" sz="2000" dirty="0" smtClean="0"/>
              <a:t>No free variables </a:t>
            </a:r>
          </a:p>
          <a:p>
            <a:pPr marL="742950" lvl="1" indent="-285750">
              <a:buFont typeface="Arial" panose="020B0604020202020204" pitchFamily="34" charset="0"/>
              <a:buChar char="•"/>
            </a:pPr>
            <a:r>
              <a:rPr lang="en-US" dirty="0" smtClean="0"/>
              <a:t>Use Join/Union to interface with external tables</a:t>
            </a:r>
          </a:p>
          <a:p>
            <a:pPr marL="285750" indent="-285750">
              <a:buFont typeface="Arial" panose="020B0604020202020204" pitchFamily="34" charset="0"/>
              <a:buChar char="•"/>
            </a:pPr>
            <a:r>
              <a:rPr lang="en-US" sz="2000" dirty="0" smtClean="0"/>
              <a:t>Requirement for finite support: </a:t>
            </a:r>
          </a:p>
          <a:p>
            <a:pPr marL="285750" indent="-285750">
              <a:buFont typeface="Arial" panose="020B0604020202020204" pitchFamily="34" charset="0"/>
              <a:buChar char="•"/>
            </a:pPr>
            <a:r>
              <a:rPr lang="en-US" sz="2000" b="1" dirty="0" smtClean="0"/>
              <a:t>Map</a:t>
            </a:r>
            <a:r>
              <a:rPr lang="en-US" sz="2000" dirty="0" smtClean="0"/>
              <a:t>: special case when k' =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smtClean="0"/>
              <a:t>Rename</a:t>
            </a:r>
            <a:r>
              <a:rPr lang="en-US" sz="2000" dirty="0" smtClean="0"/>
              <a:t>: map that changes attribute names</a:t>
            </a:r>
            <a:endParaRPr lang="en-US" sz="2000" b="1" dirty="0" smtClean="0"/>
          </a:p>
          <a:p>
            <a:r>
              <a:rPr lang="en-US" sz="2000" dirty="0" smtClean="0"/>
              <a:t>RA: CROSS APPLY</a:t>
            </a:r>
          </a:p>
          <a:p>
            <a:r>
              <a:rPr lang="en-US" sz="2000" dirty="0" smtClean="0"/>
              <a:t>LA: EXPLODE</a:t>
            </a:r>
          </a:p>
        </p:txBody>
      </p:sp>
      <p:sp>
        <p:nvSpPr>
          <p:cNvPr id="4" name="Slide Number Placeholder 3"/>
          <p:cNvSpPr>
            <a:spLocks noGrp="1"/>
          </p:cNvSpPr>
          <p:nvPr>
            <p:ph type="sldNum" sz="quarter" idx="10"/>
          </p:nvPr>
        </p:nvSpPr>
        <p:spPr/>
        <p:txBody>
          <a:bodyPr/>
          <a:lstStyle/>
          <a:p>
            <a:fld id="{0044B105-1A77-4370-AE40-3A5A1D3B3C23}" type="slidenum">
              <a:rPr lang="en-US" smtClean="0"/>
              <a:t>12</a:t>
            </a:fld>
            <a:endParaRPr lang="en-US"/>
          </a:p>
        </p:txBody>
      </p:sp>
    </p:spTree>
    <p:extLst>
      <p:ext uri="{BB962C8B-B14F-4D97-AF65-F5344CB8AC3E}">
        <p14:creationId xmlns:p14="http://schemas.microsoft.com/office/powerpoint/2010/main" val="90136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I’ve summarized the key structural properties of join,</a:t>
            </a:r>
            <a:r>
              <a:rPr lang="en-US" baseline="0" dirty="0" smtClean="0"/>
              <a:t> union, and ext.</a:t>
            </a:r>
          </a:p>
          <a:p>
            <a:r>
              <a:rPr lang="en-US" baseline="0" dirty="0" smtClean="0"/>
              <a:t>Notice that union and join have dual roles in their types; this is an elegant property that shows how they occupy distinct roles in the Lara algebra.</a:t>
            </a:r>
          </a:p>
          <a:p>
            <a:endParaRPr lang="en-US" baseline="0" dirty="0" smtClean="0"/>
          </a:p>
          <a:p>
            <a:r>
              <a:rPr lang="en-US" baseline="0" dirty="0" smtClean="0"/>
              <a:t>Join begets scalar/vector expansion; union begets contraction.</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13</a:t>
            </a:fld>
            <a:endParaRPr lang="en-US"/>
          </a:p>
        </p:txBody>
      </p:sp>
    </p:spTree>
    <p:extLst>
      <p:ext uri="{BB962C8B-B14F-4D97-AF65-F5344CB8AC3E}">
        <p14:creationId xmlns:p14="http://schemas.microsoft.com/office/powerpoint/2010/main" val="3798101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I’ll</a:t>
            </a:r>
            <a:r>
              <a:rPr lang="en-US" baseline="0" dirty="0" smtClean="0"/>
              <a:t> show just a couple properties that we can prove in the Lara algebra.</a:t>
            </a:r>
          </a:p>
          <a:p>
            <a:r>
              <a:rPr lang="en-US" baseline="0" dirty="0" smtClean="0"/>
              <a:t>These are properties that we can exploit when rewriting Lara plans during query optimization.</a:t>
            </a:r>
          </a:p>
          <a:p>
            <a:r>
              <a:rPr lang="en-US" baseline="0" dirty="0" smtClean="0"/>
              <a:t>First, when + or * have certain properties like ___, then these carry over to their Lara operators union and join.</a:t>
            </a:r>
          </a:p>
          <a:p>
            <a:r>
              <a:rPr lang="en-US" baseline="0" dirty="0" smtClean="0"/>
              <a:t>Second, if * distributes over +, then we push unions operations into join as well as distribute joins over unions. </a:t>
            </a:r>
          </a:p>
          <a:p>
            <a:endParaRPr lang="en-US" baseline="0" dirty="0" smtClean="0"/>
          </a:p>
          <a:p>
            <a:r>
              <a:rPr lang="en-US" baseline="0" dirty="0" smtClean="0"/>
              <a:t>You’ll have to read the paper to see the details of these statements, but to whet your appetite just a bit more, </a:t>
            </a:r>
            <a:br>
              <a:rPr lang="en-US" baseline="0" dirty="0" smtClean="0"/>
            </a:br>
            <a:r>
              <a:rPr lang="en-US" baseline="0" dirty="0" smtClean="0"/>
              <a:t>here is an example of how these properties can be chained together into larger proofs such as this LA statement that the matrix trace operator has a rotation invariance property.</a:t>
            </a:r>
          </a:p>
          <a:p>
            <a:endParaRPr lang="en-US" dirty="0" smtClean="0"/>
          </a:p>
          <a:p>
            <a:endParaRPr lang="en-US" dirty="0" smtClean="0"/>
          </a:p>
          <a:p>
            <a:r>
              <a:rPr lang="en-US" dirty="0" err="1" smtClean="0"/>
              <a:t>tr</a:t>
            </a:r>
            <a:r>
              <a:rPr lang="en-US" dirty="0" smtClean="0"/>
              <a:t>(XY) = sum(X </a:t>
            </a:r>
            <a:r>
              <a:rPr lang="en-US" sz="1200" dirty="0" smtClean="0">
                <a:solidFill>
                  <a:srgbClr val="4B2E83"/>
                </a:solidFill>
                <a:latin typeface="Open Sans"/>
              </a:rPr>
              <a:t>⊗</a:t>
            </a:r>
            <a:r>
              <a:rPr lang="en-US" dirty="0" smtClean="0"/>
              <a:t> Y</a:t>
            </a:r>
            <a:r>
              <a:rPr lang="en-US" baseline="30000" dirty="0" smtClean="0"/>
              <a:t>T</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sym typeface="Wingdings" panose="05000000000000000000" pitchFamily="2" charset="2"/>
              </a:rPr>
              <a:t>tr</a:t>
            </a:r>
            <a:r>
              <a:rPr lang="en-US" dirty="0" smtClean="0">
                <a:sym typeface="Wingdings" panose="05000000000000000000" pitchFamily="2" charset="2"/>
              </a:rPr>
              <a:t>(ABC) = sum(AB </a:t>
            </a:r>
            <a:r>
              <a:rPr lang="en-US" sz="1100" dirty="0" smtClean="0"/>
              <a:t>⊗</a:t>
            </a:r>
            <a:r>
              <a:rPr lang="en-US" dirty="0" smtClean="0"/>
              <a:t> C</a:t>
            </a:r>
            <a:r>
              <a:rPr lang="en-US" baseline="30000" dirty="0" smtClean="0"/>
              <a:t>T</a:t>
            </a:r>
            <a:r>
              <a:rPr lang="en-US" dirty="0" smtClean="0"/>
              <a:t>)</a:t>
            </a:r>
          </a:p>
          <a:p>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14</a:t>
            </a:fld>
            <a:endParaRPr lang="en-US"/>
          </a:p>
        </p:txBody>
      </p:sp>
    </p:spTree>
    <p:extLst>
      <p:ext uri="{BB962C8B-B14F-4D97-AF65-F5344CB8AC3E}">
        <p14:creationId xmlns:p14="http://schemas.microsoft.com/office/powerpoint/2010/main" val="3258292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back to the sensor</a:t>
            </a:r>
            <a:r>
              <a:rPr lang="en-US" baseline="0" dirty="0" smtClean="0"/>
              <a:t> example, we wrote out SQL and MATLAB that implement the sensor query and translated these to Lara operators.</a:t>
            </a:r>
            <a:endParaRPr lang="en-US" dirty="0" smtClean="0"/>
          </a:p>
          <a:p>
            <a:r>
              <a:rPr lang="en-US" dirty="0" smtClean="0"/>
              <a:t>Please refer to the paper for the details of this translation.</a:t>
            </a:r>
          </a:p>
          <a:p>
            <a:endParaRPr lang="en-US" dirty="0" smtClean="0"/>
          </a:p>
          <a:p>
            <a:endParaRPr lang="en-US" dirty="0" smtClean="0"/>
          </a:p>
          <a:p>
            <a:r>
              <a:rPr lang="en-US" dirty="0" smtClean="0"/>
              <a:t>Data conversion </a:t>
            </a:r>
            <a:r>
              <a:rPr lang="en-US" dirty="0" err="1" smtClean="0"/>
              <a:t>as_matrix</a:t>
            </a:r>
            <a:r>
              <a:rPr lang="en-US" dirty="0" smtClean="0"/>
              <a:t>( ) necessary, to identify rows</a:t>
            </a:r>
            <a:r>
              <a:rPr lang="en-US" baseline="0" dirty="0" smtClean="0"/>
              <a:t> and columns</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15</a:t>
            </a:fld>
            <a:endParaRPr lang="en-US"/>
          </a:p>
        </p:txBody>
      </p:sp>
    </p:spTree>
    <p:extLst>
      <p:ext uri="{BB962C8B-B14F-4D97-AF65-F5344CB8AC3E}">
        <p14:creationId xmlns:p14="http://schemas.microsoft.com/office/powerpoint/2010/main" val="3378764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you’ve now seen the logical Lara algebra. The</a:t>
            </a:r>
            <a:r>
              <a:rPr lang="en-US" baseline="0" dirty="0" smtClean="0"/>
              <a:t> next step is lowering Lara to a physical algebra, so that we can implement it on relevant systems.</a:t>
            </a:r>
            <a:endParaRPr lang="en-US" dirty="0" smtClean="0"/>
          </a:p>
        </p:txBody>
      </p:sp>
      <p:sp>
        <p:nvSpPr>
          <p:cNvPr id="4" name="Slide Number Placeholder 3"/>
          <p:cNvSpPr>
            <a:spLocks noGrp="1"/>
          </p:cNvSpPr>
          <p:nvPr>
            <p:ph type="sldNum" sz="quarter" idx="10"/>
          </p:nvPr>
        </p:nvSpPr>
        <p:spPr/>
        <p:txBody>
          <a:bodyPr/>
          <a:lstStyle/>
          <a:p>
            <a:fld id="{0044B105-1A77-4370-AE40-3A5A1D3B3C23}" type="slidenum">
              <a:rPr lang="en-US" smtClean="0"/>
              <a:t>16</a:t>
            </a:fld>
            <a:endParaRPr lang="en-US"/>
          </a:p>
        </p:txBody>
      </p:sp>
    </p:spTree>
    <p:extLst>
      <p:ext uri="{BB962C8B-B14F-4D97-AF65-F5344CB8AC3E}">
        <p14:creationId xmlns:p14="http://schemas.microsoft.com/office/powerpoint/2010/main" val="2400441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chose the physical data model of sorted partitioned maps.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are a physical arrangement of key-value data that are (1) indexes by key, (2) sorted by key, and (3) partitioned by key on “split points” so that the data can be processed on multiple machines.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felt this is a great abstraction to build upon since it covers relational, NoSQL, and array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see the relational context, notice that almost all relational systems have primary keys that separate attributes into keys and values.</a:t>
            </a:r>
          </a:p>
        </p:txBody>
      </p:sp>
      <p:sp>
        <p:nvSpPr>
          <p:cNvPr id="4" name="Slide Number Placeholder 3"/>
          <p:cNvSpPr>
            <a:spLocks noGrp="1"/>
          </p:cNvSpPr>
          <p:nvPr>
            <p:ph type="sldNum" sz="quarter" idx="10"/>
          </p:nvPr>
        </p:nvSpPr>
        <p:spPr/>
        <p:txBody>
          <a:bodyPr/>
          <a:lstStyle/>
          <a:p>
            <a:fld id="{0044B105-1A77-4370-AE40-3A5A1D3B3C23}" type="slidenum">
              <a:rPr lang="en-US" smtClean="0"/>
              <a:t>17</a:t>
            </a:fld>
            <a:endParaRPr lang="en-US"/>
          </a:p>
        </p:txBody>
      </p:sp>
    </p:spTree>
    <p:extLst>
      <p:ext uri="{BB962C8B-B14F-4D97-AF65-F5344CB8AC3E}">
        <p14:creationId xmlns:p14="http://schemas.microsoft.com/office/powerpoint/2010/main" val="273918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dirty="0" smtClean="0"/>
              <a:t>On this abstraction, here</a:t>
            </a:r>
            <a:r>
              <a:rPr lang="en-US" baseline="0" dirty="0" smtClean="0"/>
              <a:t> is the physical Lara algebra.</a:t>
            </a:r>
            <a:endParaRPr lang="en-US" dirty="0" smtClean="0"/>
          </a:p>
          <a:p>
            <a:pPr rtl="0" eaLnBrk="1" fontAlgn="t" latinLnBrk="0" hangingPunct="1"/>
            <a:r>
              <a:rPr lang="en-US" dirty="0" smtClean="0"/>
              <a:t>Associative tables are now</a:t>
            </a:r>
            <a:r>
              <a:rPr lang="en-US" baseline="0" dirty="0" smtClean="0"/>
              <a:t> </a:t>
            </a:r>
            <a:r>
              <a:rPr lang="en-US" i="1" baseline="0" dirty="0" smtClean="0"/>
              <a:t>sorted associative tables</a:t>
            </a:r>
            <a:r>
              <a:rPr lang="en-US" baseline="0" dirty="0" smtClean="0"/>
              <a:t>, with a sort order placed on the keys.</a:t>
            </a:r>
            <a:endParaRPr lang="en-US" dirty="0" smtClean="0"/>
          </a:p>
          <a:p>
            <a:pPr rtl="0" eaLnBrk="1" fontAlgn="t" latinLnBrk="0" hangingPunct="1"/>
            <a:r>
              <a:rPr lang="en-US" dirty="0" smtClean="0"/>
              <a:t>Join is now MergeJoin,</a:t>
            </a:r>
            <a:r>
              <a:rPr lang="en-US" baseline="0" dirty="0" smtClean="0"/>
              <a:t> Union is </a:t>
            </a:r>
            <a:r>
              <a:rPr lang="en-US" baseline="0" dirty="0" err="1" smtClean="0"/>
              <a:t>MergeUnion</a:t>
            </a:r>
            <a:r>
              <a:rPr lang="en-US" baseline="0" dirty="0" smtClean="0"/>
              <a:t>, and Ext remains the same, except that any new keys an </a:t>
            </a:r>
            <a:r>
              <a:rPr lang="en-US" baseline="0" dirty="0" err="1" smtClean="0"/>
              <a:t>ext</a:t>
            </a:r>
            <a:r>
              <a:rPr lang="en-US" baseline="0" dirty="0" smtClean="0"/>
              <a:t> operator produces append to the sort order.</a:t>
            </a:r>
          </a:p>
          <a:p>
            <a:pPr rtl="0" eaLnBrk="1" fontAlgn="t" latinLnBrk="0" hangingPunct="1"/>
            <a:r>
              <a:rPr lang="en-US" baseline="0" dirty="0" smtClean="0"/>
              <a:t>We’ve also added a Sort operator, which changes the sort order by rewriting a table’s entries. It’s very important to reason about the Sort operator because rewriting a table’s entries is expensive.</a:t>
            </a:r>
          </a:p>
          <a:p>
            <a:pPr rtl="0" eaLnBrk="1" fontAlgn="t" latinLnBrk="0" hangingPunct="1"/>
            <a:endParaRPr lang="en-US" baseline="0" dirty="0" smtClean="0"/>
          </a:p>
          <a:p>
            <a:pPr rtl="0" eaLnBrk="1" fontAlgn="t" latinLnBrk="0" hangingPunct="1"/>
            <a:r>
              <a:rPr lang="en-US" baseline="0" dirty="0" smtClean="0"/>
              <a:t>Luckily, we’ve found a number of physical optimizations on this physical algebra that do rewrites like eliminating sorts where possible. Please take a look at our paper for more details.</a:t>
            </a:r>
          </a:p>
          <a:p>
            <a:pPr rtl="0" eaLnBrk="1" fontAlgn="t" latinLnBrk="0" hangingPunct="1"/>
            <a:endParaRPr lang="en-US" dirty="0" smtClean="0"/>
          </a:p>
          <a:p>
            <a:pPr rtl="0" eaLnBrk="1" fontAlgn="t" latinLnBrk="0" hangingPunct="1"/>
            <a:r>
              <a:rPr lang="en-US" dirty="0" smtClean="0"/>
              <a:t>Finally,</a:t>
            </a:r>
            <a:r>
              <a:rPr lang="en-US" baseline="0" dirty="0" smtClean="0"/>
              <a:t> we implemented this physical algebra on the Accumulo database by mapping keys to Accumulo keys and values to the Accumulo value.</a:t>
            </a:r>
          </a:p>
          <a:p>
            <a:pPr marL="0" marR="0" indent="0" algn="l" defTabSz="914400" rtl="0" eaLnBrk="1" fontAlgn="t" latinLnBrk="0" hangingPunct="1">
              <a:lnSpc>
                <a:spcPct val="100000"/>
              </a:lnSpc>
              <a:spcBef>
                <a:spcPts val="0"/>
              </a:spcBef>
              <a:spcAft>
                <a:spcPts val="0"/>
              </a:spcAft>
              <a:buClrTx/>
              <a:buSzTx/>
              <a:buFontTx/>
              <a:buNone/>
              <a:tabLst/>
              <a:defRPr/>
            </a:pPr>
            <a:r>
              <a:rPr lang="en-US" baseline="0" dirty="0" smtClean="0"/>
              <a:t>For those of you unfamiliar with Accumulo, Accumulo is a NoSQL, HDFS-backed key-value database that is based on Google </a:t>
            </a:r>
            <a:r>
              <a:rPr lang="en-US" baseline="0" dirty="0" err="1" smtClean="0"/>
              <a:t>BigTable</a:t>
            </a:r>
            <a:r>
              <a:rPr lang="en-US" baseline="0" dirty="0" smtClean="0"/>
              <a:t>. </a:t>
            </a:r>
          </a:p>
          <a:p>
            <a:pPr rtl="0" eaLnBrk="1" fontAlgn="t" latinLnBrk="0" hangingPunct="1"/>
            <a:r>
              <a:rPr lang="en-US" baseline="0" dirty="0" smtClean="0"/>
              <a:t>In order to do this, we borrowed abstractions for in-database computation in Accumulo from a software library called Graphulo.  Altogether, this is LaraDB.</a:t>
            </a:r>
          </a:p>
        </p:txBody>
      </p:sp>
      <p:sp>
        <p:nvSpPr>
          <p:cNvPr id="4" name="Slide Number Placeholder 3"/>
          <p:cNvSpPr>
            <a:spLocks noGrp="1"/>
          </p:cNvSpPr>
          <p:nvPr>
            <p:ph type="sldNum" sz="quarter" idx="10"/>
          </p:nvPr>
        </p:nvSpPr>
        <p:spPr/>
        <p:txBody>
          <a:bodyPr/>
          <a:lstStyle/>
          <a:p>
            <a:fld id="{0044B105-1A77-4370-AE40-3A5A1D3B3C23}" type="slidenum">
              <a:rPr lang="en-US" smtClean="0"/>
              <a:t>18</a:t>
            </a:fld>
            <a:endParaRPr lang="en-US"/>
          </a:p>
        </p:txBody>
      </p:sp>
    </p:spTree>
    <p:extLst>
      <p:ext uri="{BB962C8B-B14F-4D97-AF65-F5344CB8AC3E}">
        <p14:creationId xmlns:p14="http://schemas.microsoft.com/office/powerpoint/2010/main" val="2083668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let’s</a:t>
            </a:r>
            <a:r>
              <a:rPr lang="en-US" baseline="0" dirty="0" smtClean="0"/>
              <a:t> move onto a couple experiments.</a:t>
            </a:r>
          </a:p>
          <a:p>
            <a:r>
              <a:rPr lang="en-US" baseline="0" dirty="0" smtClean="0"/>
              <a:t>The purpose of these experiments are to sanity check Lara – to ensure that when Lara is implemented on a real system, that it can </a:t>
            </a:r>
          </a:p>
          <a:p>
            <a:pPr marL="0" indent="0">
              <a:buNone/>
            </a:pPr>
            <a:r>
              <a:rPr lang="en-US" baseline="0" dirty="0" smtClean="0"/>
              <a:t>(A) express optimizations that actually make a difference in performance, and </a:t>
            </a:r>
          </a:p>
          <a:p>
            <a:pPr marL="0" indent="0">
              <a:buNone/>
            </a:pPr>
            <a:r>
              <a:rPr lang="en-US" baseline="0" dirty="0" smtClean="0"/>
              <a:t>(B) achieve performance competitive with current systems.</a:t>
            </a:r>
          </a:p>
        </p:txBody>
      </p:sp>
      <p:sp>
        <p:nvSpPr>
          <p:cNvPr id="4" name="Slide Number Placeholder 3"/>
          <p:cNvSpPr>
            <a:spLocks noGrp="1"/>
          </p:cNvSpPr>
          <p:nvPr>
            <p:ph type="sldNum" sz="quarter" idx="10"/>
          </p:nvPr>
        </p:nvSpPr>
        <p:spPr/>
        <p:txBody>
          <a:bodyPr/>
          <a:lstStyle/>
          <a:p>
            <a:fld id="{0044B105-1A77-4370-AE40-3A5A1D3B3C23}" type="slidenum">
              <a:rPr lang="en-US" smtClean="0"/>
              <a:t>19</a:t>
            </a:fld>
            <a:endParaRPr lang="en-US"/>
          </a:p>
        </p:txBody>
      </p:sp>
    </p:spTree>
    <p:extLst>
      <p:ext uri="{BB962C8B-B14F-4D97-AF65-F5344CB8AC3E}">
        <p14:creationId xmlns:p14="http://schemas.microsoft.com/office/powerpoint/2010/main" val="3299959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smtClean="0"/>
              <a:t>Before we jump into content,</a:t>
            </a:r>
            <a:r>
              <a:rPr lang="en-US" sz="1200" baseline="0" dirty="0" smtClean="0"/>
              <a:t> I’d like to give you some context.</a:t>
            </a:r>
          </a:p>
          <a:p>
            <a:pPr marL="0" indent="0">
              <a:buFont typeface="Arial" panose="020B0604020202020204" pitchFamily="34" charset="0"/>
              <a:buNone/>
            </a:pPr>
            <a:r>
              <a:rPr lang="en-US" sz="1200" dirty="0" smtClean="0"/>
              <a:t>In</a:t>
            </a:r>
            <a:r>
              <a:rPr lang="en-US" sz="1200" baseline="0" dirty="0" smtClean="0"/>
              <a:t> 2016, two papers were published. The first is a technical report on the </a:t>
            </a:r>
            <a:r>
              <a:rPr lang="en-US" sz="1200" cap="small" baseline="0" dirty="0" smtClean="0"/>
              <a:t>Lara</a:t>
            </a:r>
            <a:r>
              <a:rPr lang="en-US" sz="1200" baseline="0" dirty="0" smtClean="0"/>
              <a:t> algebra, and the second is a </a:t>
            </a:r>
            <a:r>
              <a:rPr lang="en-US" sz="1200" baseline="0" dirty="0" smtClean="0"/>
              <a:t>TU Berlin paper, </a:t>
            </a:r>
            <a:r>
              <a:rPr lang="en-US" sz="1200" baseline="0" dirty="0" smtClean="0"/>
              <a:t>which you may remember from last year’s BeyondMR conference. The technical report introduced a logical algebra, and the BeyondMR paper laid a vision using a sensor example as motivation.</a:t>
            </a:r>
          </a:p>
          <a:p>
            <a:pPr marL="0" indent="0">
              <a:buFont typeface="Arial" panose="020B0604020202020204" pitchFamily="34" charset="0"/>
              <a:buNone/>
            </a:pPr>
            <a:endParaRPr lang="en-US" sz="1200" baseline="0" dirty="0" smtClean="0"/>
          </a:p>
          <a:p>
            <a:pPr marL="0" indent="0">
              <a:buFont typeface="Arial" panose="020B0604020202020204" pitchFamily="34" charset="0"/>
              <a:buNone/>
            </a:pPr>
            <a:r>
              <a:rPr lang="en-US" sz="1200" baseline="0" dirty="0" smtClean="0"/>
              <a:t>I was excited to see the BeyondMR work, which believe it or not, independently coined the term </a:t>
            </a:r>
            <a:r>
              <a:rPr lang="en-US" sz="1200" cap="small" baseline="0" dirty="0" smtClean="0"/>
              <a:t>Lara</a:t>
            </a:r>
            <a:r>
              <a:rPr lang="en-US" sz="1200" baseline="0" dirty="0" smtClean="0"/>
              <a:t>.</a:t>
            </a:r>
          </a:p>
          <a:p>
            <a:pPr marL="0" indent="0">
              <a:buFont typeface="Arial" panose="020B0604020202020204" pitchFamily="34" charset="0"/>
              <a:buNone/>
            </a:pPr>
            <a:r>
              <a:rPr lang="en-US" sz="1200" baseline="0" dirty="0" smtClean="0"/>
              <a:t>It inspired me to make their sensor example real with urban data.</a:t>
            </a:r>
          </a:p>
          <a:p>
            <a:pPr marL="0" indent="0">
              <a:buFont typeface="Arial" panose="020B0604020202020204" pitchFamily="34" charset="0"/>
              <a:buNone/>
            </a:pPr>
            <a:endParaRPr lang="en-US" sz="1200" baseline="0" dirty="0" smtClean="0"/>
          </a:p>
          <a:p>
            <a:pPr marL="0" indent="0">
              <a:buFont typeface="Arial" panose="020B0604020202020204" pitchFamily="34" charset="0"/>
              <a:buNone/>
            </a:pPr>
            <a:r>
              <a:rPr lang="en-US" sz="1200" baseline="0" dirty="0" smtClean="0"/>
              <a:t>Today’s work does just that plus several other contributions, and we’ll cover them all in our talk today</a:t>
            </a:r>
            <a:r>
              <a:rPr lang="en-US" sz="1200" baseline="0" dirty="0" smtClean="0"/>
              <a:t>.</a:t>
            </a:r>
            <a:endParaRPr lang="en-US" sz="1200" baseline="0" dirty="0" smtClean="0"/>
          </a:p>
          <a:p>
            <a:pPr marL="0" indent="0">
              <a:buFont typeface="Arial" panose="020B0604020202020204" pitchFamily="34" charset="0"/>
              <a:buNone/>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smtClean="0"/>
              <a:t>But before I move into motivation via the sensor example, I’d like to show you that the topic of combining LA and RA is a hot topic.</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smtClean="0"/>
              <a:t>More related work popped up this year in SIGMOD, VLDB, and as an ICDE best paper.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smtClean="0"/>
              <a:t>These works involve relating LA to SQL, as well as exploiting the properties of LA to optimize a ML context.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smtClean="0"/>
              <a:t>In contrast to these, the work we do here is to propose a new algebra, Lara, that translates to and from LA and RA and exploits the properties of both.</a:t>
            </a:r>
          </a:p>
        </p:txBody>
      </p:sp>
      <p:sp>
        <p:nvSpPr>
          <p:cNvPr id="4" name="Slide Number Placeholder 3"/>
          <p:cNvSpPr>
            <a:spLocks noGrp="1"/>
          </p:cNvSpPr>
          <p:nvPr>
            <p:ph type="sldNum" sz="quarter" idx="10"/>
          </p:nvPr>
        </p:nvSpPr>
        <p:spPr/>
        <p:txBody>
          <a:bodyPr/>
          <a:lstStyle/>
          <a:p>
            <a:fld id="{0044B105-1A77-4370-AE40-3A5A1D3B3C23}" type="slidenum">
              <a:rPr lang="en-US" smtClean="0"/>
              <a:t>2</a:t>
            </a:fld>
            <a:endParaRPr lang="en-US" dirty="0"/>
          </a:p>
        </p:txBody>
      </p:sp>
    </p:spTree>
    <p:extLst>
      <p:ext uri="{BB962C8B-B14F-4D97-AF65-F5344CB8AC3E}">
        <p14:creationId xmlns:p14="http://schemas.microsoft.com/office/powerpoint/2010/main" val="3971079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test how well Lara can express optimizations that make a practical difference in performance.</a:t>
            </a:r>
          </a:p>
          <a:p>
            <a:r>
              <a:rPr lang="en-US" baseline="0" dirty="0" smtClean="0"/>
              <a:t>We therefore implemented the sensor calculation query and plotted its runtime with different optimizations enabled.</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20</a:t>
            </a:fld>
            <a:endParaRPr lang="en-US"/>
          </a:p>
        </p:txBody>
      </p:sp>
    </p:spTree>
    <p:extLst>
      <p:ext uri="{BB962C8B-B14F-4D97-AF65-F5344CB8AC3E}">
        <p14:creationId xmlns:p14="http://schemas.microsoft.com/office/powerpoint/2010/main" val="1013713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plotted the runtime of the sensor query with no optimizations on the left, each optimization individually in the center, and all the optimizations enabled at once on the right.</a:t>
            </a:r>
          </a:p>
          <a:p>
            <a:r>
              <a:rPr lang="en-US" dirty="0" smtClean="0"/>
              <a:t>I don’t have time to discuss each of</a:t>
            </a:r>
            <a:r>
              <a:rPr lang="en-US" baseline="0" dirty="0" smtClean="0"/>
              <a:t> these optimizations individually, but for example, the (S) optimization takes advantage of the fact that the inner product is symmetric to only materialize half the entries.</a:t>
            </a:r>
          </a:p>
          <a:p>
            <a:r>
              <a:rPr lang="en-US" dirty="0" smtClean="0"/>
              <a:t>Altogether, these optimizations reduced the sensor query runtime dramatically.</a:t>
            </a:r>
          </a:p>
          <a:p>
            <a:endParaRPr lang="en-US" dirty="0" smtClean="0"/>
          </a:p>
          <a:p>
            <a:r>
              <a:rPr lang="en-US" dirty="0" smtClean="0"/>
              <a:t>1230 to 72 s</a:t>
            </a:r>
          </a:p>
          <a:p>
            <a:pPr marL="232578" indent="-232578">
              <a:buAutoNum type="alphaUcParenBoth"/>
            </a:pPr>
            <a:r>
              <a:rPr lang="en-US" dirty="0" smtClean="0"/>
              <a:t>Push sum of partial products into U_20 compaction and flush; assume no repeated writes due to server failure</a:t>
            </a:r>
          </a:p>
          <a:p>
            <a:r>
              <a:rPr lang="en-US" dirty="0" smtClean="0"/>
              <a:t>(D) Defer U_3,C to future scans on U_20, eliminating final pass</a:t>
            </a:r>
          </a:p>
          <a:p>
            <a:r>
              <a:rPr lang="en-US" dirty="0" smtClean="0"/>
              <a:t>(E) Encode numeric attributes in packed byte form</a:t>
            </a:r>
          </a:p>
          <a:p>
            <a:r>
              <a:rPr lang="en-US" dirty="0" smtClean="0"/>
              <a:t>(F) Push filter into Load ‘s1’ from 460 to 860</a:t>
            </a:r>
          </a:p>
          <a:p>
            <a:r>
              <a:rPr lang="en-US" dirty="0" smtClean="0"/>
              <a:t>(M) Eliminate SORT by t’: bin(t) monotone in t</a:t>
            </a:r>
          </a:p>
          <a:p>
            <a:r>
              <a:rPr lang="en-US" dirty="0" smtClean="0"/>
              <a:t>(P) Propagate A, B’s partition splits throughout</a:t>
            </a:r>
          </a:p>
          <a:p>
            <a:r>
              <a:rPr lang="en-US" dirty="0" smtClean="0"/>
              <a:t>(R) Reuse X_0, U_2 data source (common sub-expression)</a:t>
            </a:r>
          </a:p>
          <a:p>
            <a:r>
              <a:rPr lang="en-US" dirty="0" smtClean="0"/>
              <a:t>(S) U^T U is symmetric; only compute upper triangle</a:t>
            </a:r>
            <a:r>
              <a:rPr lang="en-US" baseline="0" dirty="0" smtClean="0"/>
              <a:t> </a:t>
            </a:r>
            <a:r>
              <a:rPr lang="en-US" dirty="0" smtClean="0"/>
              <a:t>via Map filter c ≤ c’</a:t>
            </a:r>
          </a:p>
          <a:p>
            <a:r>
              <a:rPr lang="en-US" dirty="0" smtClean="0"/>
              <a:t>(Z) If M, C relaxed to sparse matrix interpretation, identify ⊥ with 0, discarding 0-valued entries, in X 3 and all following tables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bars measure three portions of the sensor calculation: the filter, bin, and join step at the bottom; subtracting the measurement class mean from each entry in the middle, and the inner product matrix multiply at the top. We see that the </a:t>
            </a:r>
            <a:r>
              <a:rPr lang="en-US" baseline="0" dirty="0" err="1" smtClean="0"/>
              <a:t>MxM</a:t>
            </a:r>
            <a:r>
              <a:rPr lang="en-US" baseline="0" dirty="0" smtClean="0"/>
              <a:t> dominates runtime. We also see that different optimizations impacted different parts of the computation, and that the net effect of all the optimizations reduced runtime from </a:t>
            </a:r>
            <a:endParaRPr lang="en-US" dirty="0" smtClean="0"/>
          </a:p>
        </p:txBody>
      </p:sp>
      <p:sp>
        <p:nvSpPr>
          <p:cNvPr id="4" name="Slide Number Placeholder 3"/>
          <p:cNvSpPr>
            <a:spLocks noGrp="1"/>
          </p:cNvSpPr>
          <p:nvPr>
            <p:ph type="sldNum" sz="quarter" idx="10"/>
          </p:nvPr>
        </p:nvSpPr>
        <p:spPr/>
        <p:txBody>
          <a:bodyPr/>
          <a:lstStyle/>
          <a:p>
            <a:fld id="{0044B105-1A77-4370-AE40-3A5A1D3B3C23}" type="slidenum">
              <a:rPr lang="en-US" smtClean="0"/>
              <a:t>21</a:t>
            </a:fld>
            <a:endParaRPr lang="en-US"/>
          </a:p>
        </p:txBody>
      </p:sp>
    </p:spTree>
    <p:extLst>
      <p:ext uri="{BB962C8B-B14F-4D97-AF65-F5344CB8AC3E}">
        <p14:creationId xmlns:p14="http://schemas.microsoft.com/office/powerpoint/2010/main" val="726948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test how well Lara admits performance.</a:t>
            </a:r>
          </a:p>
          <a:p>
            <a:r>
              <a:rPr lang="en-US" baseline="0" dirty="0" smtClean="0"/>
              <a:t>The task we chose is matrix multiply on </a:t>
            </a:r>
            <a:r>
              <a:rPr lang="en-US" baseline="0" dirty="0" smtClean="0"/>
              <a:t>power </a:t>
            </a:r>
            <a:r>
              <a:rPr lang="en-US" baseline="0" dirty="0" smtClean="0"/>
              <a:t>law matrices stored in Accumulo. We chose this task because LaraDB is implemented in Accumulo, and matrix multiply is a kind of analytic people perform on data in Accumulo as well as a foundational operator for both LA and RA.</a:t>
            </a:r>
          </a:p>
          <a:p>
            <a:r>
              <a:rPr lang="en-US" baseline="0" dirty="0" smtClean="0"/>
              <a:t>The engine we compare against is Hadoop MapReduce. Admittedly, Spark is a more modern engine we could have compared against, but we chose MapReduce because it has a native integration with Accumulo that is recommended by the Accumulo community.</a:t>
            </a:r>
            <a:endParaRPr lang="en-US" dirty="0" smtClean="0"/>
          </a:p>
          <a:p>
            <a:endParaRPr lang="en-US" dirty="0" smtClean="0"/>
          </a:p>
          <a:p>
            <a:r>
              <a:rPr lang="en-US" dirty="0" smtClean="0"/>
              <a:t>(outer product form)</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22</a:t>
            </a:fld>
            <a:endParaRPr lang="en-US"/>
          </a:p>
        </p:txBody>
      </p:sp>
    </p:spTree>
    <p:extLst>
      <p:ext uri="{BB962C8B-B14F-4D97-AF65-F5344CB8AC3E}">
        <p14:creationId xmlns:p14="http://schemas.microsoft.com/office/powerpoint/2010/main" val="1056315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X-axis:</a:t>
            </a:r>
            <a:r>
              <a:rPr lang="en-US" baseline="0" dirty="0" smtClean="0"/>
              <a:t> size of each input matrix.</a:t>
            </a:r>
          </a:p>
          <a:p>
            <a:r>
              <a:rPr lang="en-US" baseline="0" dirty="0" smtClean="0"/>
              <a:t>Y-axis: run time. Lower is better.</a:t>
            </a:r>
            <a:endParaRPr lang="en-US" dirty="0" smtClean="0"/>
          </a:p>
          <a:p>
            <a:r>
              <a:rPr lang="en-US" dirty="0" smtClean="0"/>
              <a:t>We see that LaraDB performs</a:t>
            </a:r>
            <a:r>
              <a:rPr lang="en-US" baseline="0" dirty="0" smtClean="0"/>
              <a:t> much better on smaller data sizes because it runs within the Accumulo database, which has a thread pool ready to start servicing requests immediately.</a:t>
            </a:r>
          </a:p>
          <a:p>
            <a:r>
              <a:rPr lang="en-US" baseline="0" dirty="0" smtClean="0"/>
              <a:t>On the other hand, MapReduce has a cold start, since it must wait for the YARN resource manager to allocate containers on all the machines and copy JARs to those containers.</a:t>
            </a:r>
            <a:endParaRPr lang="en-US" dirty="0" smtClean="0"/>
          </a:p>
          <a:p>
            <a:r>
              <a:rPr lang="en-US" baseline="0" dirty="0" smtClean="0"/>
              <a:t>This is exactly what we expect. LaraDB and MapReduce both run the same algorithm, implemented with similar code, using the same parallelism and the same data partitioning on the same cluster.</a:t>
            </a:r>
          </a:p>
          <a:p>
            <a:r>
              <a:rPr lang="en-US" baseline="0" dirty="0" smtClean="0"/>
              <a:t>It therefore shows that when we run matrix multiply from the Lara abstraction, we can obtain competitive performance.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30000" dirty="0" smtClean="0"/>
              <a:t>33</a:t>
            </a:r>
            <a:r>
              <a:rPr lang="en-US" dirty="0" smtClean="0"/>
              <a:t> (= 8 × 10</a:t>
            </a:r>
            <a:r>
              <a:rPr lang="en-US" baseline="30000" dirty="0" smtClean="0"/>
              <a:t>9</a:t>
            </a:r>
            <a:r>
              <a:rPr lang="en-US" dirty="0" smtClean="0"/>
              <a:t>) partial products at</a:t>
            </a:r>
            <a:r>
              <a:rPr lang="en-US" baseline="0" dirty="0" smtClean="0"/>
              <a:t> scale 19</a:t>
            </a:r>
            <a:endParaRPr lang="en-US" dirty="0" smtClean="0"/>
          </a:p>
        </p:txBody>
      </p:sp>
      <p:sp>
        <p:nvSpPr>
          <p:cNvPr id="4" name="Slide Number Placeholder 3"/>
          <p:cNvSpPr>
            <a:spLocks noGrp="1"/>
          </p:cNvSpPr>
          <p:nvPr>
            <p:ph type="sldNum" sz="quarter" idx="10"/>
          </p:nvPr>
        </p:nvSpPr>
        <p:spPr/>
        <p:txBody>
          <a:bodyPr/>
          <a:lstStyle/>
          <a:p>
            <a:fld id="{0044B105-1A77-4370-AE40-3A5A1D3B3C23}" type="slidenum">
              <a:rPr lang="en-US" smtClean="0"/>
              <a:t>23</a:t>
            </a:fld>
            <a:endParaRPr lang="en-US"/>
          </a:p>
        </p:txBody>
      </p:sp>
    </p:spTree>
    <p:extLst>
      <p:ext uri="{BB962C8B-B14F-4D97-AF65-F5344CB8AC3E}">
        <p14:creationId xmlns:p14="http://schemas.microsoft.com/office/powerpoint/2010/main" val="1559378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044B105-1A77-4370-AE40-3A5A1D3B3C23}" type="slidenum">
              <a:rPr lang="en-US" smtClean="0"/>
              <a:t>24</a:t>
            </a:fld>
            <a:endParaRPr lang="en-US"/>
          </a:p>
        </p:txBody>
      </p:sp>
    </p:spTree>
    <p:extLst>
      <p:ext uri="{BB962C8B-B14F-4D97-AF65-F5344CB8AC3E}">
        <p14:creationId xmlns:p14="http://schemas.microsoft.com/office/powerpoint/2010/main" val="2743603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30000" dirty="0" smtClean="0"/>
              <a:t>33</a:t>
            </a:r>
            <a:r>
              <a:rPr lang="en-US" dirty="0" smtClean="0"/>
              <a:t> (= 8 × 10</a:t>
            </a:r>
            <a:r>
              <a:rPr lang="en-US" baseline="30000" dirty="0" smtClean="0"/>
              <a:t>9</a:t>
            </a:r>
            <a:r>
              <a:rPr lang="en-US" dirty="0" smtClean="0"/>
              <a:t>) partial products at</a:t>
            </a:r>
            <a:r>
              <a:rPr lang="en-US" baseline="0" dirty="0" smtClean="0"/>
              <a:t> scale 19</a:t>
            </a:r>
            <a:endParaRPr lang="en-US" dirty="0" smtClean="0"/>
          </a:p>
          <a:p>
            <a:r>
              <a:rPr lang="en-US" dirty="0" smtClean="0"/>
              <a:t>Cold vs. warm start</a:t>
            </a:r>
          </a:p>
          <a:p>
            <a:r>
              <a:rPr lang="en-US" dirty="0" smtClean="0"/>
              <a:t>similar</a:t>
            </a:r>
            <a:r>
              <a:rPr lang="en-US" baseline="0" dirty="0" smtClean="0"/>
              <a:t> code, similar parallelism, same data partitioning</a:t>
            </a:r>
            <a:endParaRPr lang="en-US" dirty="0" smtClean="0"/>
          </a:p>
          <a:p>
            <a:r>
              <a:rPr lang="en-US" dirty="0" smtClean="0"/>
              <a:t>To give you a bit more insight into what</a:t>
            </a:r>
            <a:r>
              <a:rPr lang="en-US" baseline="0" dirty="0" smtClean="0"/>
              <a:t> is happening in Accumulo, here is the rate plot, in terms of partial products per second</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26</a:t>
            </a:fld>
            <a:endParaRPr lang="en-US"/>
          </a:p>
        </p:txBody>
      </p:sp>
    </p:spTree>
    <p:extLst>
      <p:ext uri="{BB962C8B-B14F-4D97-AF65-F5344CB8AC3E}">
        <p14:creationId xmlns:p14="http://schemas.microsoft.com/office/powerpoint/2010/main" val="830624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1230 to 72 s</a:t>
            </a:r>
          </a:p>
          <a:p>
            <a:pPr marL="232578" indent="-232578">
              <a:buAutoNum type="alphaUcParenBoth"/>
            </a:pPr>
            <a:r>
              <a:rPr lang="en-US" dirty="0" smtClean="0"/>
              <a:t>Push sum of partial products into U_20 compaction and flush; assume no repeated writes due to server failure</a:t>
            </a:r>
          </a:p>
          <a:p>
            <a:r>
              <a:rPr lang="en-US" dirty="0" smtClean="0"/>
              <a:t>(D) Defer U_3,C to future scans on U_20, eliminating final pass</a:t>
            </a:r>
          </a:p>
          <a:p>
            <a:r>
              <a:rPr lang="en-US" dirty="0" smtClean="0"/>
              <a:t>(E) Encode numeric attributes in packed byte form</a:t>
            </a:r>
          </a:p>
          <a:p>
            <a:r>
              <a:rPr lang="en-US" dirty="0" smtClean="0"/>
              <a:t>(F) Push filter into Load ‘s1’ from 460 to 860</a:t>
            </a:r>
          </a:p>
          <a:p>
            <a:r>
              <a:rPr lang="en-US" dirty="0" smtClean="0"/>
              <a:t>(M) Eliminate SORT by t’: bin(t) monotone in t</a:t>
            </a:r>
          </a:p>
          <a:p>
            <a:r>
              <a:rPr lang="en-US" dirty="0" smtClean="0"/>
              <a:t>(P) Propagate A, B’s partition splits throughout</a:t>
            </a:r>
          </a:p>
          <a:p>
            <a:r>
              <a:rPr lang="en-US" dirty="0" smtClean="0"/>
              <a:t>(R) Reuse X_0, U_2 data source (common sub-expression)</a:t>
            </a:r>
          </a:p>
          <a:p>
            <a:r>
              <a:rPr lang="en-US" dirty="0" smtClean="0"/>
              <a:t>(S) U^T U is symmetric; only compute upper triangle</a:t>
            </a:r>
            <a:r>
              <a:rPr lang="en-US" baseline="0" dirty="0" smtClean="0"/>
              <a:t> </a:t>
            </a:r>
            <a:r>
              <a:rPr lang="en-US" dirty="0" smtClean="0"/>
              <a:t>via Map filter c ≤ c’</a:t>
            </a:r>
          </a:p>
          <a:p>
            <a:r>
              <a:rPr lang="en-US" dirty="0" smtClean="0"/>
              <a:t>(Z) If M,C relaxed to sparse matrix interpretation, identify ⊥ with 0, discarding 0-valued entries, in X 3 and all following tables</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28</a:t>
            </a:fld>
            <a:endParaRPr lang="en-US"/>
          </a:p>
        </p:txBody>
      </p:sp>
    </p:spTree>
    <p:extLst>
      <p:ext uri="{BB962C8B-B14F-4D97-AF65-F5344CB8AC3E}">
        <p14:creationId xmlns:p14="http://schemas.microsoft.com/office/powerpoint/2010/main" val="165875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1230 to 72 s</a:t>
            </a:r>
          </a:p>
          <a:p>
            <a:pPr marL="232578" indent="-232578">
              <a:buAutoNum type="alphaUcParenBoth"/>
            </a:pPr>
            <a:r>
              <a:rPr lang="en-US" dirty="0" smtClean="0"/>
              <a:t>Push sum of partial products into U_20 compaction and flush; assume no repeated writes due to server failure</a:t>
            </a:r>
          </a:p>
          <a:p>
            <a:r>
              <a:rPr lang="en-US" dirty="0" smtClean="0"/>
              <a:t>(D) Defer U_3,C to future scans on U_20, eliminating final pass</a:t>
            </a:r>
          </a:p>
          <a:p>
            <a:r>
              <a:rPr lang="en-US" dirty="0" smtClean="0"/>
              <a:t>(E) Encode numeric attributes in packed byte form</a:t>
            </a:r>
          </a:p>
          <a:p>
            <a:r>
              <a:rPr lang="en-US" dirty="0" smtClean="0"/>
              <a:t>(F) Push filter into Load ‘s1’ from 460 to 860</a:t>
            </a:r>
          </a:p>
          <a:p>
            <a:r>
              <a:rPr lang="en-US" dirty="0" smtClean="0"/>
              <a:t>(M) Eliminate SORT by t’: bin(t) monotone in t</a:t>
            </a:r>
          </a:p>
          <a:p>
            <a:r>
              <a:rPr lang="en-US" dirty="0" smtClean="0"/>
              <a:t>(P) Propagate A, B’s partition splits throughout</a:t>
            </a:r>
          </a:p>
          <a:p>
            <a:r>
              <a:rPr lang="en-US" dirty="0" smtClean="0"/>
              <a:t>(R) Reuse X_0, U_2 data source (common sub-expression)</a:t>
            </a:r>
          </a:p>
          <a:p>
            <a:r>
              <a:rPr lang="en-US" dirty="0" smtClean="0"/>
              <a:t>(S) U^T U is symmetric; only compute upper triangle</a:t>
            </a:r>
            <a:r>
              <a:rPr lang="en-US" baseline="0" dirty="0" smtClean="0"/>
              <a:t> </a:t>
            </a:r>
            <a:r>
              <a:rPr lang="en-US" dirty="0" smtClean="0"/>
              <a:t>via Map filter c ≤ c’</a:t>
            </a:r>
          </a:p>
          <a:p>
            <a:r>
              <a:rPr lang="en-US" dirty="0" smtClean="0"/>
              <a:t>(Z) If M,C relaxed to sparse matrix interpretation, identify ⊥ with 0, discarding 0-valued entries, in X 3 and all following tables</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29</a:t>
            </a:fld>
            <a:endParaRPr lang="en-US"/>
          </a:p>
        </p:txBody>
      </p:sp>
    </p:spTree>
    <p:extLst>
      <p:ext uri="{BB962C8B-B14F-4D97-AF65-F5344CB8AC3E}">
        <p14:creationId xmlns:p14="http://schemas.microsoft.com/office/powerpoint/2010/main" val="1529979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1230 to 72 s</a:t>
            </a:r>
          </a:p>
          <a:p>
            <a:pPr marL="232578" indent="-232578">
              <a:buAutoNum type="alphaUcParenBoth"/>
            </a:pPr>
            <a:r>
              <a:rPr lang="en-US" dirty="0" smtClean="0"/>
              <a:t>Push sum of partial products into U_20 compaction and flush; assume no repeated writes due to server failure</a:t>
            </a:r>
          </a:p>
          <a:p>
            <a:r>
              <a:rPr lang="en-US" dirty="0" smtClean="0"/>
              <a:t>(D) Defer U_3,C to future scans on U_20, eliminating final pass</a:t>
            </a:r>
          </a:p>
          <a:p>
            <a:r>
              <a:rPr lang="en-US" dirty="0" smtClean="0"/>
              <a:t>(E) Encode numeric attributes in packed byte form</a:t>
            </a:r>
          </a:p>
          <a:p>
            <a:r>
              <a:rPr lang="en-US" dirty="0" smtClean="0"/>
              <a:t>(F) Push filter into Load ‘s1’ from 460 to 860</a:t>
            </a:r>
          </a:p>
          <a:p>
            <a:r>
              <a:rPr lang="en-US" dirty="0" smtClean="0"/>
              <a:t>(M) Eliminate SORT by t’: bin(t) monotone in t</a:t>
            </a:r>
          </a:p>
          <a:p>
            <a:r>
              <a:rPr lang="en-US" dirty="0" smtClean="0"/>
              <a:t>(P) Propagate A, B’s partition splits throughout</a:t>
            </a:r>
          </a:p>
          <a:p>
            <a:r>
              <a:rPr lang="en-US" dirty="0" smtClean="0"/>
              <a:t>(R) Reuse X_0, U_2 data source (common sub-expression)</a:t>
            </a:r>
          </a:p>
          <a:p>
            <a:r>
              <a:rPr lang="en-US" dirty="0" smtClean="0"/>
              <a:t>(S) U^T U is symmetric; only compute upper triangle</a:t>
            </a:r>
            <a:r>
              <a:rPr lang="en-US" baseline="0" dirty="0" smtClean="0"/>
              <a:t> </a:t>
            </a:r>
            <a:r>
              <a:rPr lang="en-US" dirty="0" smtClean="0"/>
              <a:t>via Map filter c ≤ c’</a:t>
            </a:r>
          </a:p>
          <a:p>
            <a:r>
              <a:rPr lang="en-US" dirty="0" smtClean="0"/>
              <a:t>(Z) If M,C relaxed to sparse matrix interpretation, identify ⊥ with 0, discarding 0-valued entries, in X 3 and all following tables</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30</a:t>
            </a:fld>
            <a:endParaRPr lang="en-US"/>
          </a:p>
        </p:txBody>
      </p:sp>
    </p:spTree>
    <p:extLst>
      <p:ext uri="{BB962C8B-B14F-4D97-AF65-F5344CB8AC3E}">
        <p14:creationId xmlns:p14="http://schemas.microsoft.com/office/powerpoint/2010/main" val="1619905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plotted the runtime of the sensor query with no optimizations on the left, each optimization individually in the center, and all the optimizations enabled at once on the right.</a:t>
            </a:r>
          </a:p>
          <a:p>
            <a:r>
              <a:rPr lang="en-US" dirty="0" smtClean="0"/>
              <a:t>The</a:t>
            </a:r>
            <a:r>
              <a:rPr lang="en-US" baseline="0" dirty="0" smtClean="0"/>
              <a:t> bars measure three portions of the sensor calculation: the filter, bin, and join step at the bottom; subtracting the measurement class mean from each entry in the middle, and the inner product matrix multiply at the top. We see that the </a:t>
            </a:r>
            <a:r>
              <a:rPr lang="en-US" baseline="0" dirty="0" err="1" smtClean="0"/>
              <a:t>MxM</a:t>
            </a:r>
            <a:r>
              <a:rPr lang="en-US" baseline="0" dirty="0" smtClean="0"/>
              <a:t> dominates runtime. We also see that different optimizations impacted different parts of the computation, and that the net effect of all the optimizations reduced runtime from </a:t>
            </a:r>
            <a:endParaRPr lang="en-US" dirty="0" smtClean="0"/>
          </a:p>
          <a:p>
            <a:r>
              <a:rPr lang="en-US" dirty="0" smtClean="0"/>
              <a:t>1230 to 72 s</a:t>
            </a:r>
          </a:p>
          <a:p>
            <a:pPr marL="232578" indent="-232578">
              <a:buAutoNum type="alphaUcParenBoth"/>
            </a:pPr>
            <a:r>
              <a:rPr lang="en-US" dirty="0" smtClean="0"/>
              <a:t>Push sum of partial products into U_20 compaction and flush; assume no repeated writes due to server failure</a:t>
            </a:r>
          </a:p>
          <a:p>
            <a:r>
              <a:rPr lang="en-US" dirty="0" smtClean="0"/>
              <a:t>(D) Defer U_3,C to future scans on U_20, eliminating final pass</a:t>
            </a:r>
          </a:p>
          <a:p>
            <a:r>
              <a:rPr lang="en-US" dirty="0" smtClean="0"/>
              <a:t>(E) Encode numeric attributes in packed byte form</a:t>
            </a:r>
          </a:p>
          <a:p>
            <a:r>
              <a:rPr lang="en-US" dirty="0" smtClean="0"/>
              <a:t>(F) Push filter into Load ‘s1’ from 460 to 860</a:t>
            </a:r>
          </a:p>
          <a:p>
            <a:r>
              <a:rPr lang="en-US" dirty="0" smtClean="0"/>
              <a:t>(M) Eliminate SORT by t’: bin(t) monotone in t</a:t>
            </a:r>
          </a:p>
          <a:p>
            <a:r>
              <a:rPr lang="en-US" dirty="0" smtClean="0"/>
              <a:t>(P) Propagate A, B’s partition splits throughout</a:t>
            </a:r>
          </a:p>
          <a:p>
            <a:r>
              <a:rPr lang="en-US" dirty="0" smtClean="0"/>
              <a:t>(R) Reuse X_0, U_2 data source (common sub-expression)</a:t>
            </a:r>
          </a:p>
          <a:p>
            <a:r>
              <a:rPr lang="en-US" dirty="0" smtClean="0"/>
              <a:t>(S) U^T U is symmetric; only compute upper triangle</a:t>
            </a:r>
            <a:r>
              <a:rPr lang="en-US" baseline="0" dirty="0" smtClean="0"/>
              <a:t> </a:t>
            </a:r>
            <a:r>
              <a:rPr lang="en-US" dirty="0" smtClean="0"/>
              <a:t>via Map filter c ≤ c’</a:t>
            </a:r>
          </a:p>
          <a:p>
            <a:r>
              <a:rPr lang="en-US" dirty="0" smtClean="0"/>
              <a:t>(Z) If M,C relaxed to sparse matrix interpretation, identify ⊥ with 0, discarding 0-valued entries, in X 3 and all following tables</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31</a:t>
            </a:fld>
            <a:endParaRPr lang="en-US"/>
          </a:p>
        </p:txBody>
      </p:sp>
    </p:spTree>
    <p:extLst>
      <p:ext uri="{BB962C8B-B14F-4D97-AF65-F5344CB8AC3E}">
        <p14:creationId xmlns:p14="http://schemas.microsoft.com/office/powerpoint/2010/main" val="2237054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that sensor example I mentioned. The data for this query comes from the Array of Things urban data project, which actually began in this very city of Chicago.  You might even see one of these sensors on a nearby telephone pole.</a:t>
            </a:r>
          </a:p>
          <a:p>
            <a:endParaRPr lang="en-US" baseline="0" dirty="0" smtClean="0"/>
          </a:p>
          <a:p>
            <a:r>
              <a:rPr lang="en-US" baseline="0" dirty="0" smtClean="0"/>
              <a:t>These sensors regularly record environmental measurements such as temperature, humidity, magnetism, and more, as shown in this example table.</a:t>
            </a:r>
          </a:p>
          <a:p>
            <a:r>
              <a:rPr lang="en-US" baseline="0" dirty="0" smtClean="0"/>
              <a:t>The task we focus on is to compute the mean and covariance of the differences in the measurements of two sensors.</a:t>
            </a:r>
          </a:p>
          <a:p>
            <a:endParaRPr lang="en-US" baseline="0" dirty="0" smtClean="0"/>
          </a:p>
          <a:p>
            <a:r>
              <a:rPr lang="en-US" dirty="0" smtClean="0"/>
              <a:t>As you can see from the example,</a:t>
            </a:r>
            <a:r>
              <a:rPr lang="en-US" baseline="0" dirty="0" smtClean="0"/>
              <a:t> the query involves a preprocessing phase that is easier to express in RA, and an analysis phase that is easier to express in LA.</a:t>
            </a:r>
          </a:p>
          <a:p>
            <a:r>
              <a:rPr lang="en-US" baseline="0" dirty="0" smtClean="0"/>
              <a:t>This creates a possible impedance mismatch between code written in the two paradigms.</a:t>
            </a:r>
          </a:p>
          <a:p>
            <a:r>
              <a:rPr lang="en-US" baseline="0" dirty="0" smtClean="0"/>
              <a:t>Let’s examine why.</a:t>
            </a:r>
            <a:endParaRPr lang="en-US" dirty="0" smtClean="0"/>
          </a:p>
          <a:p>
            <a:endParaRPr lang="en-US" dirty="0" smtClean="0"/>
          </a:p>
          <a:p>
            <a:endParaRPr lang="en-US" dirty="0" smtClean="0"/>
          </a:p>
          <a:p>
            <a:r>
              <a:rPr lang="en-US" dirty="0" smtClean="0"/>
              <a:t>Array of Things</a:t>
            </a:r>
            <a:r>
              <a:rPr lang="en-US" baseline="0" dirty="0" smtClean="0"/>
              <a:t> sensor d</a:t>
            </a:r>
            <a:r>
              <a:rPr lang="en-US" dirty="0" smtClean="0"/>
              <a:t>ata from</a:t>
            </a:r>
            <a:r>
              <a:rPr lang="en-US" baseline="0" dirty="0" smtClean="0"/>
              <a:t> </a:t>
            </a:r>
            <a:r>
              <a:rPr lang="en-US" dirty="0" smtClean="0"/>
              <a:t>Argonne National</a:t>
            </a:r>
            <a:r>
              <a:rPr lang="en-US" baseline="0" dirty="0" smtClean="0"/>
              <a:t> Labs</a:t>
            </a:r>
            <a:r>
              <a:rPr lang="en-US" dirty="0" smtClean="0"/>
              <a:t>.  First started as a project with the city of Chicago.</a:t>
            </a:r>
          </a:p>
          <a:p>
            <a:r>
              <a:rPr lang="en-US" dirty="0" smtClean="0"/>
              <a:t>Suppose we have two such sensors and we wish</a:t>
            </a:r>
            <a:r>
              <a:rPr lang="en-US" baseline="0" dirty="0" smtClean="0"/>
              <a:t> to study the differences in their measurements.  We would like to know what the mean differences are and how the measurement types </a:t>
            </a:r>
            <a:r>
              <a:rPr lang="en-US" baseline="0" dirty="0" err="1" smtClean="0"/>
              <a:t>covary</a:t>
            </a:r>
            <a:r>
              <a:rPr lang="en-US" baseline="0" dirty="0" smtClean="0"/>
              <a:t>.  For example, when the first sensor records a higher temperature than the second, does that correlate with a larger humidity measurement as well?</a:t>
            </a:r>
            <a:endParaRPr lang="en-US" dirty="0" smtClean="0"/>
          </a:p>
          <a:p>
            <a:endParaRPr lang="en-US" dirty="0" smtClean="0"/>
          </a:p>
          <a:p>
            <a:r>
              <a:rPr lang="en-US" dirty="0" smtClean="0"/>
              <a:t>Calibration, compare newly manufactured sensor to the golden standard</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a:t>
            </a:fld>
            <a:endParaRPr lang="en-US"/>
          </a:p>
        </p:txBody>
      </p:sp>
    </p:spTree>
    <p:extLst>
      <p:ext uri="{BB962C8B-B14F-4D97-AF65-F5344CB8AC3E}">
        <p14:creationId xmlns:p14="http://schemas.microsoft.com/office/powerpoint/2010/main" val="3642362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an Ext that produces keys that are monotonic in the input keys, then</a:t>
            </a:r>
            <a:r>
              <a:rPr lang="en-US" baseline="0" dirty="0" smtClean="0"/>
              <a:t> we can move the new keys first in the sort order without having to </a:t>
            </a:r>
            <a:r>
              <a:rPr lang="en-US" baseline="0" dirty="0" err="1" smtClean="0"/>
              <a:t>ReSort</a:t>
            </a:r>
            <a:r>
              <a:rPr lang="en-US" baseline="0" dirty="0" smtClean="0"/>
              <a:t> the data.</a:t>
            </a:r>
            <a:endParaRPr lang="en-US" dirty="0" smtClean="0"/>
          </a:p>
          <a:p>
            <a:r>
              <a:rPr lang="en-US" dirty="0" smtClean="0"/>
              <a:t>If</a:t>
            </a:r>
            <a:r>
              <a:rPr lang="en-US" baseline="0" dirty="0" smtClean="0"/>
              <a:t> we do a Map and then discard zeros, and it holds that the Map is stationary on ⊥ and 0, then we can safely discard zeros before the map</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33</a:t>
            </a:fld>
            <a:endParaRPr lang="en-US"/>
          </a:p>
        </p:txBody>
      </p:sp>
    </p:spTree>
    <p:extLst>
      <p:ext uri="{BB962C8B-B14F-4D97-AF65-F5344CB8AC3E}">
        <p14:creationId xmlns:p14="http://schemas.microsoft.com/office/powerpoint/2010/main" val="1025065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34</a:t>
            </a:fld>
            <a:endParaRPr lang="en-US"/>
          </a:p>
        </p:txBody>
      </p:sp>
    </p:spTree>
    <p:extLst>
      <p:ext uri="{BB962C8B-B14F-4D97-AF65-F5344CB8AC3E}">
        <p14:creationId xmlns:p14="http://schemas.microsoft.com/office/powerpoint/2010/main" val="3773953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open with</a:t>
            </a:r>
            <a:r>
              <a:rPr lang="en-US" baseline="0" dirty="0" smtClean="0"/>
              <a:t> a slide from last year’s BeyondMR talk by Andreas and others from TU Berlin, who envisioned a language that unified LA and RA, at about the same time that we posted our first Lara technical report.</a:t>
            </a:r>
            <a:endParaRPr lang="en-US" dirty="0" smtClean="0"/>
          </a:p>
          <a:p>
            <a:r>
              <a:rPr lang="en-US" dirty="0" smtClean="0"/>
              <a:t>We know that government, science, and enterprise</a:t>
            </a:r>
            <a:r>
              <a:rPr lang="en-US" baseline="0" dirty="0" smtClean="0"/>
              <a:t> domains increasingly cross multiple data models.</a:t>
            </a:r>
          </a:p>
          <a:p>
            <a:r>
              <a:rPr lang="en-US" dirty="0" smtClean="0"/>
              <a:t>Two</a:t>
            </a:r>
            <a:r>
              <a:rPr lang="en-US" baseline="0" dirty="0" smtClean="0"/>
              <a:t> of the most common of these are RA and LA.</a:t>
            </a:r>
          </a:p>
          <a:p>
            <a:endParaRPr lang="en-US" dirty="0" smtClean="0"/>
          </a:p>
          <a:p>
            <a:r>
              <a:rPr lang="en-US" dirty="0" smtClean="0"/>
              <a:t>Stuff all</a:t>
            </a:r>
            <a:r>
              <a:rPr lang="en-US" baseline="0" dirty="0" smtClean="0"/>
              <a:t> their computation into one data model, which faces impedance mismatch problems. We know this is a problem because, later, we’ll see examples of tasks and properties easy to express in LA but not RA and vice versa.</a:t>
            </a:r>
            <a:endParaRPr lang="en-US" dirty="0" smtClean="0"/>
          </a:p>
          <a:p>
            <a:r>
              <a:rPr lang="en-US" dirty="0" smtClean="0"/>
              <a:t>OR use both LA and RA, but this is difficult without a means</a:t>
            </a:r>
            <a:r>
              <a:rPr lang="en-US" baseline="0" dirty="0" smtClean="0"/>
              <a:t> of translating one into the other, such as a common algebra.</a:t>
            </a:r>
            <a:endParaRPr lang="en-US" dirty="0" smtClean="0"/>
          </a:p>
          <a:p>
            <a:r>
              <a:rPr lang="en-US" dirty="0" smtClean="0"/>
              <a:t>(polystore)</a:t>
            </a:r>
          </a:p>
          <a:p>
            <a:endParaRPr lang="en-US" dirty="0" smtClean="0"/>
          </a:p>
          <a:p>
            <a:r>
              <a:rPr lang="en-US" dirty="0" smtClean="0"/>
              <a:t>As Andreas observed last year, users</a:t>
            </a:r>
            <a:r>
              <a:rPr lang="en-US" baseline="0" dirty="0" smtClean="0"/>
              <a:t> in these domains often face a difficult decision:</a:t>
            </a:r>
          </a:p>
          <a:p>
            <a:pPr marL="174433" indent="-174433">
              <a:buFont typeface="Arial" panose="020B0604020202020204" pitchFamily="34" charset="0"/>
              <a:buChar char="•"/>
            </a:pPr>
            <a:r>
              <a:rPr lang="en-US" baseline="0" dirty="0" smtClean="0"/>
              <a:t>To write their code entirely in an RA data model or an LA data model, in which case they face the impedance mismatch barrier of fitting LA computation into an RA data model and RA computation into an LA data model, OR</a:t>
            </a:r>
          </a:p>
          <a:p>
            <a:pPr marL="174433" indent="-174433">
              <a:buFont typeface="Arial" panose="020B0604020202020204" pitchFamily="34" charset="0"/>
              <a:buChar char="•"/>
            </a:pPr>
            <a:r>
              <a:rPr lang="en-US" baseline="0" dirty="0" smtClean="0"/>
              <a:t>To write their code in both RA and LA data models, in which case they face challenges at the systems level and the optimizer level.</a:t>
            </a:r>
            <a:endParaRPr lang="en-US" dirty="0" smtClean="0"/>
          </a:p>
          <a:p>
            <a:r>
              <a:rPr lang="en-US" dirty="0" smtClean="0"/>
              <a:t>To this I add a couple observations:</a:t>
            </a:r>
          </a:p>
          <a:p>
            <a:pPr marL="174433" indent="-174433">
              <a:buFont typeface="Arial" panose="020B0604020202020204" pitchFamily="34" charset="0"/>
              <a:buChar char="•"/>
            </a:pPr>
            <a:r>
              <a:rPr lang="en-US" dirty="0" smtClean="0"/>
              <a:t>We know that both the impedance mismatch</a:t>
            </a:r>
            <a:r>
              <a:rPr lang="en-US" baseline="0" dirty="0" smtClean="0"/>
              <a:t> and optimization barriers are real because there are, in fact, tasks and properties that are simple to express in one but not the other. I will show you examples of this momentarily.</a:t>
            </a:r>
          </a:p>
          <a:p>
            <a:pPr marL="174433" indent="-174433">
              <a:buFont typeface="Arial" panose="020B0604020202020204" pitchFamily="34" charset="0"/>
              <a:buChar char="•"/>
            </a:pPr>
            <a:r>
              <a:rPr lang="en-US" baseline="0" dirty="0" smtClean="0"/>
              <a:t>If we could develop a common algebra spanning RA and LA, then we would eliminate all these barriers, gaining the ability to use and optimize across RA and LA.</a:t>
            </a:r>
          </a:p>
        </p:txBody>
      </p:sp>
      <p:sp>
        <p:nvSpPr>
          <p:cNvPr id="4" name="Slide Number Placeholder 3"/>
          <p:cNvSpPr>
            <a:spLocks noGrp="1"/>
          </p:cNvSpPr>
          <p:nvPr>
            <p:ph type="sldNum" sz="quarter" idx="10"/>
          </p:nvPr>
        </p:nvSpPr>
        <p:spPr/>
        <p:txBody>
          <a:bodyPr/>
          <a:lstStyle/>
          <a:p>
            <a:fld id="{0044B105-1A77-4370-AE40-3A5A1D3B3C23}" type="slidenum">
              <a:rPr lang="en-US" smtClean="0"/>
              <a:t>35</a:t>
            </a:fld>
            <a:endParaRPr lang="en-US"/>
          </a:p>
        </p:txBody>
      </p:sp>
    </p:spTree>
    <p:extLst>
      <p:ext uri="{BB962C8B-B14F-4D97-AF65-F5344CB8AC3E}">
        <p14:creationId xmlns:p14="http://schemas.microsoft.com/office/powerpoint/2010/main" val="967247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as part of last year’s talk, Andreas et al introduced</a:t>
            </a:r>
            <a:r>
              <a:rPr lang="en-US" baseline="0" dirty="0" smtClean="0"/>
              <a:t> a hypothetical sensor processing example, which has a clear preprocessing phase that is easier to express in RA and an analysis phase that is easier to express in LA.</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36</a:t>
            </a:fld>
            <a:endParaRPr lang="en-US"/>
          </a:p>
        </p:txBody>
      </p:sp>
    </p:spTree>
    <p:extLst>
      <p:ext uri="{BB962C8B-B14F-4D97-AF65-F5344CB8AC3E}">
        <p14:creationId xmlns:p14="http://schemas.microsoft.com/office/powerpoint/2010/main" val="2671942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Flatmap</a:t>
            </a:r>
            <a:r>
              <a:rPr lang="en-US" dirty="0" smtClean="0"/>
              <a:t>:  tokenize (RA), explode (LA)</a:t>
            </a:r>
          </a:p>
          <a:p>
            <a:r>
              <a:rPr lang="en-US" sz="1200" dirty="0" smtClean="0"/>
              <a:t>⊆ </a:t>
            </a:r>
            <a:r>
              <a:rPr lang="el-GR" sz="1200" dirty="0" smtClean="0"/>
              <a:t>λ</a:t>
            </a:r>
            <a:r>
              <a:rPr lang="en-US" sz="1200" dirty="0" smtClean="0"/>
              <a:t>-Calculus</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41</a:t>
            </a:fld>
            <a:endParaRPr lang="en-US"/>
          </a:p>
        </p:txBody>
      </p:sp>
    </p:spTree>
    <p:extLst>
      <p:ext uri="{BB962C8B-B14F-4D97-AF65-F5344CB8AC3E}">
        <p14:creationId xmlns:p14="http://schemas.microsoft.com/office/powerpoint/2010/main" val="3089921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 Select, LA Matrix </a:t>
            </a:r>
            <a:r>
              <a:rPr lang="en-US" dirty="0" err="1" smtClean="0"/>
              <a:t>Subref</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45</a:t>
            </a:fld>
            <a:endParaRPr lang="en-US"/>
          </a:p>
        </p:txBody>
      </p:sp>
    </p:spTree>
    <p:extLst>
      <p:ext uri="{BB962C8B-B14F-4D97-AF65-F5344CB8AC3E}">
        <p14:creationId xmlns:p14="http://schemas.microsoft.com/office/powerpoint/2010/main" val="3528222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 Select, LA Matrix </a:t>
            </a:r>
            <a:r>
              <a:rPr lang="en-US" dirty="0" err="1" smtClean="0"/>
              <a:t>Subref</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46</a:t>
            </a:fld>
            <a:endParaRPr lang="en-US"/>
          </a:p>
        </p:txBody>
      </p:sp>
    </p:spTree>
    <p:extLst>
      <p:ext uri="{BB962C8B-B14F-4D97-AF65-F5344CB8AC3E}">
        <p14:creationId xmlns:p14="http://schemas.microsoft.com/office/powerpoint/2010/main" val="630029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000" dirty="0" smtClean="0"/>
              <a:t>Run f on each row independently, replaces values</a:t>
            </a:r>
          </a:p>
          <a:p>
            <a:pPr marL="285750" indent="-285750">
              <a:buFont typeface="Arial" panose="020B0604020202020204" pitchFamily="34" charset="0"/>
              <a:buChar char="•"/>
            </a:pPr>
            <a:r>
              <a:rPr lang="en-US" sz="2000" dirty="0" smtClean="0"/>
              <a:t>Appends new keys (never deletes)</a:t>
            </a:r>
          </a:p>
          <a:p>
            <a:pPr marL="742950" lvl="1" indent="-285750">
              <a:buFont typeface="Arial" panose="020B0604020202020204" pitchFamily="34" charset="0"/>
              <a:buChar char="•"/>
            </a:pPr>
            <a:r>
              <a:rPr lang="en-US" dirty="0" smtClean="0"/>
              <a:t>Monotonic in key type; no collisions</a:t>
            </a:r>
            <a:endParaRPr lang="en-US" sz="2000" dirty="0" smtClean="0"/>
          </a:p>
          <a:p>
            <a:pPr marL="285750" indent="-285750">
              <a:buFont typeface="Arial" panose="020B0604020202020204" pitchFamily="34" charset="0"/>
              <a:buChar char="•"/>
            </a:pPr>
            <a:r>
              <a:rPr lang="en-US" sz="2000" dirty="0" smtClean="0"/>
              <a:t>No free variables </a:t>
            </a:r>
          </a:p>
          <a:p>
            <a:pPr marL="742950" lvl="1" indent="-285750">
              <a:buFont typeface="Arial" panose="020B0604020202020204" pitchFamily="34" charset="0"/>
              <a:buChar char="•"/>
            </a:pPr>
            <a:r>
              <a:rPr lang="en-US" dirty="0" smtClean="0"/>
              <a:t>Use Join/Union to interface with external tables</a:t>
            </a:r>
          </a:p>
          <a:p>
            <a:pPr marL="285750" indent="-285750">
              <a:buFont typeface="Arial" panose="020B0604020202020204" pitchFamily="34" charset="0"/>
              <a:buChar char="•"/>
            </a:pPr>
            <a:r>
              <a:rPr lang="en-US" sz="2000" dirty="0" smtClean="0"/>
              <a:t>Requirement for finite support: </a:t>
            </a:r>
          </a:p>
          <a:p>
            <a:pPr marL="285750" indent="-285750">
              <a:buFont typeface="Arial" panose="020B0604020202020204" pitchFamily="34" charset="0"/>
              <a:buChar char="•"/>
            </a:pPr>
            <a:r>
              <a:rPr lang="en-US" sz="2000" b="1" dirty="0" smtClean="0"/>
              <a:t>Map</a:t>
            </a:r>
            <a:r>
              <a:rPr lang="en-US" sz="2000" dirty="0" smtClean="0"/>
              <a:t>: special case when k' =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smtClean="0"/>
              <a:t>Rename</a:t>
            </a:r>
            <a:r>
              <a:rPr lang="en-US" sz="2000" dirty="0" smtClean="0"/>
              <a:t>: map that changes attribute names</a:t>
            </a:r>
            <a:endParaRPr lang="en-US" sz="2000" b="1" dirty="0" smtClean="0"/>
          </a:p>
          <a:p>
            <a:r>
              <a:rPr lang="en-US" sz="2000" dirty="0" smtClean="0"/>
              <a:t>RA: CROSS APPLY</a:t>
            </a:r>
          </a:p>
          <a:p>
            <a:r>
              <a:rPr lang="en-US" sz="2000" dirty="0" smtClean="0"/>
              <a:t>LA: EXPLODE</a:t>
            </a:r>
          </a:p>
        </p:txBody>
      </p:sp>
      <p:sp>
        <p:nvSpPr>
          <p:cNvPr id="4" name="Slide Number Placeholder 3"/>
          <p:cNvSpPr>
            <a:spLocks noGrp="1"/>
          </p:cNvSpPr>
          <p:nvPr>
            <p:ph type="sldNum" sz="quarter" idx="10"/>
          </p:nvPr>
        </p:nvSpPr>
        <p:spPr/>
        <p:txBody>
          <a:bodyPr/>
          <a:lstStyle/>
          <a:p>
            <a:fld id="{0044B105-1A77-4370-AE40-3A5A1D3B3C23}" type="slidenum">
              <a:rPr lang="en-US" smtClean="0"/>
              <a:t>49</a:t>
            </a:fld>
            <a:endParaRPr lang="en-US"/>
          </a:p>
        </p:txBody>
      </p:sp>
    </p:spTree>
    <p:extLst>
      <p:ext uri="{BB962C8B-B14F-4D97-AF65-F5344CB8AC3E}">
        <p14:creationId xmlns:p14="http://schemas.microsoft.com/office/powerpoint/2010/main" val="2241359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covariance query</a:t>
            </a:r>
            <a:r>
              <a:rPr lang="en-US" baseline="0" dirty="0" smtClean="0"/>
              <a:t> on a data matrix with n d-dimensional points. The LA math equations for covariance are simple, and platforms like MATLAB realize them directly.</a:t>
            </a:r>
          </a:p>
          <a:p>
            <a:r>
              <a:rPr lang="en-US" baseline="0" dirty="0" smtClean="0"/>
              <a:t>If we wanted to realize a covariance calculation in SQL instead, we would need to use techniques from a series of SIGMOD papers that generate large SQL queries like this.</a:t>
            </a:r>
          </a:p>
          <a:p>
            <a:r>
              <a:rPr lang="en-US" baseline="0" dirty="0" smtClean="0"/>
              <a:t>Clearly the LA approach is the way to go.</a:t>
            </a:r>
          </a:p>
          <a:p>
            <a:endParaRPr lang="en-US" baseline="0" dirty="0" smtClean="0"/>
          </a:p>
          <a:p>
            <a:r>
              <a:rPr lang="en-US" dirty="0" smtClean="0"/>
              <a:t>This approach stores each column of the matrix</a:t>
            </a:r>
            <a:r>
              <a:rPr lang="en-US" baseline="0" dirty="0" smtClean="0"/>
              <a:t> X as a separate attribute.</a:t>
            </a:r>
          </a:p>
          <a:p>
            <a:r>
              <a:rPr lang="en-US" baseline="0" dirty="0" smtClean="0"/>
              <a:t>Another approach is (I, j, v). We could use Lara to write the equations for this.</a:t>
            </a:r>
          </a:p>
          <a:p>
            <a:r>
              <a:rPr lang="en-US" baseline="0" dirty="0" smtClean="0"/>
              <a:t>To prove that the MATLAB implements the LA, use: 1/n * (X – 1M)</a:t>
            </a:r>
            <a:r>
              <a:rPr lang="en-US" baseline="30000" dirty="0" smtClean="0"/>
              <a:t>T</a:t>
            </a:r>
            <a:r>
              <a:rPr lang="en-US" baseline="0" dirty="0" smtClean="0"/>
              <a:t>(X – 1M) = 1/n * X</a:t>
            </a:r>
            <a:r>
              <a:rPr lang="en-US" baseline="30000" dirty="0" smtClean="0"/>
              <a:t>T</a:t>
            </a:r>
            <a:r>
              <a:rPr lang="en-US" baseline="0" dirty="0" smtClean="0"/>
              <a:t>X – M</a:t>
            </a:r>
            <a:r>
              <a:rPr lang="en-US" baseline="30000" dirty="0" smtClean="0"/>
              <a:t>T</a:t>
            </a:r>
            <a:r>
              <a:rPr lang="en-US" baseline="0" dirty="0" smtClean="0"/>
              <a:t>M</a:t>
            </a:r>
          </a:p>
          <a:p>
            <a:r>
              <a:rPr lang="en-US" baseline="0" dirty="0" smtClean="0"/>
              <a:t>Use n/(n-1) for bias correction.</a:t>
            </a:r>
          </a:p>
          <a:p>
            <a:endParaRPr lang="en-US" baseline="0" dirty="0" smtClean="0"/>
          </a:p>
          <a:p>
            <a:pPr lvl="0">
              <a:spcBef>
                <a:spcPct val="20000"/>
              </a:spcBef>
            </a:pPr>
            <a:r>
              <a:rPr lang="en-US" b="1" dirty="0" smtClean="0"/>
              <a:t>U</a:t>
            </a:r>
            <a:r>
              <a:rPr lang="en-US" dirty="0" smtClean="0"/>
              <a:t> = </a:t>
            </a:r>
            <a:r>
              <a:rPr lang="en-US" b="1" dirty="0" smtClean="0"/>
              <a:t>X</a:t>
            </a:r>
            <a:r>
              <a:rPr lang="en-US" dirty="0" smtClean="0"/>
              <a:t> - </a:t>
            </a:r>
            <a:r>
              <a:rPr lang="en-US" dirty="0" err="1" smtClean="0"/>
              <a:t>repmat</a:t>
            </a:r>
            <a:r>
              <a:rPr lang="en-US" dirty="0" smtClean="0"/>
              <a:t>(</a:t>
            </a:r>
            <a:r>
              <a:rPr lang="en-US" b="1" dirty="0" smtClean="0"/>
              <a:t>M</a:t>
            </a:r>
            <a:r>
              <a:rPr lang="en-US" dirty="0" smtClean="0"/>
              <a:t>, </a:t>
            </a:r>
            <a:r>
              <a:rPr lang="en-US" b="1" dirty="0" smtClean="0"/>
              <a:t>N</a:t>
            </a:r>
            <a:r>
              <a:rPr lang="en-US" dirty="0" smtClean="0"/>
              <a:t>, 1);</a:t>
            </a:r>
          </a:p>
          <a:p>
            <a:pPr lvl="0">
              <a:spcBef>
                <a:spcPct val="20000"/>
              </a:spcBef>
            </a:pPr>
            <a:r>
              <a:rPr lang="en-US" b="1" dirty="0" smtClean="0"/>
              <a:t>C</a:t>
            </a:r>
            <a:r>
              <a:rPr lang="en-US" dirty="0" smtClean="0"/>
              <a:t> = </a:t>
            </a:r>
            <a:r>
              <a:rPr lang="en-US" b="1" dirty="0" smtClean="0"/>
              <a:t>U</a:t>
            </a:r>
            <a:r>
              <a:rPr lang="en-US" dirty="0" smtClean="0"/>
              <a:t>.' * </a:t>
            </a:r>
            <a:r>
              <a:rPr lang="en-US" b="1" dirty="0" smtClean="0"/>
              <a:t>U</a:t>
            </a:r>
            <a:r>
              <a:rPr lang="en-US" dirty="0" smtClean="0"/>
              <a:t> ./ (</a:t>
            </a:r>
            <a:r>
              <a:rPr lang="en-US" b="1" dirty="0" smtClean="0"/>
              <a:t>N</a:t>
            </a:r>
            <a:r>
              <a:rPr lang="en-US" dirty="0" smtClean="0"/>
              <a:t> - 1);</a:t>
            </a:r>
          </a:p>
          <a:p>
            <a:r>
              <a:rPr lang="en-US" baseline="0" dirty="0" smtClean="0"/>
              <a:t>Bessel’s Correction for sample variance: </a:t>
            </a:r>
            <a:r>
              <a:rPr lang="en-US" b="1" dirty="0" smtClean="0"/>
              <a:t>N</a:t>
            </a:r>
            <a:r>
              <a:rPr lang="en-US" dirty="0" smtClean="0"/>
              <a:t>/(</a:t>
            </a:r>
            <a:r>
              <a:rPr lang="en-US" b="1" dirty="0" smtClean="0"/>
              <a:t>N</a:t>
            </a:r>
            <a:r>
              <a:rPr lang="en-US" dirty="0" smtClean="0"/>
              <a:t> – 1) </a:t>
            </a:r>
            <a:endParaRPr lang="en-US" baseline="0" dirty="0" smtClean="0"/>
          </a:p>
        </p:txBody>
      </p:sp>
      <p:sp>
        <p:nvSpPr>
          <p:cNvPr id="4" name="Slide Number Placeholder 3"/>
          <p:cNvSpPr>
            <a:spLocks noGrp="1"/>
          </p:cNvSpPr>
          <p:nvPr>
            <p:ph type="sldNum" sz="quarter" idx="10"/>
          </p:nvPr>
        </p:nvSpPr>
        <p:spPr/>
        <p:txBody>
          <a:bodyPr/>
          <a:lstStyle/>
          <a:p>
            <a:fld id="{0044B105-1A77-4370-AE40-3A5A1D3B3C23}" type="slidenum">
              <a:rPr lang="en-US" smtClean="0"/>
              <a:t>50</a:t>
            </a:fld>
            <a:endParaRPr lang="en-US"/>
          </a:p>
        </p:txBody>
      </p:sp>
    </p:spTree>
    <p:extLst>
      <p:ext uri="{BB962C8B-B14F-4D97-AF65-F5344CB8AC3E}">
        <p14:creationId xmlns:p14="http://schemas.microsoft.com/office/powerpoint/2010/main" val="2332482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covariance query</a:t>
            </a:r>
            <a:r>
              <a:rPr lang="en-US" baseline="0" dirty="0" smtClean="0"/>
              <a:t> on a data matrix with n d-dimensional points. The LA math equations for covariance are simple, and platforms like MATLAB realize them directly.</a:t>
            </a:r>
          </a:p>
          <a:p>
            <a:r>
              <a:rPr lang="en-US" baseline="0" dirty="0" smtClean="0"/>
              <a:t>If we wanted to realize a covariance calculation in SQL instead, we would need to use techniques from a series of SIGMOD papers that generate large SQL queries like this.</a:t>
            </a:r>
          </a:p>
          <a:p>
            <a:r>
              <a:rPr lang="en-US" baseline="0" dirty="0" smtClean="0"/>
              <a:t>Clearly the LA approach is the way to go.</a:t>
            </a:r>
          </a:p>
          <a:p>
            <a:endParaRPr lang="en-US" baseline="0" dirty="0" smtClean="0"/>
          </a:p>
          <a:p>
            <a:r>
              <a:rPr lang="en-US" dirty="0" smtClean="0"/>
              <a:t>This approach stores each column of the matrix</a:t>
            </a:r>
            <a:r>
              <a:rPr lang="en-US" baseline="0" dirty="0" smtClean="0"/>
              <a:t> X as a separate attribute.</a:t>
            </a:r>
          </a:p>
          <a:p>
            <a:r>
              <a:rPr lang="en-US" baseline="0" dirty="0" smtClean="0"/>
              <a:t>Another approach is (I, j, v). We could use Lara to write the equations for this.</a:t>
            </a:r>
          </a:p>
          <a:p>
            <a:r>
              <a:rPr lang="en-US" baseline="0" dirty="0" smtClean="0"/>
              <a:t>To prove that the MATLAB implements the LA, use: 1/n * (X – 1M)</a:t>
            </a:r>
            <a:r>
              <a:rPr lang="en-US" baseline="30000" dirty="0" smtClean="0"/>
              <a:t>T</a:t>
            </a:r>
            <a:r>
              <a:rPr lang="en-US" baseline="0" dirty="0" smtClean="0"/>
              <a:t>(X – 1M) = 1/n * X</a:t>
            </a:r>
            <a:r>
              <a:rPr lang="en-US" baseline="30000" dirty="0" smtClean="0"/>
              <a:t>T</a:t>
            </a:r>
            <a:r>
              <a:rPr lang="en-US" baseline="0" dirty="0" smtClean="0"/>
              <a:t>X – M</a:t>
            </a:r>
            <a:r>
              <a:rPr lang="en-US" baseline="30000" dirty="0" smtClean="0"/>
              <a:t>T</a:t>
            </a:r>
            <a:r>
              <a:rPr lang="en-US" baseline="0" dirty="0" smtClean="0"/>
              <a:t>M</a:t>
            </a:r>
          </a:p>
          <a:p>
            <a:r>
              <a:rPr lang="en-US" baseline="0" dirty="0" smtClean="0"/>
              <a:t>Use n/(n-1) for bias correction.</a:t>
            </a:r>
          </a:p>
          <a:p>
            <a:endParaRPr lang="en-US" baseline="0" dirty="0" smtClean="0"/>
          </a:p>
          <a:p>
            <a:pPr lvl="0">
              <a:spcBef>
                <a:spcPct val="20000"/>
              </a:spcBef>
            </a:pPr>
            <a:r>
              <a:rPr lang="en-US" b="1" dirty="0" smtClean="0"/>
              <a:t>U</a:t>
            </a:r>
            <a:r>
              <a:rPr lang="en-US" dirty="0" smtClean="0"/>
              <a:t> = </a:t>
            </a:r>
            <a:r>
              <a:rPr lang="en-US" b="1" dirty="0" smtClean="0"/>
              <a:t>X</a:t>
            </a:r>
            <a:r>
              <a:rPr lang="en-US" dirty="0" smtClean="0"/>
              <a:t> - </a:t>
            </a:r>
            <a:r>
              <a:rPr lang="en-US" dirty="0" err="1" smtClean="0"/>
              <a:t>repmat</a:t>
            </a:r>
            <a:r>
              <a:rPr lang="en-US" dirty="0" smtClean="0"/>
              <a:t>(</a:t>
            </a:r>
            <a:r>
              <a:rPr lang="en-US" b="1" dirty="0" smtClean="0"/>
              <a:t>M</a:t>
            </a:r>
            <a:r>
              <a:rPr lang="en-US" dirty="0" smtClean="0"/>
              <a:t>, </a:t>
            </a:r>
            <a:r>
              <a:rPr lang="en-US" b="1" dirty="0" smtClean="0"/>
              <a:t>N</a:t>
            </a:r>
            <a:r>
              <a:rPr lang="en-US" dirty="0" smtClean="0"/>
              <a:t>, 1);</a:t>
            </a:r>
          </a:p>
          <a:p>
            <a:pPr lvl="0">
              <a:spcBef>
                <a:spcPct val="20000"/>
              </a:spcBef>
            </a:pPr>
            <a:r>
              <a:rPr lang="en-US" b="1" dirty="0" smtClean="0"/>
              <a:t>C</a:t>
            </a:r>
            <a:r>
              <a:rPr lang="en-US" dirty="0" smtClean="0"/>
              <a:t> = </a:t>
            </a:r>
            <a:r>
              <a:rPr lang="en-US" b="1" dirty="0" smtClean="0"/>
              <a:t>U</a:t>
            </a:r>
            <a:r>
              <a:rPr lang="en-US" dirty="0" smtClean="0"/>
              <a:t>.' * </a:t>
            </a:r>
            <a:r>
              <a:rPr lang="en-US" b="1" dirty="0" smtClean="0"/>
              <a:t>U</a:t>
            </a:r>
            <a:r>
              <a:rPr lang="en-US" dirty="0" smtClean="0"/>
              <a:t> ./ (</a:t>
            </a:r>
            <a:r>
              <a:rPr lang="en-US" b="1" dirty="0" smtClean="0"/>
              <a:t>N</a:t>
            </a:r>
            <a:r>
              <a:rPr lang="en-US" dirty="0" smtClean="0"/>
              <a:t> - 1);</a:t>
            </a:r>
          </a:p>
          <a:p>
            <a:r>
              <a:rPr lang="en-US" baseline="0" dirty="0" smtClean="0"/>
              <a:t>Bessel’s Correction for sample variance: </a:t>
            </a:r>
            <a:r>
              <a:rPr lang="en-US" b="1" dirty="0" smtClean="0"/>
              <a:t>N</a:t>
            </a:r>
            <a:r>
              <a:rPr lang="en-US" dirty="0" smtClean="0"/>
              <a:t>/(</a:t>
            </a:r>
            <a:r>
              <a:rPr lang="en-US" b="1" dirty="0" smtClean="0"/>
              <a:t>N</a:t>
            </a:r>
            <a:r>
              <a:rPr lang="en-US" dirty="0" smtClean="0"/>
              <a:t> – 1) </a:t>
            </a:r>
            <a:endParaRPr lang="en-US" baseline="0" dirty="0" smtClean="0"/>
          </a:p>
        </p:txBody>
      </p:sp>
      <p:sp>
        <p:nvSpPr>
          <p:cNvPr id="4" name="Slide Number Placeholder 3"/>
          <p:cNvSpPr>
            <a:spLocks noGrp="1"/>
          </p:cNvSpPr>
          <p:nvPr>
            <p:ph type="sldNum" sz="quarter" idx="10"/>
          </p:nvPr>
        </p:nvSpPr>
        <p:spPr/>
        <p:txBody>
          <a:bodyPr/>
          <a:lstStyle/>
          <a:p>
            <a:fld id="{0044B105-1A77-4370-AE40-3A5A1D3B3C23}" type="slidenum">
              <a:rPr lang="en-US" smtClean="0"/>
              <a:t>51</a:t>
            </a:fld>
            <a:endParaRPr lang="en-US"/>
          </a:p>
        </p:txBody>
      </p:sp>
    </p:spTree>
    <p:extLst>
      <p:ext uri="{BB962C8B-B14F-4D97-AF65-F5344CB8AC3E}">
        <p14:creationId xmlns:p14="http://schemas.microsoft.com/office/powerpoint/2010/main" val="931278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simple bin query</a:t>
            </a:r>
            <a:r>
              <a:rPr lang="en-US" baseline="0" dirty="0" smtClean="0"/>
              <a:t> from the example. It averages values into bins of 60 second lengths. </a:t>
            </a:r>
          </a:p>
          <a:p>
            <a:r>
              <a:rPr lang="en-US" baseline="0" dirty="0" smtClean="0"/>
              <a:t>You all know how to write this query in SQL, and relational optimizers know how to optimize it.</a:t>
            </a:r>
          </a:p>
          <a:p>
            <a:r>
              <a:rPr lang="en-US" baseline="0" dirty="0" smtClean="0"/>
              <a:t>If we wanted to write the query in LA instead, we could realize the data as matrices, and come up with a matrix for the bin function so that we could multiply it with the original to obtain our result. The procedure works, but it’s clear that RA is a better approach.</a:t>
            </a:r>
            <a:endParaRPr lang="en-US" dirty="0" smtClean="0"/>
          </a:p>
          <a:p>
            <a:endParaRPr lang="en-US" dirty="0" smtClean="0"/>
          </a:p>
          <a:p>
            <a:r>
              <a:rPr lang="en-US" baseline="0" dirty="0" smtClean="0"/>
              <a:t>Problems: Matrix needs indexing set; LA doesn’t typically have methods to transform indices like this. LA operators works well when transforming the values. Matrix is infinite in general</a:t>
            </a:r>
          </a:p>
          <a:p>
            <a:r>
              <a:rPr lang="en-US" baseline="0" dirty="0" err="1" smtClean="0"/>
              <a:t>Assoc</a:t>
            </a:r>
            <a:r>
              <a:rPr lang="en-US" baseline="0" dirty="0" smtClean="0"/>
              <a:t>(bin(Row(A)), Row(A), 1) *_</a:t>
            </a:r>
            <a:r>
              <a:rPr lang="en-US" baseline="0" dirty="0" err="1" smtClean="0"/>
              <a:t>avg</a:t>
            </a:r>
            <a:r>
              <a:rPr lang="en-US" baseline="0" dirty="0" smtClean="0"/>
              <a:t> A</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4</a:t>
            </a:fld>
            <a:endParaRPr lang="en-US"/>
          </a:p>
        </p:txBody>
      </p:sp>
    </p:spTree>
    <p:extLst>
      <p:ext uri="{BB962C8B-B14F-4D97-AF65-F5344CB8AC3E}">
        <p14:creationId xmlns:p14="http://schemas.microsoft.com/office/powerpoint/2010/main" val="2746817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t>
            </a:r>
            <a:r>
              <a:rPr lang="en-US" dirty="0" smtClean="0"/>
              <a:t>(XY) = sum(X </a:t>
            </a:r>
            <a:r>
              <a:rPr lang="en-US" sz="1200" dirty="0" smtClean="0">
                <a:solidFill>
                  <a:srgbClr val="4B2E83"/>
                </a:solidFill>
                <a:latin typeface="Open Sans"/>
              </a:rPr>
              <a:t>⊗</a:t>
            </a:r>
            <a:r>
              <a:rPr lang="en-US" dirty="0" smtClean="0"/>
              <a:t> Y</a:t>
            </a:r>
            <a:r>
              <a:rPr lang="en-US" baseline="30000" dirty="0" smtClean="0"/>
              <a:t>T</a:t>
            </a:r>
            <a:r>
              <a:rPr lang="en-US" dirty="0" smtClean="0"/>
              <a:t>)</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52</a:t>
            </a:fld>
            <a:endParaRPr lang="en-US"/>
          </a:p>
        </p:txBody>
      </p:sp>
    </p:spTree>
    <p:extLst>
      <p:ext uri="{BB962C8B-B14F-4D97-AF65-F5344CB8AC3E}">
        <p14:creationId xmlns:p14="http://schemas.microsoft.com/office/powerpoint/2010/main" val="2003897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the previous evidence that</a:t>
            </a:r>
            <a:r>
              <a:rPr lang="en-US" baseline="0" dirty="0" smtClean="0"/>
              <a:t> there are tasks and properties that RA works well for but not LA and vice versa, could we even hope to unite these algebras?</a:t>
            </a:r>
          </a:p>
          <a:p>
            <a:r>
              <a:rPr lang="en-US" baseline="0" dirty="0" smtClean="0"/>
              <a:t>The answer is yes, of course, because we all know that RA and LA have overlapping expressiveness, such as how </a:t>
            </a:r>
            <a:r>
              <a:rPr lang="en-US" baseline="0" dirty="0" err="1" smtClean="0"/>
              <a:t>MxM</a:t>
            </a:r>
            <a:r>
              <a:rPr lang="en-US" baseline="0" dirty="0" smtClean="0"/>
              <a:t> can be rewritten as a group-by-join,</a:t>
            </a:r>
          </a:p>
          <a:p>
            <a:r>
              <a:rPr lang="en-US" dirty="0" smtClean="0"/>
              <a:t>and</a:t>
            </a:r>
            <a:r>
              <a:rPr lang="en-US" baseline="0" dirty="0" smtClean="0"/>
              <a:t> we’ve seen a surfeit of hybrid systems that span RA and LA.</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53</a:t>
            </a:fld>
            <a:endParaRPr lang="en-US"/>
          </a:p>
        </p:txBody>
      </p:sp>
    </p:spTree>
    <p:extLst>
      <p:ext uri="{BB962C8B-B14F-4D97-AF65-F5344CB8AC3E}">
        <p14:creationId xmlns:p14="http://schemas.microsoft.com/office/powerpoint/2010/main" val="1634486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will now</a:t>
            </a:r>
            <a:r>
              <a:rPr lang="en-US" baseline="0" dirty="0" smtClean="0"/>
              <a:t> move our discussion onto the Lara algebra.</a:t>
            </a:r>
          </a:p>
          <a:p>
            <a:r>
              <a:rPr lang="en-US" baseline="0" dirty="0" smtClean="0"/>
              <a:t>We’ll then present the setting of Sorted Distributed Maps, for which we lowered Lara to a physical algebra implemented in the Accumulo database.</a:t>
            </a:r>
          </a:p>
          <a:p>
            <a:r>
              <a:rPr lang="en-US" baseline="0" dirty="0" smtClean="0"/>
              <a:t>Finally we’ll cover two experiments that show how a Lara implementation can afford impactful optimizations and competitive performance.</a:t>
            </a:r>
          </a:p>
        </p:txBody>
      </p:sp>
      <p:sp>
        <p:nvSpPr>
          <p:cNvPr id="4" name="Slide Number Placeholder 3"/>
          <p:cNvSpPr>
            <a:spLocks noGrp="1"/>
          </p:cNvSpPr>
          <p:nvPr>
            <p:ph type="sldNum" sz="quarter" idx="10"/>
          </p:nvPr>
        </p:nvSpPr>
        <p:spPr/>
        <p:txBody>
          <a:bodyPr/>
          <a:lstStyle/>
          <a:p>
            <a:fld id="{0044B105-1A77-4370-AE40-3A5A1D3B3C23}" type="slidenum">
              <a:rPr lang="en-US" smtClean="0"/>
              <a:t>54</a:t>
            </a:fld>
            <a:endParaRPr lang="en-US"/>
          </a:p>
        </p:txBody>
      </p:sp>
    </p:spTree>
    <p:extLst>
      <p:ext uri="{BB962C8B-B14F-4D97-AF65-F5344CB8AC3E}">
        <p14:creationId xmlns:p14="http://schemas.microsoft.com/office/powerpoint/2010/main" val="98599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Here is a covariance query</a:t>
                </a:r>
                <a:r>
                  <a:rPr lang="en-US" baseline="0" dirty="0" smtClean="0"/>
                  <a:t> on a data matrix. The LA math equations for covariance are simple, and languages like MATLAB realize them directly.</a:t>
                </a:r>
              </a:p>
              <a:p>
                <a:r>
                  <a:rPr lang="en-US" baseline="0" dirty="0" smtClean="0"/>
                  <a:t>If we wanted to realize a covariance calculation in SQL instead, we would need to use techniques from a series of SIGMOD papers that generate large SQL queries like this.</a:t>
                </a:r>
              </a:p>
              <a:p>
                <a:r>
                  <a:rPr lang="en-US" baseline="0" dirty="0" smtClean="0"/>
                  <a:t>Clearly the LA approach is the way to go.</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Mean	</a:t>
                </a:r>
                <a14:m>
                  <m:oMath xmlns:m="http://schemas.openxmlformats.org/officeDocument/2006/math">
                    <m:r>
                      <a:rPr lang="en-US" sz="1200" b="0" i="1" smtClean="0">
                        <a:latin typeface="Cambria Math" panose="02040503050406030204" pitchFamily="18" charset="0"/>
                      </a:rPr>
                      <m:t>𝑀</m:t>
                    </m:r>
                    <m:r>
                      <a:rPr lang="en-US" sz="1200" b="0" i="1" smtClean="0">
                        <a:latin typeface="Cambria Math" panose="02040503050406030204" pitchFamily="18" charset="0"/>
                      </a:rPr>
                      <m:t>=</m:t>
                    </m:r>
                    <m:box>
                      <m:boxPr>
                        <m:ctrlPr>
                          <a:rPr lang="en-US" sz="1200" b="0" i="1" smtClean="0">
                            <a:latin typeface="Cambria Math" panose="02040503050406030204" pitchFamily="18" charset="0"/>
                          </a:rPr>
                        </m:ctrlPr>
                      </m:boxPr>
                      <m:e>
                        <m:argPr>
                          <m:argSz m:val="-1"/>
                        </m:argP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𝑛</m:t>
                            </m:r>
                          </m:den>
                        </m:f>
                      </m:e>
                    </m:box>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m:t>
                        </m:r>
                      </m:e>
                      <m:sup>
                        <m:r>
                          <a:rPr lang="en-US" sz="1200" b="0" i="1" smtClean="0">
                            <a:latin typeface="Cambria Math" panose="02040503050406030204" pitchFamily="18" charset="0"/>
                          </a:rPr>
                          <m:t>𝑇</m:t>
                        </m:r>
                      </m:sup>
                    </m:sSup>
                    <m:r>
                      <a:rPr lang="en-US" sz="1200" b="0" i="1" smtClean="0">
                        <a:latin typeface="Cambria Math" panose="02040503050406030204" pitchFamily="18" charset="0"/>
                      </a:rPr>
                      <m:t>𝑋</m:t>
                    </m:r>
                    <m:r>
                      <a:rPr lang="en-US" sz="400" b="0" i="1" smtClean="0">
                        <a:latin typeface="Cambria Math" panose="02040503050406030204" pitchFamily="18" charset="0"/>
                      </a:rPr>
                      <m:t> </m:t>
                    </m:r>
                  </m:oMath>
                </a14:m>
                <a:r>
                  <a:rPr lang="en-US" sz="400" b="0" i="1" dirty="0" smtClean="0">
                    <a:latin typeface="Cambria Math" panose="02040503050406030204" pitchFamily="18" charset="0"/>
                  </a:rPr>
                  <a:t/>
                </a:r>
                <a:br>
                  <a:rPr lang="en-US" sz="400" b="0" i="1" dirty="0" smtClean="0">
                    <a:latin typeface="Cambria Math" panose="02040503050406030204" pitchFamily="18" charset="0"/>
                  </a:rPr>
                </a:br>
                <a:r>
                  <a:rPr lang="en-US" sz="1200" dirty="0" smtClean="0"/>
                  <a:t>Covariance	</a:t>
                </a:r>
                <a14:m>
                  <m:oMath xmlns:m="http://schemas.openxmlformats.org/officeDocument/2006/math">
                    <m:r>
                      <a:rPr lang="en-US" sz="1200" i="1">
                        <a:latin typeface="Cambria Math" panose="02040503050406030204" pitchFamily="18" charset="0"/>
                      </a:rPr>
                      <m:t>𝐶</m:t>
                    </m:r>
                    <m:r>
                      <a:rPr lang="en-US" sz="1200" i="1">
                        <a:latin typeface="Cambria Math" panose="02040503050406030204" pitchFamily="18" charset="0"/>
                      </a:rPr>
                      <m:t>=</m:t>
                    </m:r>
                    <m:box>
                      <m:boxPr>
                        <m:ctrlPr>
                          <a:rPr lang="en-US" sz="1200" i="1">
                            <a:latin typeface="Cambria Math" panose="02040503050406030204" pitchFamily="18" charset="0"/>
                          </a:rPr>
                        </m:ctrlPr>
                      </m:boxPr>
                      <m:e>
                        <m:argPr>
                          <m:argSz m:val="-1"/>
                        </m:argP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den>
                        </m:f>
                      </m:e>
                    </m:box>
                    <m:sSup>
                      <m:sSupPr>
                        <m:ctrlPr>
                          <a:rPr lang="en-US" sz="1200" i="1">
                            <a:latin typeface="Cambria Math" panose="02040503050406030204" pitchFamily="18" charset="0"/>
                          </a:rPr>
                        </m:ctrlPr>
                      </m:sSupPr>
                      <m:e>
                        <m:r>
                          <a:rPr lang="en-US" sz="1200" i="1">
                            <a:latin typeface="Cambria Math" panose="02040503050406030204" pitchFamily="18" charset="0"/>
                          </a:rPr>
                          <m:t>𝑋</m:t>
                        </m:r>
                      </m:e>
                      <m:sup>
                        <m:r>
                          <a:rPr lang="en-US" sz="1200" i="1">
                            <a:latin typeface="Cambria Math" panose="02040503050406030204" pitchFamily="18" charset="0"/>
                          </a:rPr>
                          <m:t>𝑇</m:t>
                        </m:r>
                      </m:sup>
                    </m:sSup>
                    <m:r>
                      <a:rPr lang="en-US" sz="1200" i="1">
                        <a:latin typeface="Cambria Math" panose="02040503050406030204" pitchFamily="18" charset="0"/>
                      </a:rPr>
                      <m:t>𝑋</m:t>
                    </m:r>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𝑀</m:t>
                        </m:r>
                      </m:e>
                      <m:sup>
                        <m:r>
                          <a:rPr lang="en-US" sz="1200" i="1">
                            <a:latin typeface="Cambria Math" panose="02040503050406030204" pitchFamily="18" charset="0"/>
                          </a:rPr>
                          <m:t>𝑇</m:t>
                        </m:r>
                      </m:sup>
                    </m:sSup>
                    <m:r>
                      <a:rPr lang="en-US" sz="1200" i="1">
                        <a:latin typeface="Cambria Math" panose="02040503050406030204" pitchFamily="18" charset="0"/>
                      </a:rPr>
                      <m:t>𝑀</m:t>
                    </m:r>
                  </m:oMath>
                </a14:m>
                <a:endParaRPr lang="en-US" baseline="0" dirty="0" smtClean="0"/>
              </a:p>
              <a:p>
                <a:endParaRPr lang="en-US" baseline="0" dirty="0" smtClean="0"/>
              </a:p>
              <a:p>
                <a:r>
                  <a:rPr lang="en-US" dirty="0" smtClean="0"/>
                  <a:t>This approach stores each column of the matrix</a:t>
                </a:r>
                <a:r>
                  <a:rPr lang="en-US" baseline="0" dirty="0" smtClean="0"/>
                  <a:t> X as a separate attribute.</a:t>
                </a:r>
              </a:p>
              <a:p>
                <a:r>
                  <a:rPr lang="en-US" baseline="0" dirty="0" smtClean="0"/>
                  <a:t>Another approach is (I, j, v). We could use Lara to write the equations for this.</a:t>
                </a:r>
              </a:p>
              <a:p>
                <a:r>
                  <a:rPr lang="en-US" baseline="0" dirty="0" smtClean="0"/>
                  <a:t>To prove that the MATLAB implements the LA, use: 1/n * (X – 1M)</a:t>
                </a:r>
                <a:r>
                  <a:rPr lang="en-US" baseline="30000" dirty="0" smtClean="0"/>
                  <a:t>T</a:t>
                </a:r>
                <a:r>
                  <a:rPr lang="en-US" baseline="0" dirty="0" smtClean="0"/>
                  <a:t>(X – 1M) = 1/n * X</a:t>
                </a:r>
                <a:r>
                  <a:rPr lang="en-US" baseline="30000" dirty="0" smtClean="0"/>
                  <a:t>T</a:t>
                </a:r>
                <a:r>
                  <a:rPr lang="en-US" baseline="0" dirty="0" smtClean="0"/>
                  <a:t>X – M</a:t>
                </a:r>
                <a:r>
                  <a:rPr lang="en-US" baseline="30000" dirty="0" smtClean="0"/>
                  <a:t>T</a:t>
                </a:r>
                <a:r>
                  <a:rPr lang="en-US" baseline="0" dirty="0" smtClean="0"/>
                  <a:t>M</a:t>
                </a:r>
              </a:p>
              <a:p>
                <a:r>
                  <a:rPr lang="en-US" baseline="0" dirty="0" smtClean="0"/>
                  <a:t>Use n/(n-1) for bias correction.</a:t>
                </a:r>
              </a:p>
              <a:p>
                <a:endParaRPr lang="en-US" baseline="0" dirty="0" smtClean="0"/>
              </a:p>
              <a:p>
                <a:pPr lvl="0">
                  <a:spcBef>
                    <a:spcPct val="20000"/>
                  </a:spcBef>
                </a:pPr>
                <a:r>
                  <a:rPr lang="en-US" b="1" dirty="0" smtClean="0"/>
                  <a:t>U</a:t>
                </a:r>
                <a:r>
                  <a:rPr lang="en-US" dirty="0" smtClean="0"/>
                  <a:t> = </a:t>
                </a:r>
                <a:r>
                  <a:rPr lang="en-US" b="1" dirty="0" smtClean="0"/>
                  <a:t>X</a:t>
                </a:r>
                <a:r>
                  <a:rPr lang="en-US" dirty="0" smtClean="0"/>
                  <a:t> - </a:t>
                </a:r>
                <a:r>
                  <a:rPr lang="en-US" dirty="0" err="1" smtClean="0"/>
                  <a:t>repmat</a:t>
                </a:r>
                <a:r>
                  <a:rPr lang="en-US" dirty="0" smtClean="0"/>
                  <a:t>(</a:t>
                </a:r>
                <a:r>
                  <a:rPr lang="en-US" b="1" dirty="0" smtClean="0"/>
                  <a:t>M</a:t>
                </a:r>
                <a:r>
                  <a:rPr lang="en-US" dirty="0" smtClean="0"/>
                  <a:t>, </a:t>
                </a:r>
                <a:r>
                  <a:rPr lang="en-US" b="1" dirty="0" smtClean="0"/>
                  <a:t>N</a:t>
                </a:r>
                <a:r>
                  <a:rPr lang="en-US" dirty="0" smtClean="0"/>
                  <a:t>, 1);</a:t>
                </a:r>
              </a:p>
              <a:p>
                <a:pPr lvl="0">
                  <a:spcBef>
                    <a:spcPct val="20000"/>
                  </a:spcBef>
                </a:pPr>
                <a:r>
                  <a:rPr lang="en-US" b="1" dirty="0" smtClean="0"/>
                  <a:t>C</a:t>
                </a:r>
                <a:r>
                  <a:rPr lang="en-US" dirty="0" smtClean="0"/>
                  <a:t> = </a:t>
                </a:r>
                <a:r>
                  <a:rPr lang="en-US" b="1" dirty="0" smtClean="0"/>
                  <a:t>U</a:t>
                </a:r>
                <a:r>
                  <a:rPr lang="en-US" dirty="0" smtClean="0"/>
                  <a:t>.' * </a:t>
                </a:r>
                <a:r>
                  <a:rPr lang="en-US" b="1" dirty="0" smtClean="0"/>
                  <a:t>U</a:t>
                </a:r>
                <a:r>
                  <a:rPr lang="en-US" dirty="0" smtClean="0"/>
                  <a:t> ./ (</a:t>
                </a:r>
                <a:r>
                  <a:rPr lang="en-US" b="1" dirty="0" smtClean="0"/>
                  <a:t>N</a:t>
                </a:r>
                <a:r>
                  <a:rPr lang="en-US" dirty="0" smtClean="0"/>
                  <a:t> - 1);</a:t>
                </a:r>
              </a:p>
              <a:p>
                <a:r>
                  <a:rPr lang="en-US" baseline="0" dirty="0" smtClean="0"/>
                  <a:t>Bessel’s Correction for sample variance: </a:t>
                </a:r>
                <a:r>
                  <a:rPr lang="en-US" b="1" dirty="0" smtClean="0"/>
                  <a:t>N</a:t>
                </a:r>
                <a:r>
                  <a:rPr lang="en-US" dirty="0" smtClean="0"/>
                  <a:t>/(</a:t>
                </a:r>
                <a:r>
                  <a:rPr lang="en-US" b="1" dirty="0" smtClean="0"/>
                  <a:t>N</a:t>
                </a:r>
                <a:r>
                  <a:rPr lang="en-US" dirty="0" smtClean="0"/>
                  <a:t> – 1) </a:t>
                </a:r>
                <a:endParaRPr lang="en-US" baseline="0" dirty="0" smtClean="0"/>
              </a:p>
            </p:txBody>
          </p:sp>
        </mc:Choice>
        <mc:Fallback xmlns="">
          <p:sp>
            <p:nvSpPr>
              <p:cNvPr id="3" name="Notes Placeholder 2"/>
              <p:cNvSpPr>
                <a:spLocks noGrp="1"/>
              </p:cNvSpPr>
              <p:nvPr>
                <p:ph type="body" idx="1"/>
              </p:nvPr>
            </p:nvSpPr>
            <p:spPr/>
            <p:txBody>
              <a:bodyPr/>
              <a:lstStyle/>
              <a:p>
                <a:r>
                  <a:rPr lang="en-US" dirty="0" smtClean="0"/>
                  <a:t>Here is a covariance query</a:t>
                </a:r>
                <a:r>
                  <a:rPr lang="en-US" baseline="0" dirty="0" smtClean="0"/>
                  <a:t> on a data matrix with n d-dimensional points. The LA math equations for covariance are simple, and platforms like MATLAB realize them directly.</a:t>
                </a:r>
              </a:p>
              <a:p>
                <a:r>
                  <a:rPr lang="en-US" baseline="0" dirty="0" smtClean="0"/>
                  <a:t>If we wanted to realize a covariance calculation in SQL instead, we would need to use techniques from a series of SIGMOD papers that generate large SQL queries like this.</a:t>
                </a:r>
              </a:p>
              <a:p>
                <a:r>
                  <a:rPr lang="en-US" baseline="0" dirty="0" smtClean="0"/>
                  <a:t>Clearly the LA approach is the way to go.</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Mean	</a:t>
                </a:r>
                <a:r>
                  <a:rPr lang="en-US" sz="1200" b="0" i="0" smtClean="0">
                    <a:latin typeface="Cambria Math" panose="02040503050406030204" pitchFamily="18" charset="0"/>
                  </a:rPr>
                  <a:t>𝑀=□(64&amp;1/𝑛)1^𝑇 𝑋</a:t>
                </a:r>
                <a:r>
                  <a:rPr lang="en-US" sz="400" b="0" i="0" smtClean="0">
                    <a:latin typeface="Cambria Math" panose="02040503050406030204" pitchFamily="18" charset="0"/>
                  </a:rPr>
                  <a:t> </a:t>
                </a:r>
                <a:r>
                  <a:rPr lang="en-US" sz="400" b="0" i="1" dirty="0" smtClean="0">
                    <a:latin typeface="Cambria Math" panose="02040503050406030204" pitchFamily="18" charset="0"/>
                  </a:rPr>
                  <a:t/>
                </a:r>
                <a:br>
                  <a:rPr lang="en-US" sz="400" b="0" i="1" dirty="0" smtClean="0">
                    <a:latin typeface="Cambria Math" panose="02040503050406030204" pitchFamily="18" charset="0"/>
                  </a:rPr>
                </a:br>
                <a:r>
                  <a:rPr lang="en-US" sz="1200" dirty="0" smtClean="0"/>
                  <a:t>Covariance	</a:t>
                </a:r>
                <a:r>
                  <a:rPr lang="en-US" sz="1200" i="0">
                    <a:latin typeface="Cambria Math" panose="02040503050406030204" pitchFamily="18" charset="0"/>
                  </a:rPr>
                  <a:t>𝐶=□(64&amp;1/𝑛)𝑋^𝑇 𝑋−𝑀^𝑇 𝑀</a:t>
                </a:r>
                <a:endParaRPr lang="en-US" baseline="0" dirty="0" smtClean="0"/>
              </a:p>
              <a:p>
                <a:endParaRPr lang="en-US" baseline="0" dirty="0" smtClean="0"/>
              </a:p>
              <a:p>
                <a:r>
                  <a:rPr lang="en-US" dirty="0" smtClean="0"/>
                  <a:t>This </a:t>
                </a:r>
                <a:r>
                  <a:rPr lang="en-US" dirty="0" smtClean="0"/>
                  <a:t>approach stores each column of the matrix</a:t>
                </a:r>
                <a:r>
                  <a:rPr lang="en-US" baseline="0" dirty="0" smtClean="0"/>
                  <a:t> X as a separate attribute.</a:t>
                </a:r>
              </a:p>
              <a:p>
                <a:r>
                  <a:rPr lang="en-US" baseline="0" dirty="0" smtClean="0"/>
                  <a:t>Another approach is (I, j, v). We could use Lara to write the equations for this.</a:t>
                </a:r>
              </a:p>
              <a:p>
                <a:r>
                  <a:rPr lang="en-US" baseline="0" dirty="0" smtClean="0"/>
                  <a:t>To prove that the MATLAB implements the LA, use: 1/n * (X – 1M)</a:t>
                </a:r>
                <a:r>
                  <a:rPr lang="en-US" baseline="30000" dirty="0" smtClean="0"/>
                  <a:t>T</a:t>
                </a:r>
                <a:r>
                  <a:rPr lang="en-US" baseline="0" dirty="0" smtClean="0"/>
                  <a:t>(X – 1M) = 1/n * X</a:t>
                </a:r>
                <a:r>
                  <a:rPr lang="en-US" baseline="30000" dirty="0" smtClean="0"/>
                  <a:t>T</a:t>
                </a:r>
                <a:r>
                  <a:rPr lang="en-US" baseline="0" dirty="0" smtClean="0"/>
                  <a:t>X – M</a:t>
                </a:r>
                <a:r>
                  <a:rPr lang="en-US" baseline="30000" dirty="0" smtClean="0"/>
                  <a:t>T</a:t>
                </a:r>
                <a:r>
                  <a:rPr lang="en-US" baseline="0" dirty="0" smtClean="0"/>
                  <a:t>M</a:t>
                </a:r>
              </a:p>
              <a:p>
                <a:r>
                  <a:rPr lang="en-US" baseline="0" dirty="0" smtClean="0"/>
                  <a:t>Use n/(n-1) for bias correction.</a:t>
                </a:r>
              </a:p>
              <a:p>
                <a:endParaRPr lang="en-US" baseline="0" dirty="0" smtClean="0"/>
              </a:p>
              <a:p>
                <a:pPr lvl="0">
                  <a:spcBef>
                    <a:spcPct val="20000"/>
                  </a:spcBef>
                </a:pPr>
                <a:r>
                  <a:rPr lang="en-US" b="1" dirty="0" smtClean="0"/>
                  <a:t>U</a:t>
                </a:r>
                <a:r>
                  <a:rPr lang="en-US" dirty="0" smtClean="0"/>
                  <a:t> = </a:t>
                </a:r>
                <a:r>
                  <a:rPr lang="en-US" b="1" dirty="0" smtClean="0"/>
                  <a:t>X</a:t>
                </a:r>
                <a:r>
                  <a:rPr lang="en-US" dirty="0" smtClean="0"/>
                  <a:t> - </a:t>
                </a:r>
                <a:r>
                  <a:rPr lang="en-US" dirty="0" err="1" smtClean="0"/>
                  <a:t>repmat</a:t>
                </a:r>
                <a:r>
                  <a:rPr lang="en-US" dirty="0" smtClean="0"/>
                  <a:t>(</a:t>
                </a:r>
                <a:r>
                  <a:rPr lang="en-US" b="1" dirty="0" smtClean="0"/>
                  <a:t>M</a:t>
                </a:r>
                <a:r>
                  <a:rPr lang="en-US" dirty="0" smtClean="0"/>
                  <a:t>, </a:t>
                </a:r>
                <a:r>
                  <a:rPr lang="en-US" b="1" dirty="0" smtClean="0"/>
                  <a:t>N</a:t>
                </a:r>
                <a:r>
                  <a:rPr lang="en-US" dirty="0" smtClean="0"/>
                  <a:t>, 1);</a:t>
                </a:r>
              </a:p>
              <a:p>
                <a:pPr lvl="0">
                  <a:spcBef>
                    <a:spcPct val="20000"/>
                  </a:spcBef>
                </a:pPr>
                <a:r>
                  <a:rPr lang="en-US" b="1" dirty="0" smtClean="0"/>
                  <a:t>C</a:t>
                </a:r>
                <a:r>
                  <a:rPr lang="en-US" dirty="0" smtClean="0"/>
                  <a:t> = </a:t>
                </a:r>
                <a:r>
                  <a:rPr lang="en-US" b="1" dirty="0" smtClean="0"/>
                  <a:t>U</a:t>
                </a:r>
                <a:r>
                  <a:rPr lang="en-US" dirty="0" smtClean="0"/>
                  <a:t>.' * </a:t>
                </a:r>
                <a:r>
                  <a:rPr lang="en-US" b="1" dirty="0" smtClean="0"/>
                  <a:t>U</a:t>
                </a:r>
                <a:r>
                  <a:rPr lang="en-US" dirty="0" smtClean="0"/>
                  <a:t> ./ (</a:t>
                </a:r>
                <a:r>
                  <a:rPr lang="en-US" b="1" dirty="0" smtClean="0"/>
                  <a:t>N</a:t>
                </a:r>
                <a:r>
                  <a:rPr lang="en-US" dirty="0" smtClean="0"/>
                  <a:t> - 1);</a:t>
                </a:r>
              </a:p>
              <a:p>
                <a:r>
                  <a:rPr lang="en-US" baseline="0" dirty="0" smtClean="0"/>
                  <a:t>Bessel’s Correction for sample variance: </a:t>
                </a:r>
                <a:r>
                  <a:rPr lang="en-US" b="1" dirty="0" smtClean="0"/>
                  <a:t>N</a:t>
                </a:r>
                <a:r>
                  <a:rPr lang="en-US" dirty="0" smtClean="0"/>
                  <a:t>/(</a:t>
                </a:r>
                <a:r>
                  <a:rPr lang="en-US" b="1" dirty="0" smtClean="0"/>
                  <a:t>N</a:t>
                </a:r>
                <a:r>
                  <a:rPr lang="en-US" dirty="0" smtClean="0"/>
                  <a:t> – 1) </a:t>
                </a:r>
                <a:endParaRPr lang="en-US" baseline="0" dirty="0" smtClean="0"/>
              </a:p>
            </p:txBody>
          </p:sp>
        </mc:Fallback>
      </mc:AlternateContent>
      <p:sp>
        <p:nvSpPr>
          <p:cNvPr id="4" name="Slide Number Placeholder 3"/>
          <p:cNvSpPr>
            <a:spLocks noGrp="1"/>
          </p:cNvSpPr>
          <p:nvPr>
            <p:ph type="sldNum" sz="quarter" idx="10"/>
          </p:nvPr>
        </p:nvSpPr>
        <p:spPr/>
        <p:txBody>
          <a:bodyPr/>
          <a:lstStyle/>
          <a:p>
            <a:fld id="{0044B105-1A77-4370-AE40-3A5A1D3B3C23}" type="slidenum">
              <a:rPr lang="en-US" smtClean="0"/>
              <a:t>5</a:t>
            </a:fld>
            <a:endParaRPr lang="en-US"/>
          </a:p>
        </p:txBody>
      </p:sp>
    </p:spTree>
    <p:extLst>
      <p:ext uri="{BB962C8B-B14F-4D97-AF65-F5344CB8AC3E}">
        <p14:creationId xmlns:p14="http://schemas.microsoft.com/office/powerpoint/2010/main" val="2765085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here are</a:t>
            </a:r>
            <a:r>
              <a:rPr lang="en-US" baseline="0" dirty="0" smtClean="0"/>
              <a:t> a couple simple properties in LA and RA. </a:t>
            </a:r>
          </a:p>
          <a:p>
            <a:r>
              <a:rPr lang="en-US" baseline="0" dirty="0" smtClean="0"/>
              <a:t>The first is a symmetric property that is self-evident in LA and impactful, yet verbose in RA.</a:t>
            </a:r>
          </a:p>
          <a:p>
            <a:r>
              <a:rPr lang="en-US" baseline="0" dirty="0" smtClean="0"/>
              <a:t>The second is a join definition that is self-evident in RA and impactful, yet requires higher-order tensor operations in LA.</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6</a:t>
            </a:fld>
            <a:endParaRPr lang="en-US"/>
          </a:p>
        </p:txBody>
      </p:sp>
    </p:spTree>
    <p:extLst>
      <p:ext uri="{BB962C8B-B14F-4D97-AF65-F5344CB8AC3E}">
        <p14:creationId xmlns:p14="http://schemas.microsoft.com/office/powerpoint/2010/main" val="100759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the previous evidence that</a:t>
            </a:r>
            <a:r>
              <a:rPr lang="en-US" baseline="0" dirty="0" smtClean="0"/>
              <a:t> there are tasks and properties that RA works well for but not LA and vice versa, could we even hope to unite these algebras?</a:t>
            </a:r>
          </a:p>
          <a:p>
            <a:r>
              <a:rPr lang="en-US" baseline="0" dirty="0" smtClean="0"/>
              <a:t>The answer is yes, of course, because we all know that RA and LA have overlapping expressiveness, such as how </a:t>
            </a:r>
            <a:r>
              <a:rPr lang="en-US" baseline="0" dirty="0" err="1" smtClean="0"/>
              <a:t>MxM</a:t>
            </a:r>
            <a:r>
              <a:rPr lang="en-US" baseline="0" dirty="0" smtClean="0"/>
              <a:t> can be rewritten as a group-by-join.</a:t>
            </a:r>
          </a:p>
          <a:p>
            <a:r>
              <a:rPr lang="en-US" dirty="0" smtClean="0"/>
              <a:t>W</a:t>
            </a:r>
            <a:r>
              <a:rPr lang="en-US" baseline="0" dirty="0" smtClean="0"/>
              <a:t>e’ve also seen a surfeit of hybrid systems that have RA and LA aspects.</a:t>
            </a:r>
            <a:endParaRPr lang="en-US" dirty="0"/>
          </a:p>
        </p:txBody>
      </p:sp>
      <p:sp>
        <p:nvSpPr>
          <p:cNvPr id="4" name="Slide Number Placeholder 3"/>
          <p:cNvSpPr>
            <a:spLocks noGrp="1"/>
          </p:cNvSpPr>
          <p:nvPr>
            <p:ph type="sldNum" sz="quarter" idx="10"/>
          </p:nvPr>
        </p:nvSpPr>
        <p:spPr/>
        <p:txBody>
          <a:bodyPr/>
          <a:lstStyle/>
          <a:p>
            <a:fld id="{0044B105-1A77-4370-AE40-3A5A1D3B3C23}" type="slidenum">
              <a:rPr lang="en-US" smtClean="0"/>
              <a:t>7</a:t>
            </a:fld>
            <a:endParaRPr lang="en-US"/>
          </a:p>
        </p:txBody>
      </p:sp>
    </p:spTree>
    <p:extLst>
      <p:ext uri="{BB962C8B-B14F-4D97-AF65-F5344CB8AC3E}">
        <p14:creationId xmlns:p14="http://schemas.microsoft.com/office/powerpoint/2010/main" val="3037393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will now</a:t>
            </a:r>
            <a:r>
              <a:rPr lang="en-US" baseline="0" dirty="0" smtClean="0"/>
              <a:t> move our discussion onto the Lara algebra.</a:t>
            </a:r>
          </a:p>
          <a:p>
            <a:r>
              <a:rPr lang="en-US" baseline="0" dirty="0" smtClean="0"/>
              <a:t>We’ll then present the setting of Sorted Distributed Maps, for which we lowered Lara to a physical algebra implemented in the Accumulo database.</a:t>
            </a:r>
          </a:p>
          <a:p>
            <a:r>
              <a:rPr lang="en-US" baseline="0" dirty="0" smtClean="0"/>
              <a:t>Finally we’ll cover two experiments that show how a Lara implementation can afford impactful optimizations and competitive performance.</a:t>
            </a:r>
          </a:p>
        </p:txBody>
      </p:sp>
      <p:sp>
        <p:nvSpPr>
          <p:cNvPr id="4" name="Slide Number Placeholder 3"/>
          <p:cNvSpPr>
            <a:spLocks noGrp="1"/>
          </p:cNvSpPr>
          <p:nvPr>
            <p:ph type="sldNum" sz="quarter" idx="10"/>
          </p:nvPr>
        </p:nvSpPr>
        <p:spPr/>
        <p:txBody>
          <a:bodyPr/>
          <a:lstStyle/>
          <a:p>
            <a:fld id="{0044B105-1A77-4370-AE40-3A5A1D3B3C23}" type="slidenum">
              <a:rPr lang="en-US" smtClean="0"/>
              <a:t>8</a:t>
            </a:fld>
            <a:endParaRPr lang="en-US"/>
          </a:p>
        </p:txBody>
      </p:sp>
    </p:spTree>
    <p:extLst>
      <p:ext uri="{BB962C8B-B14F-4D97-AF65-F5344CB8AC3E}">
        <p14:creationId xmlns:p14="http://schemas.microsoft.com/office/powerpoint/2010/main" val="2490033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for the</a:t>
            </a:r>
            <a:r>
              <a:rPr lang="en-US" baseline="0" dirty="0" smtClean="0"/>
              <a:t> algebra.  We start with Lara’s objects and operators.</a:t>
            </a:r>
          </a:p>
          <a:p>
            <a:r>
              <a:rPr lang="en-US" baseline="0" dirty="0" smtClean="0"/>
              <a:t>Its objects are called </a:t>
            </a:r>
            <a:r>
              <a:rPr lang="en-US" i="1" baseline="0" dirty="0" smtClean="0"/>
              <a:t>associative tables</a:t>
            </a:r>
            <a:r>
              <a:rPr lang="en-US" i="0" baseline="0" dirty="0" smtClean="0"/>
              <a:t>. These are </a:t>
            </a:r>
            <a:r>
              <a:rPr lang="en-US" i="1" baseline="0" dirty="0" smtClean="0"/>
              <a:t>total functions with finite support </a:t>
            </a:r>
            <a:r>
              <a:rPr lang="en-US" i="0" baseline="0" dirty="0" smtClean="0"/>
              <a:t>from a space of keys to a space of values.</a:t>
            </a:r>
          </a:p>
          <a:p>
            <a:r>
              <a:rPr lang="en-US" i="0" baseline="0" dirty="0" smtClean="0"/>
              <a:t>We write them as tables like this that show the mappings from particular keys to particular values. Each row is called a </a:t>
            </a:r>
            <a:r>
              <a:rPr lang="en-US" i="1" baseline="0" dirty="0" smtClean="0"/>
              <a:t>tuple</a:t>
            </a:r>
            <a:r>
              <a:rPr lang="en-US" i="0" baseline="0" dirty="0" smtClean="0"/>
              <a:t>.</a:t>
            </a:r>
          </a:p>
          <a:p>
            <a:r>
              <a:rPr lang="en-US" dirty="0" smtClean="0"/>
              <a:t>The</a:t>
            </a:r>
            <a:r>
              <a:rPr lang="en-US" baseline="0" dirty="0" smtClean="0"/>
              <a:t> keys not listed in the table map to default values, indicated in the brackets above, in this case 0 and the empty string.</a:t>
            </a:r>
          </a:p>
          <a:p>
            <a:r>
              <a:rPr lang="en-US" baseline="0" dirty="0" smtClean="0"/>
              <a:t>The </a:t>
            </a:r>
            <a:r>
              <a:rPr lang="en-US" i="1" baseline="0" dirty="0" smtClean="0"/>
              <a:t>support</a:t>
            </a:r>
            <a:r>
              <a:rPr lang="en-US" i="0" baseline="0" dirty="0" smtClean="0"/>
              <a:t> of an associative table is the set of keys that map to non-default values. </a:t>
            </a:r>
          </a:p>
          <a:p>
            <a:endParaRPr lang="en-US" i="0" baseline="0" dirty="0" smtClean="0"/>
          </a:p>
          <a:p>
            <a:r>
              <a:rPr lang="en-US" i="0" baseline="0" dirty="0" smtClean="0"/>
              <a:t>Lara has three operators. </a:t>
            </a:r>
            <a:r>
              <a:rPr lang="en-US" baseline="0" dirty="0" smtClean="0"/>
              <a:t>Each one is parameterized with a UDF.</a:t>
            </a:r>
          </a:p>
          <a:p>
            <a:r>
              <a:rPr lang="en-US" baseline="0" dirty="0" smtClean="0"/>
              <a:t>The 1</a:t>
            </a:r>
            <a:r>
              <a:rPr lang="en-US" baseline="30000" dirty="0" smtClean="0"/>
              <a:t>st</a:t>
            </a:r>
            <a:r>
              <a:rPr lang="en-US" baseline="0" dirty="0" smtClean="0"/>
              <a:t> is join, which is like a horizontal join on keys while multiplying values with a times function.</a:t>
            </a:r>
          </a:p>
          <a:p>
            <a:r>
              <a:rPr lang="en-US" baseline="0" dirty="0" smtClean="0"/>
              <a:t>The 2</a:t>
            </a:r>
            <a:r>
              <a:rPr lang="en-US" baseline="30000" dirty="0" smtClean="0"/>
              <a:t>nd</a:t>
            </a:r>
            <a:r>
              <a:rPr lang="en-US" baseline="0" dirty="0" smtClean="0"/>
              <a:t> is union, which is like a group by and union on keys that aggregates over values with a plus function.</a:t>
            </a:r>
          </a:p>
          <a:p>
            <a:r>
              <a:rPr lang="en-US" baseline="0" dirty="0" smtClean="0"/>
              <a:t>The 3</a:t>
            </a:r>
            <a:r>
              <a:rPr lang="en-US" baseline="30000" dirty="0" smtClean="0"/>
              <a:t>rd</a:t>
            </a:r>
            <a:r>
              <a:rPr lang="en-US" baseline="0" dirty="0" smtClean="0"/>
              <a:t> is </a:t>
            </a:r>
            <a:r>
              <a:rPr lang="en-US" baseline="0" dirty="0" err="1" smtClean="0"/>
              <a:t>ext</a:t>
            </a:r>
            <a:r>
              <a:rPr lang="en-US" baseline="0" dirty="0" smtClean="0"/>
              <a:t>, which is like a </a:t>
            </a:r>
            <a:r>
              <a:rPr lang="en-US" baseline="0" dirty="0" err="1" smtClean="0"/>
              <a:t>flatmap</a:t>
            </a:r>
            <a:r>
              <a:rPr lang="en-US" baseline="0" dirty="0" smtClean="0"/>
              <a:t> with the function f. For those of you unfamiliar, a </a:t>
            </a:r>
            <a:r>
              <a:rPr lang="en-US" baseline="0" dirty="0" err="1" smtClean="0"/>
              <a:t>flatmap</a:t>
            </a:r>
            <a:r>
              <a:rPr lang="en-US" baseline="0" dirty="0" smtClean="0"/>
              <a:t> is a function that acts on each tuple independently and produces a set of new tuples, which are in turn </a:t>
            </a:r>
            <a:r>
              <a:rPr lang="en-US" baseline="0" dirty="0" err="1" smtClean="0"/>
              <a:t>unioned</a:t>
            </a:r>
            <a:r>
              <a:rPr lang="en-US" baseline="0" dirty="0" smtClean="0"/>
              <a:t> together into the result.</a:t>
            </a:r>
          </a:p>
          <a:p>
            <a:r>
              <a:rPr lang="en-US" baseline="0" dirty="0" smtClean="0"/>
              <a:t>We will now go over each one of these operators in detail.</a:t>
            </a:r>
          </a:p>
          <a:p>
            <a:endParaRPr lang="en-US" baseline="0" dirty="0" smtClean="0"/>
          </a:p>
          <a:p>
            <a:endParaRPr lang="en-US" baseline="0" dirty="0" smtClean="0"/>
          </a:p>
          <a:p>
            <a:r>
              <a:rPr lang="en-US" baseline="0" dirty="0" smtClean="0"/>
              <a:t>‘I want you to think of join and union as a kind of </a:t>
            </a:r>
            <a:r>
              <a:rPr lang="en-US" baseline="0" dirty="0" err="1" smtClean="0"/>
              <a:t>semiring</a:t>
            </a:r>
            <a:r>
              <a:rPr lang="en-US" baseline="0" dirty="0" smtClean="0"/>
              <a:t>, with their times and plus functions. You might also think of join as horizontally concatenating associative tables together, while union vertically concatenates tables together. You can think of </a:t>
            </a:r>
            <a:r>
              <a:rPr lang="en-US" baseline="0" dirty="0" err="1" smtClean="0"/>
              <a:t>ext</a:t>
            </a:r>
            <a:r>
              <a:rPr lang="en-US" baseline="0" dirty="0" smtClean="0"/>
              <a:t> as </a:t>
            </a:r>
            <a:r>
              <a:rPr lang="en-US" baseline="0" dirty="0" err="1" smtClean="0"/>
              <a:t>flatmap</a:t>
            </a:r>
            <a:r>
              <a:rPr lang="en-US" baseline="0" dirty="0" smtClean="0"/>
              <a:t>: it takes a function f which operates on a tuple and emits multiple tuples, which are then </a:t>
            </a:r>
            <a:r>
              <a:rPr lang="en-US" baseline="0" dirty="0" err="1" smtClean="0"/>
              <a:t>unioned</a:t>
            </a:r>
            <a:r>
              <a:rPr lang="en-US" baseline="0" dirty="0" smtClean="0"/>
              <a:t> together.</a:t>
            </a:r>
          </a:p>
          <a:p>
            <a:r>
              <a:rPr lang="en-US" baseline="0" dirty="0" smtClean="0"/>
              <a:t>Let’s cover these in more detail.</a:t>
            </a:r>
          </a:p>
          <a:p>
            <a:endParaRPr lang="en-US" dirty="0" smtClean="0"/>
          </a:p>
          <a:p>
            <a:r>
              <a:rPr lang="en-US" baseline="0" dirty="0" smtClean="0"/>
              <a:t>Two syntaxes: COBOL/SQL-style for writing scripts, algebraic/combinatory-style for proofs.</a:t>
            </a:r>
          </a:p>
          <a:p>
            <a:r>
              <a:rPr lang="en-US" baseline="0" dirty="0" err="1" smtClean="0"/>
              <a:t>Flatmap</a:t>
            </a:r>
            <a:r>
              <a:rPr lang="en-US" baseline="0" dirty="0" smtClean="0"/>
              <a:t> is monotonic in key type.</a:t>
            </a:r>
          </a:p>
          <a:p>
            <a:pPr algn="ctr"/>
            <a:r>
              <a:rPr lang="en-US" dirty="0" smtClean="0"/>
              <a:t>⨁ has default values as identity;</a:t>
            </a:r>
          </a:p>
          <a:p>
            <a:pPr algn="ctr"/>
            <a:r>
              <a:rPr lang="en-US" dirty="0" smtClean="0"/>
              <a:t>⊗ has default values as annihilator</a:t>
            </a:r>
          </a:p>
          <a:p>
            <a:endParaRPr lang="en-US" baseline="0" dirty="0" smtClean="0"/>
          </a:p>
        </p:txBody>
      </p:sp>
      <p:sp>
        <p:nvSpPr>
          <p:cNvPr id="4" name="Slide Number Placeholder 3"/>
          <p:cNvSpPr>
            <a:spLocks noGrp="1"/>
          </p:cNvSpPr>
          <p:nvPr>
            <p:ph type="sldNum" sz="quarter" idx="10"/>
          </p:nvPr>
        </p:nvSpPr>
        <p:spPr/>
        <p:txBody>
          <a:bodyPr/>
          <a:lstStyle/>
          <a:p>
            <a:fld id="{0044B105-1A77-4370-AE40-3A5A1D3B3C23}" type="slidenum">
              <a:rPr lang="en-US" smtClean="0"/>
              <a:t>9</a:t>
            </a:fld>
            <a:endParaRPr lang="en-US"/>
          </a:p>
        </p:txBody>
      </p:sp>
    </p:spTree>
    <p:extLst>
      <p:ext uri="{BB962C8B-B14F-4D97-AF65-F5344CB8AC3E}">
        <p14:creationId xmlns:p14="http://schemas.microsoft.com/office/powerpoint/2010/main" val="4235299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sp>
        <p:nvSpPr>
          <p:cNvPr id="6" name="Text Placeholder 5"/>
          <p:cNvSpPr>
            <a:spLocks noGrp="1"/>
          </p:cNvSpPr>
          <p:nvPr>
            <p:ph type="body" sz="quarter" idx="10" hasCustomPrompt="1"/>
          </p:nvPr>
        </p:nvSpPr>
        <p:spPr>
          <a:xfrm>
            <a:off x="671757" y="1179824"/>
            <a:ext cx="69723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REGULAR	, 24 PT.)</a:t>
            </a:r>
            <a:endParaRPr lang="en-US" dirty="0"/>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Bulleted 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7"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2D0BE-5B2D-4B5D-8A26-AE739FCC6A17}" type="slidenum">
              <a:rPr lang="en-US" smtClean="0"/>
              <a:pPr/>
              <a:t>‹#›</a:t>
            </a:fld>
            <a:endParaRPr lang="en-US" dirty="0"/>
          </a:p>
        </p:txBody>
      </p:sp>
    </p:spTree>
    <p:extLst>
      <p:ext uri="{BB962C8B-B14F-4D97-AF65-F5344CB8AC3E}">
        <p14:creationId xmlns:p14="http://schemas.microsoft.com/office/powerpoint/2010/main" val="33971910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0" i="0" baseline="0">
                <a:solidFill>
                  <a:srgbClr val="4B2E83"/>
                </a:solidFill>
                <a:latin typeface="Open Sans"/>
                <a:cs typeface="Open Sans"/>
              </a:defRPr>
            </a:lvl1pPr>
            <a:lvl2pPr>
              <a:defRPr sz="2000" b="0" i="0" baseline="0">
                <a:solidFill>
                  <a:srgbClr val="4B2E83"/>
                </a:solidFill>
                <a:latin typeface="Open Sans"/>
                <a:cs typeface="Open Sans"/>
              </a:defRPr>
            </a:lvl2pPr>
            <a:lvl3pPr marL="1143000" indent="-228600">
              <a:buSzPct val="100000"/>
              <a:buFont typeface="Lucida Grande"/>
              <a:buChar char="&gt;"/>
              <a:defRPr sz="1800" b="0" i="0" baseline="0">
                <a:solidFill>
                  <a:srgbClr val="4B2E83"/>
                </a:solidFill>
                <a:latin typeface="Open Sans"/>
                <a:cs typeface="Open Sans"/>
              </a:defRPr>
            </a:lvl3pPr>
            <a:lvl4pPr>
              <a:defRPr sz="1600" b="0" i="0" baseline="0">
                <a:solidFill>
                  <a:srgbClr val="4B2E83"/>
                </a:solidFill>
                <a:latin typeface="Open Sans"/>
                <a:cs typeface="Open Sans"/>
              </a:defRPr>
            </a:lvl4pPr>
            <a:lvl5pPr marL="2057400" indent="-228600">
              <a:buFont typeface="Lucida Grande"/>
              <a:buChar char="&gt;"/>
              <a:defRPr sz="1400" b="0"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7"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9833-F6D1-4A24-9E2B-B954F35C4C41}" type="slidenum">
              <a:rPr lang="en-US" smtClean="0"/>
              <a:pPr/>
              <a:t>‹#›</a:t>
            </a:fld>
            <a:endParaRPr lang="en-US"/>
          </a:p>
        </p:txBody>
      </p:sp>
    </p:spTree>
    <p:extLst>
      <p:ext uri="{BB962C8B-B14F-4D97-AF65-F5344CB8AC3E}">
        <p14:creationId xmlns:p14="http://schemas.microsoft.com/office/powerpoint/2010/main" val="30728726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0" i="0" baseline="0">
                <a:solidFill>
                  <a:srgbClr val="4B2E83"/>
                </a:solidFill>
                <a:latin typeface="Open Sans"/>
                <a:cs typeface="Open Sans"/>
              </a:defRPr>
            </a:lvl1pPr>
            <a:lvl2pPr>
              <a:defRPr sz="2000" b="0" i="0" baseline="0">
                <a:solidFill>
                  <a:srgbClr val="4B2E83"/>
                </a:solidFill>
                <a:latin typeface="Open Sans"/>
                <a:cs typeface="Open Sans"/>
              </a:defRPr>
            </a:lvl2pPr>
            <a:lvl3pPr marL="1143000" indent="-228600">
              <a:buSzPct val="100000"/>
              <a:buFont typeface="Lucida Grande"/>
              <a:buChar char="&gt;"/>
              <a:defRPr sz="1800" b="0" i="0" baseline="0">
                <a:solidFill>
                  <a:srgbClr val="4B2E83"/>
                </a:solidFill>
                <a:latin typeface="Open Sans"/>
                <a:cs typeface="Open Sans"/>
              </a:defRPr>
            </a:lvl3pPr>
            <a:lvl4pPr>
              <a:defRPr sz="1600" b="0" i="0" baseline="0">
                <a:solidFill>
                  <a:srgbClr val="4B2E83"/>
                </a:solidFill>
                <a:latin typeface="Open Sans"/>
                <a:cs typeface="Open Sans"/>
              </a:defRPr>
            </a:lvl4pPr>
            <a:lvl5pPr marL="2057400" indent="-228600">
              <a:buFont typeface="Lucida Grande"/>
              <a:buChar char="&gt;"/>
              <a:defRPr sz="1400" b="0"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8"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9833-F6D1-4A24-9E2B-B954F35C4C41}" type="slidenum">
              <a:rPr lang="en-US" smtClean="0"/>
              <a:pPr/>
              <a:t>‹#›</a:t>
            </a:fld>
            <a:endParaRPr lang="en-US"/>
          </a:p>
        </p:txBody>
      </p:sp>
    </p:spTree>
    <p:extLst>
      <p:ext uri="{BB962C8B-B14F-4D97-AF65-F5344CB8AC3E}">
        <p14:creationId xmlns:p14="http://schemas.microsoft.com/office/powerpoint/2010/main" val="14502204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8"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9833-F6D1-4A24-9E2B-B954F35C4C41}" type="slidenum">
              <a:rPr lang="en-US" smtClean="0"/>
              <a:pPr/>
              <a:t>‹#›</a:t>
            </a:fld>
            <a:endParaRPr lang="en-US"/>
          </a:p>
        </p:txBody>
      </p:sp>
    </p:spTree>
    <p:extLst>
      <p:ext uri="{BB962C8B-B14F-4D97-AF65-F5344CB8AC3E}">
        <p14:creationId xmlns:p14="http://schemas.microsoft.com/office/powerpoint/2010/main" val="24895524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395817"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9833-F6D1-4A24-9E2B-B954F35C4C41}" type="slidenum">
              <a:rPr lang="en-US" smtClean="0"/>
              <a:pPr/>
              <a:t>‹#›</a:t>
            </a:fld>
            <a:endParaRPr lang="en-US"/>
          </a:p>
        </p:txBody>
      </p:sp>
      <p:pic>
        <p:nvPicPr>
          <p:cNvPr id="4" name="Picture 3"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spTree>
    <p:extLst>
      <p:ext uri="{BB962C8B-B14F-4D97-AF65-F5344CB8AC3E}">
        <p14:creationId xmlns:p14="http://schemas.microsoft.com/office/powerpoint/2010/main" val="31516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 id="2147483666" r:id="rId5"/>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hutchis@cs.washington.edu"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3.jp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1.emf"/><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s://arrayofthings.github.io/" TargetMode="External"/><Relationship Id="rId5" Type="http://schemas.openxmlformats.org/officeDocument/2006/relationships/image" Target="../media/image13.jp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hyperlink" Target="mailto:dhutchis@cs.washington.edu"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hyperlink" Target="https://sites.google.com/site/beyondmr2016/progra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21.png"/><Relationship Id="rId5" Type="http://schemas.openxmlformats.org/officeDocument/2006/relationships/image" Target="../media/image122.png"/><Relationship Id="rId4" Type="http://schemas.openxmlformats.org/officeDocument/2006/relationships/image" Target="../media/image100.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150.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150.png"/></Relationships>
</file>

<file path=ppt/slides/_rels/slide52.xml.rels><?xml version="1.0" encoding="UTF-8" standalone="yes"?>
<Relationships xmlns="http://schemas.openxmlformats.org/package/2006/relationships"><Relationship Id="rId3" Type="http://schemas.openxmlformats.org/officeDocument/2006/relationships/image" Target="../media/image38.gif"/><Relationship Id="rId7"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71757" y="2128058"/>
            <a:ext cx="8352039" cy="1680822"/>
          </a:xfrm>
        </p:spPr>
        <p:txBody>
          <a:bodyPr>
            <a:normAutofit lnSpcReduction="10000"/>
          </a:bodyPr>
          <a:lstStyle/>
          <a:p>
            <a:r>
              <a:rPr lang="en-US" sz="4800" dirty="0" smtClean="0"/>
              <a:t>A </a:t>
            </a:r>
            <a:r>
              <a:rPr lang="en-US" sz="4800" dirty="0"/>
              <a:t>Minimalist Kernel for</a:t>
            </a:r>
          </a:p>
          <a:p>
            <a:r>
              <a:rPr lang="en-US" sz="4800" dirty="0"/>
              <a:t>Linear and Relational </a:t>
            </a:r>
            <a:r>
              <a:rPr lang="en-US" sz="4800" dirty="0" smtClean="0"/>
              <a:t>Algebra</a:t>
            </a:r>
            <a:endParaRPr lang="en-US" sz="4800" dirty="0"/>
          </a:p>
        </p:txBody>
      </p:sp>
      <p:sp>
        <p:nvSpPr>
          <p:cNvPr id="6" name="TextBox 5"/>
          <p:cNvSpPr txBox="1"/>
          <p:nvPr/>
        </p:nvSpPr>
        <p:spPr>
          <a:xfrm>
            <a:off x="671757" y="4152900"/>
            <a:ext cx="6512745" cy="1877437"/>
          </a:xfrm>
          <a:prstGeom prst="rect">
            <a:avLst/>
          </a:prstGeom>
          <a:noFill/>
        </p:spPr>
        <p:txBody>
          <a:bodyPr wrap="none" rtlCol="0">
            <a:spAutoFit/>
          </a:bodyPr>
          <a:lstStyle/>
          <a:p>
            <a:r>
              <a:rPr lang="en-US" sz="3200" dirty="0" smtClean="0"/>
              <a:t>Dylan Hutchison, Bill Howe, Dan </a:t>
            </a:r>
            <a:r>
              <a:rPr lang="en-US" sz="3200" dirty="0" err="1" smtClean="0"/>
              <a:t>Suciu</a:t>
            </a:r>
            <a:endParaRPr lang="en-US" sz="3200" dirty="0" smtClean="0"/>
          </a:p>
          <a:p>
            <a:r>
              <a:rPr lang="en-US" sz="3200" dirty="0" smtClean="0"/>
              <a:t>BeyondMR @SIGMOD, 19 May 2017</a:t>
            </a:r>
          </a:p>
          <a:p>
            <a:endParaRPr lang="en-US" sz="3200" dirty="0"/>
          </a:p>
          <a:p>
            <a:r>
              <a:rPr lang="en-US" sz="2000" dirty="0" smtClean="0"/>
              <a:t>Contact: </a:t>
            </a:r>
            <a:r>
              <a:rPr lang="en-US" sz="2000" dirty="0" smtClean="0">
                <a:hlinkClick r:id="rId3"/>
              </a:rPr>
              <a:t>dhutchis@cs.washington.edu</a:t>
            </a:r>
            <a:r>
              <a:rPr lang="en-US" sz="2000" dirty="0" smtClean="0"/>
              <a:t> </a:t>
            </a:r>
            <a:endParaRPr lang="en-US" sz="2000" dirty="0"/>
          </a:p>
        </p:txBody>
      </p:sp>
      <p:sp>
        <p:nvSpPr>
          <p:cNvPr id="3" name="Rectangle 2"/>
          <p:cNvSpPr/>
          <p:nvPr/>
        </p:nvSpPr>
        <p:spPr>
          <a:xfrm>
            <a:off x="5257623" y="718259"/>
            <a:ext cx="1111202" cy="861774"/>
          </a:xfrm>
          <a:prstGeom prst="rect">
            <a:avLst/>
          </a:prstGeom>
        </p:spPr>
        <p:txBody>
          <a:bodyPr wrap="none">
            <a:spAutoFit/>
          </a:bodyPr>
          <a:lstStyle/>
          <a:p>
            <a:r>
              <a:rPr lang="en-US" sz="5000" b="1" dirty="0">
                <a:solidFill>
                  <a:srgbClr val="4B2E83"/>
                </a:solidFill>
                <a:latin typeface="Encode Sans Normal Black"/>
              </a:rPr>
              <a:t>DB</a:t>
            </a:r>
            <a:endParaRPr lang="en-US" dirty="0"/>
          </a:p>
        </p:txBody>
      </p:sp>
      <p:grpSp>
        <p:nvGrpSpPr>
          <p:cNvPr id="2" name="Group 1"/>
          <p:cNvGrpSpPr/>
          <p:nvPr/>
        </p:nvGrpSpPr>
        <p:grpSpPr>
          <a:xfrm>
            <a:off x="3270627" y="462155"/>
            <a:ext cx="2214068" cy="1671567"/>
            <a:chOff x="3270627" y="462155"/>
            <a:chExt cx="2214068" cy="1671567"/>
          </a:xfrm>
        </p:grpSpPr>
        <p:sp>
          <p:nvSpPr>
            <p:cNvPr id="18" name="TextBox 17"/>
            <p:cNvSpPr txBox="1"/>
            <p:nvPr/>
          </p:nvSpPr>
          <p:spPr>
            <a:xfrm>
              <a:off x="3270627" y="462155"/>
              <a:ext cx="2214068" cy="1200329"/>
            </a:xfrm>
            <a:prstGeom prst="rect">
              <a:avLst/>
            </a:prstGeom>
            <a:noFill/>
            <a:effectLst>
              <a:softEdge rad="50800"/>
            </a:effectLst>
          </p:spPr>
          <p:txBody>
            <a:bodyPr wrap="none" rtlCol="0">
              <a:spAutoFit/>
            </a:bodyPr>
            <a:lstStyle/>
            <a:p>
              <a:r>
                <a:rPr lang="en-US" sz="7200" b="1" cap="small" dirty="0" smtClean="0">
                  <a:gradFill flip="none" rotWithShape="1">
                    <a:gsLst>
                      <a:gs pos="0">
                        <a:srgbClr val="4B2E83"/>
                      </a:gs>
                      <a:gs pos="100000">
                        <a:srgbClr val="A31F34"/>
                      </a:gs>
                    </a:gsLst>
                    <a:lin ang="10800000" scaled="1"/>
                    <a:tileRect/>
                  </a:gradFill>
                </a:rPr>
                <a:t>LARA</a:t>
              </a:r>
              <a:endParaRPr lang="en-US" sz="7200" b="1" cap="small" dirty="0">
                <a:gradFill flip="none" rotWithShape="1">
                  <a:gsLst>
                    <a:gs pos="0">
                      <a:srgbClr val="4B2E83"/>
                    </a:gs>
                    <a:gs pos="100000">
                      <a:srgbClr val="A31F34"/>
                    </a:gs>
                  </a:gsLst>
                  <a:lin ang="10800000" scaled="1"/>
                  <a:tileRect/>
                </a:gradFill>
              </a:endParaRPr>
            </a:p>
          </p:txBody>
        </p:sp>
        <p:sp>
          <p:nvSpPr>
            <p:cNvPr id="15" name="TextBox 14"/>
            <p:cNvSpPr txBox="1"/>
            <p:nvPr/>
          </p:nvSpPr>
          <p:spPr>
            <a:xfrm>
              <a:off x="4512076" y="1271947"/>
              <a:ext cx="694421" cy="707886"/>
            </a:xfrm>
            <a:prstGeom prst="rect">
              <a:avLst/>
            </a:prstGeom>
            <a:noFill/>
          </p:spPr>
          <p:txBody>
            <a:bodyPr wrap="none" rtlCol="0">
              <a:spAutoFit/>
            </a:bodyPr>
            <a:lstStyle/>
            <a:p>
              <a:pPr algn="ctr"/>
              <a:r>
                <a:rPr lang="el-GR" sz="4000" dirty="0" smtClean="0">
                  <a:solidFill>
                    <a:srgbClr val="4B2E83"/>
                  </a:solidFill>
                </a:rPr>
                <a:t>⊗</a:t>
              </a:r>
              <a:endParaRPr lang="en-US" sz="4000" dirty="0">
                <a:solidFill>
                  <a:srgbClr val="4B2E83"/>
                </a:solidFill>
              </a:endParaRPr>
            </a:p>
          </p:txBody>
        </p:sp>
        <p:sp>
          <p:nvSpPr>
            <p:cNvPr id="16" name="TextBox 15"/>
            <p:cNvSpPr txBox="1"/>
            <p:nvPr/>
          </p:nvSpPr>
          <p:spPr>
            <a:xfrm>
              <a:off x="3928298" y="1118059"/>
              <a:ext cx="822661" cy="1015663"/>
            </a:xfrm>
            <a:prstGeom prst="rect">
              <a:avLst/>
            </a:prstGeom>
            <a:noFill/>
            <a:effectLst/>
          </p:spPr>
          <p:txBody>
            <a:bodyPr wrap="none" rtlCol="0">
              <a:spAutoFit/>
            </a:bodyPr>
            <a:lstStyle/>
            <a:p>
              <a:pPr algn="ctr"/>
              <a:r>
                <a:rPr lang="el-GR" sz="6000" dirty="0" smtClean="0">
                  <a:solidFill>
                    <a:srgbClr val="8B2A6D"/>
                  </a:solidFill>
                </a:rPr>
                <a:t>⋈</a:t>
              </a:r>
              <a:endParaRPr lang="en-US" sz="6000" dirty="0">
                <a:solidFill>
                  <a:srgbClr val="8B2A6D"/>
                </a:solidFill>
              </a:endParaRPr>
            </a:p>
          </p:txBody>
        </p:sp>
        <p:sp>
          <p:nvSpPr>
            <p:cNvPr id="17" name="TextBox 16"/>
            <p:cNvSpPr txBox="1"/>
            <p:nvPr/>
          </p:nvSpPr>
          <p:spPr>
            <a:xfrm>
              <a:off x="3472760" y="1271947"/>
              <a:ext cx="694421" cy="707886"/>
            </a:xfrm>
            <a:prstGeom prst="rect">
              <a:avLst/>
            </a:prstGeom>
            <a:noFill/>
          </p:spPr>
          <p:txBody>
            <a:bodyPr wrap="none" rtlCol="0">
              <a:spAutoFit/>
            </a:bodyPr>
            <a:lstStyle/>
            <a:p>
              <a:pPr algn="ctr"/>
              <a:r>
                <a:rPr lang="el-GR" sz="4000" dirty="0" smtClean="0">
                  <a:solidFill>
                    <a:srgbClr val="A31F34"/>
                  </a:solidFill>
                </a:rPr>
                <a:t>⊕</a:t>
              </a:r>
              <a:endParaRPr lang="en-US" sz="4000" dirty="0">
                <a:solidFill>
                  <a:srgbClr val="A31F34"/>
                </a:solidFill>
              </a:endParaRPr>
            </a:p>
          </p:txBody>
        </p:sp>
      </p:grpSp>
    </p:spTree>
    <p:extLst>
      <p:ext uri="{BB962C8B-B14F-4D97-AF65-F5344CB8AC3E}">
        <p14:creationId xmlns:p14="http://schemas.microsoft.com/office/powerpoint/2010/main" val="191402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896121316"/>
              </p:ext>
            </p:extLst>
          </p:nvPr>
        </p:nvGraphicFramePr>
        <p:xfrm>
          <a:off x="6107674" y="2004918"/>
          <a:ext cx="2693426" cy="2132459"/>
        </p:xfrm>
        <a:graphic>
          <a:graphicData uri="http://schemas.openxmlformats.org/drawingml/2006/table">
            <a:tbl>
              <a:tblPr firstRow="1" lastCol="1" bandRow="1">
                <a:tableStyleId>{69C7853C-536D-4A76-A0AE-DD22124D55A5}</a:tableStyleId>
              </a:tblPr>
              <a:tblGrid>
                <a:gridCol w="462107">
                  <a:extLst>
                    <a:ext uri="{9D8B030D-6E8A-4147-A177-3AD203B41FA5}">
                      <a16:colId xmlns:a16="http://schemas.microsoft.com/office/drawing/2014/main" val="3188097897"/>
                    </a:ext>
                  </a:extLst>
                </a:gridCol>
                <a:gridCol w="462107">
                  <a:extLst>
                    <a:ext uri="{9D8B030D-6E8A-4147-A177-3AD203B41FA5}">
                      <a16:colId xmlns:a16="http://schemas.microsoft.com/office/drawing/2014/main" val="2660521823"/>
                    </a:ext>
                  </a:extLst>
                </a:gridCol>
                <a:gridCol w="575922">
                  <a:extLst>
                    <a:ext uri="{9D8B030D-6E8A-4147-A177-3AD203B41FA5}">
                      <a16:colId xmlns:a16="http://schemas.microsoft.com/office/drawing/2014/main" val="4258710642"/>
                    </a:ext>
                  </a:extLst>
                </a:gridCol>
                <a:gridCol w="1193290">
                  <a:extLst>
                    <a:ext uri="{9D8B030D-6E8A-4147-A177-3AD203B41FA5}">
                      <a16:colId xmlns:a16="http://schemas.microsoft.com/office/drawing/2014/main" val="2659883558"/>
                    </a:ext>
                  </a:extLst>
                </a:gridCol>
              </a:tblGrid>
              <a:tr h="633116">
                <a:tc>
                  <a:txBody>
                    <a:bodyPr/>
                    <a:lstStyle/>
                    <a:p>
                      <a:pPr algn="ctr"/>
                      <a:endParaRPr lang="en-US" dirty="0" smtClean="0">
                        <a:solidFill>
                          <a:schemeClr val="tx1"/>
                        </a:solidFill>
                      </a:endParaRPr>
                    </a:p>
                    <a:p>
                      <a:pPr algn="ctr"/>
                      <a:r>
                        <a:rPr lang="en-US" dirty="0" smtClean="0">
                          <a:solidFill>
                            <a:schemeClr val="tx1"/>
                          </a:solidFill>
                        </a:rPr>
                        <a:t>a</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b</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 </a:t>
                      </a:r>
                      <a:r>
                        <a:rPr lang="en-US" sz="1400" kern="1200" dirty="0" smtClean="0">
                          <a:solidFill>
                            <a:schemeClr val="tx1"/>
                          </a:solidFill>
                          <a:effectLst/>
                        </a:rPr>
                        <a:t>⊗ </a:t>
                      </a:r>
                      <a:r>
                        <a:rPr lang="en-US" sz="1800" kern="1200" dirty="0" smtClean="0">
                          <a:solidFill>
                            <a:schemeClr val="tx1"/>
                          </a:solidFill>
                          <a:effectLst/>
                        </a:rPr>
                        <a:t>0 = 0</a:t>
                      </a:r>
                      <a:r>
                        <a:rPr lang="en-US" dirty="0" smtClean="0">
                          <a:solidFill>
                            <a:schemeClr val="tx1"/>
                          </a:solidFill>
                        </a:rPr>
                        <a:t>]</a:t>
                      </a:r>
                    </a:p>
                    <a:p>
                      <a:pPr algn="ctr"/>
                      <a:r>
                        <a:rPr lang="en-US" dirty="0" smtClean="0">
                          <a:solidFill>
                            <a:schemeClr val="tx1"/>
                          </a:solidFill>
                        </a:rPr>
                        <a:t>z</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61780">
                <a:tc>
                  <a:txBody>
                    <a:bodyPr/>
                    <a:lstStyle/>
                    <a:p>
                      <a:pPr algn="ct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61780">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61780">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95099">
                <a:tc>
                  <a:txBody>
                    <a:bodyPr/>
                    <a:lstStyle/>
                    <a:p>
                      <a:pPr algn="ctr"/>
                      <a:endParaRPr lang="en-US" dirty="0">
                        <a:solidFill>
                          <a:srgbClr val="FF0000"/>
                        </a:solidFill>
                      </a:endParaRPr>
                    </a:p>
                  </a:txBody>
                  <a:tcPr/>
                </a:tc>
                <a:tc>
                  <a:txBody>
                    <a:bodyPr/>
                    <a:lstStyle/>
                    <a:p>
                      <a:pPr algn="ctr"/>
                      <a:endParaRPr lang="en-US" sz="1800" kern="1200" baseline="-25000" dirty="0">
                        <a:solidFill>
                          <a:srgbClr val="FF0000"/>
                        </a:solidFill>
                        <a:latin typeface="+mn-lt"/>
                        <a:ea typeface="+mn-ea"/>
                        <a:cs typeface="+mn-cs"/>
                      </a:endParaRPr>
                    </a:p>
                  </a:txBody>
                  <a:tcPr/>
                </a:tc>
                <a:tc>
                  <a:txBody>
                    <a:bodyPr/>
                    <a:lstStyle/>
                    <a:p>
                      <a:pPr algn="ctr"/>
                      <a:endParaRPr lang="en-US" dirty="0">
                        <a:solidFill>
                          <a:srgbClr val="FF0000"/>
                        </a:solidFill>
                      </a:endParaRPr>
                    </a:p>
                  </a:txBody>
                  <a:tcPr>
                    <a:lnR w="38100" cap="flat" cmpd="sng" algn="ctr">
                      <a:solidFill>
                        <a:srgbClr val="0C0C0C"/>
                      </a:solid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solidFill>
                          <a:srgbClr val="FF0000"/>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765140076"/>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996979723"/>
              </p:ext>
            </p:extLst>
          </p:nvPr>
        </p:nvGraphicFramePr>
        <p:xfrm>
          <a:off x="6107674" y="2004917"/>
          <a:ext cx="2685806" cy="2123440"/>
        </p:xfrm>
        <a:graphic>
          <a:graphicData uri="http://schemas.openxmlformats.org/drawingml/2006/table">
            <a:tbl>
              <a:tblPr firstRow="1" lastCol="1" bandRow="1">
                <a:tableStyleId>{69C7853C-536D-4A76-A0AE-DD22124D55A5}</a:tableStyleId>
              </a:tblPr>
              <a:tblGrid>
                <a:gridCol w="462107">
                  <a:extLst>
                    <a:ext uri="{9D8B030D-6E8A-4147-A177-3AD203B41FA5}">
                      <a16:colId xmlns:a16="http://schemas.microsoft.com/office/drawing/2014/main" val="3188097897"/>
                    </a:ext>
                  </a:extLst>
                </a:gridCol>
                <a:gridCol w="462107">
                  <a:extLst>
                    <a:ext uri="{9D8B030D-6E8A-4147-A177-3AD203B41FA5}">
                      <a16:colId xmlns:a16="http://schemas.microsoft.com/office/drawing/2014/main" val="2660521823"/>
                    </a:ext>
                  </a:extLst>
                </a:gridCol>
                <a:gridCol w="575922">
                  <a:extLst>
                    <a:ext uri="{9D8B030D-6E8A-4147-A177-3AD203B41FA5}">
                      <a16:colId xmlns:a16="http://schemas.microsoft.com/office/drawing/2014/main" val="4258710642"/>
                    </a:ext>
                  </a:extLst>
                </a:gridCol>
                <a:gridCol w="1185670">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a</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b</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 </a:t>
                      </a:r>
                      <a:r>
                        <a:rPr lang="en-US" sz="1400" kern="1200" dirty="0" smtClean="0">
                          <a:solidFill>
                            <a:schemeClr val="tx1"/>
                          </a:solidFill>
                          <a:effectLst/>
                        </a:rPr>
                        <a:t>⊗ </a:t>
                      </a:r>
                      <a:r>
                        <a:rPr lang="en-US" sz="1800" kern="1200" dirty="0" smtClean="0">
                          <a:solidFill>
                            <a:schemeClr val="tx1"/>
                          </a:solidFill>
                          <a:effectLst/>
                        </a:rPr>
                        <a:t>0 = 0</a:t>
                      </a:r>
                      <a:r>
                        <a:rPr lang="en-US" dirty="0" smtClean="0">
                          <a:solidFill>
                            <a:schemeClr val="tx1"/>
                          </a:solidFill>
                        </a:rPr>
                        <a:t>]</a:t>
                      </a:r>
                    </a:p>
                    <a:p>
                      <a:pPr algn="ctr"/>
                      <a:r>
                        <a:rPr lang="en-US" dirty="0" smtClean="0">
                          <a:solidFill>
                            <a:schemeClr val="tx1"/>
                          </a:solidFill>
                        </a:rPr>
                        <a:t>z</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b</a:t>
                      </a:r>
                      <a:r>
                        <a:rPr lang="en-US" baseline="-25000" dirty="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 </a:t>
                      </a:r>
                      <a:r>
                        <a:rPr kumimoji="0" lang="en-US" sz="1400" b="1" i="0" u="none" strike="noStrike" kern="1200" cap="none" spc="0" normalizeH="0" baseline="0" noProof="0" dirty="0" smtClean="0">
                          <a:ln>
                            <a:noFill/>
                          </a:ln>
                          <a:solidFill>
                            <a:srgbClr val="33006F"/>
                          </a:solidFill>
                          <a:effectLst/>
                          <a:uLnTx/>
                          <a:uFillTx/>
                          <a:latin typeface="+mn-lt"/>
                          <a:ea typeface="+mn-ea"/>
                          <a:cs typeface="+mn-cs"/>
                        </a:rPr>
                        <a:t>⊗</a:t>
                      </a:r>
                      <a:r>
                        <a:rPr lang="en-US" b="0" dirty="0" smtClean="0">
                          <a:solidFill>
                            <a:schemeClr val="tx1"/>
                          </a:solidFill>
                        </a:rPr>
                        <a:t> 5</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tc>
                <a:tc>
                  <a:txBody>
                    <a:bodyPr/>
                    <a:lstStyle/>
                    <a:p>
                      <a:pPr algn="ctr"/>
                      <a:r>
                        <a:rPr lang="en-US" dirty="0" smtClean="0">
                          <a:solidFill>
                            <a:schemeClr val="tx1"/>
                          </a:solidFill>
                        </a:rPr>
                        <a:t>b</a:t>
                      </a:r>
                      <a:r>
                        <a:rPr lang="en-US" baseline="-25000" dirty="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 </a:t>
                      </a:r>
                      <a:r>
                        <a:rPr kumimoji="0" lang="en-US" sz="1400" b="1" i="0" u="none" strike="noStrike" kern="1200" cap="none" spc="0" normalizeH="0" baseline="0" noProof="0" dirty="0" smtClean="0">
                          <a:ln>
                            <a:noFill/>
                          </a:ln>
                          <a:solidFill>
                            <a:srgbClr val="33006F"/>
                          </a:solidFill>
                          <a:effectLst/>
                          <a:uLnTx/>
                          <a:uFillTx/>
                          <a:latin typeface="+mn-lt"/>
                          <a:ea typeface="+mn-ea"/>
                          <a:cs typeface="+mn-cs"/>
                        </a:rPr>
                        <a:t>⊗</a:t>
                      </a:r>
                      <a:r>
                        <a:rPr lang="en-US" b="0" dirty="0" smtClean="0">
                          <a:solidFill>
                            <a:schemeClr val="tx1"/>
                          </a:solidFill>
                        </a:rPr>
                        <a:t> 5</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tc>
                <a:tc>
                  <a:txBody>
                    <a:bodyPr/>
                    <a:lstStyle/>
                    <a:p>
                      <a:pPr algn="ctr"/>
                      <a:r>
                        <a:rPr lang="en-US" dirty="0" smtClean="0">
                          <a:solidFill>
                            <a:schemeClr val="tx1"/>
                          </a:solidFill>
                        </a:rPr>
                        <a:t>b</a:t>
                      </a:r>
                      <a:r>
                        <a:rPr lang="en-US" baseline="-25000" dirty="0" smtClean="0">
                          <a:solidFill>
                            <a:schemeClr val="tx1"/>
                          </a:solidFill>
                        </a:rPr>
                        <a:t>2</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2 </a:t>
                      </a:r>
                      <a:r>
                        <a:rPr kumimoji="0" lang="en-US" sz="1400" b="1" i="0" u="none" strike="noStrike" kern="1200" cap="none" spc="0" normalizeH="0" baseline="0" noProof="0" dirty="0" smtClean="0">
                          <a:ln>
                            <a:noFill/>
                          </a:ln>
                          <a:solidFill>
                            <a:srgbClr val="33006F"/>
                          </a:solidFill>
                          <a:effectLst/>
                          <a:uLnTx/>
                          <a:uFillTx/>
                          <a:latin typeface="+mn-lt"/>
                          <a:ea typeface="+mn-ea"/>
                          <a:cs typeface="+mn-cs"/>
                        </a:rPr>
                        <a:t>⊗</a:t>
                      </a:r>
                      <a:r>
                        <a:rPr lang="en-US" b="0" dirty="0" smtClean="0">
                          <a:solidFill>
                            <a:schemeClr val="tx1"/>
                          </a:solidFill>
                        </a:rPr>
                        <a:t> 6</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70840">
                <a:tc>
                  <a:txBody>
                    <a:bodyPr/>
                    <a:lstStyle/>
                    <a:p>
                      <a:pPr algn="ctr"/>
                      <a:r>
                        <a:rPr lang="en-US" dirty="0" smtClean="0">
                          <a:solidFill>
                            <a:srgbClr val="FF0000"/>
                          </a:solidFill>
                        </a:rPr>
                        <a:t>(a</a:t>
                      </a:r>
                      <a:r>
                        <a:rPr lang="en-US" baseline="-25000" dirty="0" smtClean="0">
                          <a:solidFill>
                            <a:srgbClr val="FF0000"/>
                          </a:solidFill>
                        </a:rPr>
                        <a:t>3</a:t>
                      </a:r>
                      <a:endParaRPr lang="en-US" dirty="0">
                        <a:solidFill>
                          <a:srgbClr val="FF0000"/>
                        </a:solidFill>
                      </a:endParaRPr>
                    </a:p>
                  </a:txBody>
                  <a:tcPr/>
                </a:tc>
                <a:tc>
                  <a:txBody>
                    <a:bodyPr/>
                    <a:lstStyle/>
                    <a:p>
                      <a:pPr algn="ctr"/>
                      <a:r>
                        <a:rPr lang="en-US" sz="1800" kern="1200" dirty="0" smtClean="0">
                          <a:solidFill>
                            <a:srgbClr val="FF0000"/>
                          </a:solidFill>
                          <a:latin typeface="+mn-lt"/>
                          <a:ea typeface="+mn-ea"/>
                          <a:cs typeface="+mn-cs"/>
                        </a:rPr>
                        <a:t>c</a:t>
                      </a:r>
                      <a:r>
                        <a:rPr lang="en-US" sz="1800" kern="1200" baseline="-25000" dirty="0" smtClean="0">
                          <a:solidFill>
                            <a:srgbClr val="FF0000"/>
                          </a:solidFill>
                          <a:latin typeface="+mn-lt"/>
                          <a:ea typeface="+mn-ea"/>
                          <a:cs typeface="+mn-cs"/>
                        </a:rPr>
                        <a:t>3</a:t>
                      </a:r>
                      <a:endParaRPr lang="en-US" sz="1800" kern="1200" baseline="-25000" dirty="0">
                        <a:solidFill>
                          <a:srgbClr val="FF0000"/>
                        </a:solidFill>
                        <a:latin typeface="+mn-lt"/>
                        <a:ea typeface="+mn-ea"/>
                        <a:cs typeface="+mn-cs"/>
                      </a:endParaRPr>
                    </a:p>
                  </a:txBody>
                  <a:tcPr/>
                </a:tc>
                <a:tc>
                  <a:txBody>
                    <a:bodyPr/>
                    <a:lstStyle/>
                    <a:p>
                      <a:pPr algn="ctr"/>
                      <a:r>
                        <a:rPr lang="en-US" dirty="0" smtClean="0">
                          <a:solidFill>
                            <a:srgbClr val="FF0000"/>
                          </a:solidFill>
                        </a:rPr>
                        <a:t>b</a:t>
                      </a:r>
                      <a:r>
                        <a:rPr lang="en-US" baseline="-25000" dirty="0" smtClean="0">
                          <a:solidFill>
                            <a:srgbClr val="FF0000"/>
                          </a:solidFill>
                        </a:rPr>
                        <a:t>1</a:t>
                      </a:r>
                      <a:endParaRPr lang="en-US" dirty="0">
                        <a:solidFill>
                          <a:srgbClr val="FF0000"/>
                        </a:solidFill>
                      </a:endParaRPr>
                    </a:p>
                  </a:txBody>
                  <a:tcPr>
                    <a:lnR w="38100" cap="flat" cmpd="sng" algn="ctr">
                      <a:solidFill>
                        <a:srgbClr val="0C0C0C"/>
                      </a:solid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solidFill>
                            <a:srgbClr val="FF0000"/>
                          </a:solidFill>
                        </a:rPr>
                        <a:t> 4 </a:t>
                      </a:r>
                      <a:r>
                        <a:rPr kumimoji="0" lang="en-US" sz="1400" b="1" i="0" u="none" strike="noStrike" kern="1200" cap="none" spc="0" normalizeH="0" baseline="0" noProof="0" dirty="0" smtClean="0">
                          <a:ln>
                            <a:noFill/>
                          </a:ln>
                          <a:solidFill>
                            <a:srgbClr val="FF0000"/>
                          </a:solidFill>
                          <a:effectLst/>
                          <a:uLnTx/>
                          <a:uFillTx/>
                          <a:latin typeface="+mn-lt"/>
                          <a:ea typeface="+mn-ea"/>
                          <a:cs typeface="+mn-cs"/>
                        </a:rPr>
                        <a:t>⊗</a:t>
                      </a:r>
                      <a:r>
                        <a:rPr lang="en-US" b="0" dirty="0" smtClean="0">
                          <a:solidFill>
                            <a:srgbClr val="FF0000"/>
                          </a:solidFill>
                        </a:rPr>
                        <a:t> 0</a:t>
                      </a:r>
                      <a:r>
                        <a:rPr lang="en-US" b="0" baseline="0" dirty="0" smtClean="0">
                          <a:solidFill>
                            <a:srgbClr val="FF0000"/>
                          </a:solidFill>
                        </a:rPr>
                        <a:t> = </a:t>
                      </a:r>
                      <a:r>
                        <a:rPr lang="en-US" b="0" dirty="0" smtClean="0">
                          <a:solidFill>
                            <a:srgbClr val="FF0000"/>
                          </a:solidFill>
                        </a:rPr>
                        <a:t>0)</a:t>
                      </a: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765140076"/>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049993454"/>
              </p:ext>
            </p:extLst>
          </p:nvPr>
        </p:nvGraphicFramePr>
        <p:xfrm>
          <a:off x="3531326" y="1995983"/>
          <a:ext cx="1966068" cy="2132375"/>
        </p:xfrm>
        <a:graphic>
          <a:graphicData uri="http://schemas.openxmlformats.org/drawingml/2006/table">
            <a:tbl>
              <a:tblPr firstRow="1" lastCol="1" bandRow="1">
                <a:tableStyleId>{69C7853C-536D-4A76-A0AE-DD22124D55A5}</a:tableStyleId>
              </a:tblPr>
              <a:tblGrid>
                <a:gridCol w="480719">
                  <a:extLst>
                    <a:ext uri="{9D8B030D-6E8A-4147-A177-3AD203B41FA5}">
                      <a16:colId xmlns:a16="http://schemas.microsoft.com/office/drawing/2014/main" val="3588433460"/>
                    </a:ext>
                  </a:extLst>
                </a:gridCol>
                <a:gridCol w="480719">
                  <a:extLst>
                    <a:ext uri="{9D8B030D-6E8A-4147-A177-3AD203B41FA5}">
                      <a16:colId xmlns:a16="http://schemas.microsoft.com/office/drawing/2014/main" val="4258710642"/>
                    </a:ext>
                  </a:extLst>
                </a:gridCol>
                <a:gridCol w="502315">
                  <a:extLst>
                    <a:ext uri="{9D8B030D-6E8A-4147-A177-3AD203B41FA5}">
                      <a16:colId xmlns:a16="http://schemas.microsoft.com/office/drawing/2014/main" val="2659883558"/>
                    </a:ext>
                  </a:extLst>
                </a:gridCol>
                <a:gridCol w="502315">
                  <a:extLst>
                    <a:ext uri="{9D8B030D-6E8A-4147-A177-3AD203B41FA5}">
                      <a16:colId xmlns:a16="http://schemas.microsoft.com/office/drawing/2014/main" val="3526542442"/>
                    </a:ext>
                  </a:extLst>
                </a:gridCol>
              </a:tblGrid>
              <a:tr h="645779">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b</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z</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y</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1649">
                <a:tc>
                  <a:txBody>
                    <a:bodyPr/>
                    <a:lstStyle/>
                    <a:p>
                      <a:pPr algn="ctr"/>
                      <a:endParaRPr lang="en-US" dirty="0">
                        <a:solidFill>
                          <a:schemeClr val="tx1"/>
                        </a:solidFill>
                      </a:endParaRPr>
                    </a:p>
                  </a:txBody>
                  <a:tcPr>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1649">
                <a:tc>
                  <a:txBody>
                    <a:bodyPr/>
                    <a:lstStyle/>
                    <a:p>
                      <a:pPr algn="ct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1649">
                <a:tc>
                  <a:txBody>
                    <a:bodyPr/>
                    <a:lstStyle/>
                    <a:p>
                      <a:pPr algn="ct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243617140"/>
                  </a:ext>
                </a:extLst>
              </a:tr>
              <a:tr h="371649">
                <a:tc>
                  <a:txBody>
                    <a:bodyPr/>
                    <a:lstStyle/>
                    <a:p>
                      <a:pPr algn="ct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56194566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7751845"/>
              </p:ext>
            </p:extLst>
          </p:nvPr>
        </p:nvGraphicFramePr>
        <p:xfrm>
          <a:off x="3531326" y="1995983"/>
          <a:ext cx="1966068" cy="2132374"/>
        </p:xfrm>
        <a:graphic>
          <a:graphicData uri="http://schemas.openxmlformats.org/drawingml/2006/table">
            <a:tbl>
              <a:tblPr firstRow="1" lastCol="1" bandRow="1">
                <a:tableStyleId>{69C7853C-536D-4A76-A0AE-DD22124D55A5}</a:tableStyleId>
              </a:tblPr>
              <a:tblGrid>
                <a:gridCol w="480719">
                  <a:extLst>
                    <a:ext uri="{9D8B030D-6E8A-4147-A177-3AD203B41FA5}">
                      <a16:colId xmlns:a16="http://schemas.microsoft.com/office/drawing/2014/main" val="3588433460"/>
                    </a:ext>
                  </a:extLst>
                </a:gridCol>
                <a:gridCol w="480719">
                  <a:extLst>
                    <a:ext uri="{9D8B030D-6E8A-4147-A177-3AD203B41FA5}">
                      <a16:colId xmlns:a16="http://schemas.microsoft.com/office/drawing/2014/main" val="4258710642"/>
                    </a:ext>
                  </a:extLst>
                </a:gridCol>
                <a:gridCol w="502315">
                  <a:extLst>
                    <a:ext uri="{9D8B030D-6E8A-4147-A177-3AD203B41FA5}">
                      <a16:colId xmlns:a16="http://schemas.microsoft.com/office/drawing/2014/main" val="2659883558"/>
                    </a:ext>
                  </a:extLst>
                </a:gridCol>
                <a:gridCol w="502315">
                  <a:extLst>
                    <a:ext uri="{9D8B030D-6E8A-4147-A177-3AD203B41FA5}">
                      <a16:colId xmlns:a16="http://schemas.microsoft.com/office/drawing/2014/main" val="3526542442"/>
                    </a:ext>
                  </a:extLst>
                </a:gridCol>
              </a:tblGrid>
              <a:tr h="642774">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b</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z</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y</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2400">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b</a:t>
                      </a:r>
                      <a:r>
                        <a:rPr lang="en-US" baseline="-25000" dirty="0" smtClean="0">
                          <a:solidFill>
                            <a:schemeClr val="tx1"/>
                          </a:solidFill>
                        </a:rPr>
                        <a:t>1</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5</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15</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2400">
                <a:tc>
                  <a:txBody>
                    <a:bodyPr/>
                    <a:lstStyle/>
                    <a:p>
                      <a:pPr algn="ct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b</a:t>
                      </a:r>
                      <a:r>
                        <a:rPr lang="en-US" baseline="-25000" dirty="0" smtClean="0">
                          <a:solidFill>
                            <a:schemeClr val="tx1"/>
                          </a:solidFill>
                        </a:rPr>
                        <a:t>1</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6</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16</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2400">
                <a:tc>
                  <a:txBody>
                    <a:bodyPr/>
                    <a:lstStyle/>
                    <a:p>
                      <a:pPr algn="ct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b</a:t>
                      </a:r>
                      <a:r>
                        <a:rPr lang="en-US" baseline="-25000" dirty="0" smtClean="0">
                          <a:solidFill>
                            <a:schemeClr val="tx1"/>
                          </a:solidFill>
                        </a:rPr>
                        <a:t>2</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7</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17</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243617140"/>
                  </a:ext>
                </a:extLst>
              </a:tr>
              <a:tr h="372400">
                <a:tc>
                  <a:txBody>
                    <a:bodyPr/>
                    <a:lstStyle/>
                    <a:p>
                      <a:pPr algn="ctr"/>
                      <a:r>
                        <a:rPr lang="en-US" dirty="0" smtClean="0">
                          <a:solidFill>
                            <a:schemeClr val="tx1"/>
                          </a:solidFill>
                        </a:rPr>
                        <a:t>c</a:t>
                      </a:r>
                      <a:r>
                        <a:rPr lang="en-US" baseline="-25000" dirty="0" smtClean="0">
                          <a:solidFill>
                            <a:schemeClr val="tx1"/>
                          </a:solidFill>
                        </a:rPr>
                        <a:t>4</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b</a:t>
                      </a:r>
                      <a:r>
                        <a:rPr lang="en-US" baseline="-25000" dirty="0" smtClean="0">
                          <a:solidFill>
                            <a:schemeClr val="tx1"/>
                          </a:solidFill>
                        </a:rPr>
                        <a:t>1</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8</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18</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56194566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069044422"/>
              </p:ext>
            </p:extLst>
          </p:nvPr>
        </p:nvGraphicFramePr>
        <p:xfrm>
          <a:off x="654497" y="2004917"/>
          <a:ext cx="2068575" cy="2113556"/>
        </p:xfrm>
        <a:graphic>
          <a:graphicData uri="http://schemas.openxmlformats.org/drawingml/2006/table">
            <a:tbl>
              <a:tblPr firstRow="1" lastCol="1" bandRow="1">
                <a:tableStyleId>{69C7853C-536D-4A76-A0AE-DD22124D55A5}</a:tableStyleId>
              </a:tblPr>
              <a:tblGrid>
                <a:gridCol w="426434">
                  <a:extLst>
                    <a:ext uri="{9D8B030D-6E8A-4147-A177-3AD203B41FA5}">
                      <a16:colId xmlns:a16="http://schemas.microsoft.com/office/drawing/2014/main" val="3188097897"/>
                    </a:ext>
                  </a:extLst>
                </a:gridCol>
                <a:gridCol w="531463">
                  <a:extLst>
                    <a:ext uri="{9D8B030D-6E8A-4147-A177-3AD203B41FA5}">
                      <a16:colId xmlns:a16="http://schemas.microsoft.com/office/drawing/2014/main" val="4258710642"/>
                    </a:ext>
                  </a:extLst>
                </a:gridCol>
                <a:gridCol w="555339">
                  <a:extLst>
                    <a:ext uri="{9D8B030D-6E8A-4147-A177-3AD203B41FA5}">
                      <a16:colId xmlns:a16="http://schemas.microsoft.com/office/drawing/2014/main" val="2659883558"/>
                    </a:ext>
                  </a:extLst>
                </a:gridCol>
                <a:gridCol w="555339">
                  <a:extLst>
                    <a:ext uri="{9D8B030D-6E8A-4147-A177-3AD203B41FA5}">
                      <a16:colId xmlns:a16="http://schemas.microsoft.com/office/drawing/2014/main" val="3270218161"/>
                    </a:ext>
                  </a:extLst>
                </a:gridCol>
              </a:tblGrid>
              <a:tr h="635815">
                <a:tc>
                  <a:txBody>
                    <a:bodyPr/>
                    <a:lstStyle/>
                    <a:p>
                      <a:pPr algn="ctr"/>
                      <a:endParaRPr lang="en-US" dirty="0" smtClean="0">
                        <a:solidFill>
                          <a:schemeClr val="tx1"/>
                        </a:solidFill>
                      </a:endParaRPr>
                    </a:p>
                    <a:p>
                      <a:pPr algn="ctr"/>
                      <a:r>
                        <a:rPr lang="en-US" dirty="0" smtClean="0">
                          <a:solidFill>
                            <a:schemeClr val="tx1"/>
                          </a:solidFill>
                        </a:rPr>
                        <a:t>a</a:t>
                      </a:r>
                      <a:endParaRPr lang="en-US" baseline="-25000"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x</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[0]</a:t>
                      </a:r>
                      <a:br>
                        <a:rPr lang="en-US" dirty="0" smtClean="0">
                          <a:solidFill>
                            <a:schemeClr val="tx1"/>
                          </a:solidFill>
                        </a:rPr>
                      </a:br>
                      <a:r>
                        <a:rPr lang="en-US" dirty="0" smtClean="0">
                          <a:solidFill>
                            <a:schemeClr val="tx1"/>
                          </a:solidFill>
                        </a:rPr>
                        <a:t>z</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68369">
                <a:tc>
                  <a:txBody>
                    <a:bodyPr/>
                    <a:lstStyle/>
                    <a:p>
                      <a:pPr algn="ct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68369">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68369">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68369">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40297339"/>
                  </a:ext>
                </a:extLst>
              </a:tr>
            </a:tbl>
          </a:graphicData>
        </a:graphic>
      </p:graphicFrame>
      <p:sp>
        <p:nvSpPr>
          <p:cNvPr id="5" name="Text Placeholder 4"/>
          <p:cNvSpPr>
            <a:spLocks noGrp="1"/>
          </p:cNvSpPr>
          <p:nvPr>
            <p:ph type="body" sz="quarter" idx="10"/>
          </p:nvPr>
        </p:nvSpPr>
        <p:spPr>
          <a:xfrm>
            <a:off x="671757" y="371510"/>
            <a:ext cx="4870213" cy="991998"/>
          </a:xfrm>
        </p:spPr>
        <p:txBody>
          <a:bodyPr>
            <a:normAutofit/>
          </a:bodyPr>
          <a:lstStyle/>
          <a:p>
            <a:r>
              <a:rPr lang="en-US" dirty="0" smtClean="0"/>
              <a:t>Join </a:t>
            </a:r>
            <a:r>
              <a:rPr lang="en-US" dirty="0"/>
              <a:t>with ⊗: </a:t>
            </a:r>
            <a:r>
              <a:rPr lang="en-US" dirty="0" smtClean="0"/>
              <a:t/>
            </a:r>
            <a:br>
              <a:rPr lang="en-US" dirty="0" smtClean="0"/>
            </a:br>
            <a:r>
              <a:rPr lang="en-US" dirty="0"/>
              <a:t>J</a:t>
            </a:r>
            <a:r>
              <a:rPr lang="en-US" dirty="0" smtClean="0"/>
              <a:t>oin keys, multiply values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10</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148020819"/>
              </p:ext>
            </p:extLst>
          </p:nvPr>
        </p:nvGraphicFramePr>
        <p:xfrm>
          <a:off x="654497" y="2004917"/>
          <a:ext cx="2068575" cy="2123440"/>
        </p:xfrm>
        <a:graphic>
          <a:graphicData uri="http://schemas.openxmlformats.org/drawingml/2006/table">
            <a:tbl>
              <a:tblPr firstRow="1" lastCol="1" bandRow="1">
                <a:tableStyleId>{69C7853C-536D-4A76-A0AE-DD22124D55A5}</a:tableStyleId>
              </a:tblPr>
              <a:tblGrid>
                <a:gridCol w="426434">
                  <a:extLst>
                    <a:ext uri="{9D8B030D-6E8A-4147-A177-3AD203B41FA5}">
                      <a16:colId xmlns:a16="http://schemas.microsoft.com/office/drawing/2014/main" val="3188097897"/>
                    </a:ext>
                  </a:extLst>
                </a:gridCol>
                <a:gridCol w="531463">
                  <a:extLst>
                    <a:ext uri="{9D8B030D-6E8A-4147-A177-3AD203B41FA5}">
                      <a16:colId xmlns:a16="http://schemas.microsoft.com/office/drawing/2014/main" val="4258710642"/>
                    </a:ext>
                  </a:extLst>
                </a:gridCol>
                <a:gridCol w="555339">
                  <a:extLst>
                    <a:ext uri="{9D8B030D-6E8A-4147-A177-3AD203B41FA5}">
                      <a16:colId xmlns:a16="http://schemas.microsoft.com/office/drawing/2014/main" val="2659883558"/>
                    </a:ext>
                  </a:extLst>
                </a:gridCol>
                <a:gridCol w="555339">
                  <a:extLst>
                    <a:ext uri="{9D8B030D-6E8A-4147-A177-3AD203B41FA5}">
                      <a16:colId xmlns:a16="http://schemas.microsoft.com/office/drawing/2014/main" val="3270218161"/>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a</a:t>
                      </a:r>
                      <a:endParaRPr lang="en-US" baseline="-25000"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x</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[0]</a:t>
                      </a:r>
                      <a:br>
                        <a:rPr lang="en-US" dirty="0" smtClean="0">
                          <a:solidFill>
                            <a:schemeClr val="tx1"/>
                          </a:solidFill>
                        </a:rPr>
                      </a:br>
                      <a:r>
                        <a:rPr lang="en-US" dirty="0" smtClean="0">
                          <a:solidFill>
                            <a:schemeClr val="tx1"/>
                          </a:solidFill>
                        </a:rPr>
                        <a:t>z</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smtClean="0">
                          <a:solidFill>
                            <a:schemeClr val="tx1"/>
                          </a:solidFill>
                        </a:rPr>
                        <a:t>a</a:t>
                      </a:r>
                      <a:r>
                        <a:rPr lang="en-US" baseline="-25000" smtClean="0">
                          <a:solidFill>
                            <a:schemeClr val="tx1"/>
                          </a:solidFill>
                        </a:rPr>
                        <a:t>1</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smtClean="0">
                          <a:solidFill>
                            <a:schemeClr val="tx1"/>
                          </a:solidFill>
                        </a:rPr>
                        <a:t>c</a:t>
                      </a:r>
                      <a:r>
                        <a:rPr lang="en-US" baseline="-2500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smtClean="0">
                          <a:solidFill>
                            <a:schemeClr val="tx1"/>
                          </a:solidFill>
                        </a:rPr>
                        <a:t>11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smtClean="0">
                          <a:solidFill>
                            <a:schemeClr val="tx1"/>
                          </a:solidFill>
                        </a:rPr>
                        <a:t>a</a:t>
                      </a:r>
                      <a:r>
                        <a:rPr lang="en-US" baseline="-25000" smtClean="0">
                          <a:solidFill>
                            <a:schemeClr val="tx1"/>
                          </a:solidFill>
                        </a:rPr>
                        <a:t>1</a:t>
                      </a:r>
                      <a:endParaRPr lang="en-US" dirty="0">
                        <a:solidFill>
                          <a:schemeClr val="tx1"/>
                        </a:solidFill>
                      </a:endParaRPr>
                    </a:p>
                  </a:txBody>
                  <a:tcPr/>
                </a:tc>
                <a:tc>
                  <a:txBody>
                    <a:bodyPr/>
                    <a:lstStyle/>
                    <a:p>
                      <a:pPr algn="ctr"/>
                      <a:r>
                        <a:rPr lang="en-US" smtClean="0">
                          <a:solidFill>
                            <a:schemeClr val="tx1"/>
                          </a:solidFill>
                        </a:rPr>
                        <a:t>c</a:t>
                      </a:r>
                      <a:r>
                        <a:rPr lang="en-US" baseline="-25000" smtClean="0">
                          <a:solidFill>
                            <a:schemeClr val="tx1"/>
                          </a:solidFill>
                        </a:rPr>
                        <a:t>2</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smtClean="0">
                          <a:solidFill>
                            <a:schemeClr val="tx1"/>
                          </a:solidFill>
                        </a:rPr>
                        <a:t>12</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smtClean="0">
                          <a:solidFill>
                            <a:schemeClr val="tx1"/>
                          </a:solidFill>
                        </a:rPr>
                        <a:t>2</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r>
                        <a:rPr lang="en-US" smtClean="0">
                          <a:solidFill>
                            <a:schemeClr val="tx1"/>
                          </a:solidFill>
                        </a:rPr>
                        <a:t>a</a:t>
                      </a:r>
                      <a:r>
                        <a:rPr lang="en-US" baseline="-25000" smtClean="0">
                          <a:solidFill>
                            <a:schemeClr val="tx1"/>
                          </a:solidFill>
                        </a:rPr>
                        <a:t>2</a:t>
                      </a:r>
                      <a:endParaRPr lang="en-US" dirty="0">
                        <a:solidFill>
                          <a:schemeClr val="tx1"/>
                        </a:solidFill>
                      </a:endParaRPr>
                    </a:p>
                  </a:txBody>
                  <a:tcPr/>
                </a:tc>
                <a:tc>
                  <a:txBody>
                    <a:bodyPr/>
                    <a:lstStyle/>
                    <a:p>
                      <a:pPr algn="ctr"/>
                      <a:r>
                        <a:rPr lang="en-US" smtClean="0">
                          <a:solidFill>
                            <a:schemeClr val="tx1"/>
                          </a:solidFill>
                        </a:rPr>
                        <a:t>c</a:t>
                      </a:r>
                      <a:r>
                        <a:rPr lang="en-US" baseline="-2500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smtClean="0">
                          <a:solidFill>
                            <a:schemeClr val="tx1"/>
                          </a:solidFill>
                        </a:rPr>
                        <a:t>13</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smtClean="0">
                          <a:solidFill>
                            <a:schemeClr val="tx1"/>
                          </a:solidFill>
                        </a:rPr>
                        <a:t>3</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70840">
                <a:tc>
                  <a:txBody>
                    <a:bodyPr/>
                    <a:lstStyle/>
                    <a:p>
                      <a:pPr algn="ctr"/>
                      <a:r>
                        <a:rPr lang="en-US" smtClean="0">
                          <a:solidFill>
                            <a:schemeClr val="tx1"/>
                          </a:solidFill>
                        </a:rPr>
                        <a:t>a</a:t>
                      </a:r>
                      <a:r>
                        <a:rPr lang="en-US" baseline="-25000" smtClean="0">
                          <a:solidFill>
                            <a:schemeClr val="tx1"/>
                          </a:solidFill>
                        </a:rPr>
                        <a:t>3</a:t>
                      </a:r>
                      <a:endParaRPr lang="en-US" dirty="0">
                        <a:solidFill>
                          <a:schemeClr val="tx1"/>
                        </a:solidFill>
                      </a:endParaRPr>
                    </a:p>
                  </a:txBody>
                  <a:tcPr/>
                </a:tc>
                <a:tc>
                  <a:txBody>
                    <a:bodyPr/>
                    <a:lstStyle/>
                    <a:p>
                      <a:pPr algn="ctr"/>
                      <a:r>
                        <a:rPr lang="en-US" smtClean="0">
                          <a:solidFill>
                            <a:schemeClr val="tx1"/>
                          </a:solidFill>
                        </a:rPr>
                        <a:t>c</a:t>
                      </a:r>
                      <a:r>
                        <a:rPr lang="en-US" baseline="-25000" smtClean="0">
                          <a:solidFill>
                            <a:schemeClr val="tx1"/>
                          </a:solidFill>
                        </a:rPr>
                        <a:t>3</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smtClean="0">
                          <a:solidFill>
                            <a:schemeClr val="tx1"/>
                          </a:solidFill>
                        </a:rPr>
                        <a:t>14</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40297339"/>
                  </a:ext>
                </a:extLst>
              </a:tr>
            </a:tbl>
          </a:graphicData>
        </a:graphic>
      </p:graphicFrame>
      <p:sp>
        <p:nvSpPr>
          <p:cNvPr id="9" name="Rectangle 8"/>
          <p:cNvSpPr/>
          <p:nvPr/>
        </p:nvSpPr>
        <p:spPr>
          <a:xfrm>
            <a:off x="2834180" y="2210058"/>
            <a:ext cx="652743" cy="523220"/>
          </a:xfrm>
          <a:prstGeom prst="rect">
            <a:avLst/>
          </a:prstGeom>
        </p:spPr>
        <p:txBody>
          <a:bodyPr wrap="none">
            <a:spAutoFit/>
          </a:bodyPr>
          <a:lstStyle/>
          <a:p>
            <a:r>
              <a:rPr lang="en-US" sz="2800" dirty="0"/>
              <a:t>⋈</a:t>
            </a:r>
            <a:r>
              <a:rPr lang="en-US" sz="2000" baseline="-25000" dirty="0"/>
              <a:t>⊗</a:t>
            </a:r>
            <a:endParaRPr lang="en-US" sz="2800" baseline="-25000" dirty="0"/>
          </a:p>
        </p:txBody>
      </p:sp>
      <p:sp>
        <p:nvSpPr>
          <p:cNvPr id="10" name="Rectangle 9"/>
          <p:cNvSpPr/>
          <p:nvPr/>
        </p:nvSpPr>
        <p:spPr>
          <a:xfrm>
            <a:off x="5606251" y="2207243"/>
            <a:ext cx="364202" cy="523220"/>
          </a:xfrm>
          <a:prstGeom prst="rect">
            <a:avLst/>
          </a:prstGeom>
        </p:spPr>
        <p:txBody>
          <a:bodyPr wrap="none">
            <a:spAutoFit/>
          </a:bodyPr>
          <a:lstStyle/>
          <a:p>
            <a:pPr algn="ctr"/>
            <a:r>
              <a:rPr lang="en-US" sz="2800" dirty="0" smtClean="0"/>
              <a:t>=</a:t>
            </a:r>
            <a:endParaRPr lang="en-US" sz="2800" dirty="0"/>
          </a:p>
        </p:txBody>
      </p:sp>
      <p:pic>
        <p:nvPicPr>
          <p:cNvPr id="13" name="Picture 12"/>
          <p:cNvPicPr>
            <a:picLocks noChangeAspect="1"/>
          </p:cNvPicPr>
          <p:nvPr/>
        </p:nvPicPr>
        <p:blipFill rotWithShape="1">
          <a:blip r:embed="rId3"/>
          <a:srcRect r="19623" b="76860"/>
          <a:stretch/>
        </p:blipFill>
        <p:spPr>
          <a:xfrm>
            <a:off x="1382855" y="6018409"/>
            <a:ext cx="4443179" cy="675882"/>
          </a:xfrm>
          <a:prstGeom prst="rect">
            <a:avLst/>
          </a:prstGeom>
        </p:spPr>
      </p:pic>
      <p:sp>
        <p:nvSpPr>
          <p:cNvPr id="14" name="TextBox 13"/>
          <p:cNvSpPr txBox="1"/>
          <p:nvPr/>
        </p:nvSpPr>
        <p:spPr>
          <a:xfrm>
            <a:off x="6107674" y="5695243"/>
            <a:ext cx="2951001" cy="646331"/>
          </a:xfrm>
          <a:prstGeom prst="rect">
            <a:avLst/>
          </a:prstGeom>
          <a:noFill/>
        </p:spPr>
        <p:txBody>
          <a:bodyPr wrap="none" rtlCol="0">
            <a:spAutoFit/>
          </a:bodyPr>
          <a:lstStyle/>
          <a:p>
            <a:r>
              <a:rPr lang="en-US" dirty="0" smtClean="0">
                <a:solidFill>
                  <a:srgbClr val="0C0C0C"/>
                </a:solidFill>
              </a:rPr>
              <a:t>Requires </a:t>
            </a:r>
            <a:r>
              <a:rPr lang="en-US" sz="1200" dirty="0" smtClean="0">
                <a:solidFill>
                  <a:srgbClr val="0C0C0C"/>
                </a:solidFill>
              </a:rPr>
              <a:t>(see paper for general case)</a:t>
            </a:r>
            <a:r>
              <a:rPr lang="en-US" dirty="0" smtClean="0">
                <a:solidFill>
                  <a:srgbClr val="0C0C0C"/>
                </a:solidFill>
              </a:rPr>
              <a:t>: </a:t>
            </a:r>
            <a:br>
              <a:rPr lang="en-US" dirty="0" smtClean="0">
                <a:solidFill>
                  <a:srgbClr val="0C0C0C"/>
                </a:solidFill>
              </a:rPr>
            </a:br>
            <a:r>
              <a:rPr lang="en-US" dirty="0" err="1">
                <a:solidFill>
                  <a:srgbClr val="0C0C0C"/>
                </a:solidFill>
                <a:latin typeface="Open Sans"/>
              </a:rPr>
              <a:t>v</a:t>
            </a:r>
            <a:r>
              <a:rPr lang="en-US" baseline="-25000" dirty="0" err="1">
                <a:solidFill>
                  <a:srgbClr val="0C0C0C"/>
                </a:solidFill>
                <a:latin typeface="Open Sans"/>
              </a:rPr>
              <a:t>A</a:t>
            </a:r>
            <a:r>
              <a:rPr lang="en-US" dirty="0">
                <a:solidFill>
                  <a:srgbClr val="0C0C0C"/>
                </a:solidFill>
                <a:latin typeface="Open Sans"/>
              </a:rPr>
              <a:t> </a:t>
            </a:r>
            <a:r>
              <a:rPr lang="en-US" sz="1400" b="1" dirty="0">
                <a:solidFill>
                  <a:srgbClr val="0C0C0C"/>
                </a:solidFill>
                <a:latin typeface="Open Sans"/>
              </a:rPr>
              <a:t>⊗</a:t>
            </a:r>
            <a:r>
              <a:rPr lang="en-US" dirty="0">
                <a:solidFill>
                  <a:srgbClr val="0C0C0C"/>
                </a:solidFill>
                <a:latin typeface="Open Sans"/>
              </a:rPr>
              <a:t> </a:t>
            </a:r>
            <a:r>
              <a:rPr lang="en-US" dirty="0" smtClean="0">
                <a:solidFill>
                  <a:srgbClr val="0C0C0C"/>
                </a:solidFill>
                <a:latin typeface="Open Sans"/>
              </a:rPr>
              <a:t>0 </a:t>
            </a:r>
            <a:r>
              <a:rPr lang="en-US" dirty="0">
                <a:solidFill>
                  <a:srgbClr val="0C0C0C"/>
                </a:solidFill>
                <a:latin typeface="Open Sans"/>
              </a:rPr>
              <a:t>= 0 </a:t>
            </a:r>
            <a:r>
              <a:rPr lang="en-US" sz="1400" b="1" dirty="0">
                <a:solidFill>
                  <a:srgbClr val="0C0C0C"/>
                </a:solidFill>
                <a:latin typeface="Open Sans"/>
              </a:rPr>
              <a:t>⊗</a:t>
            </a:r>
            <a:r>
              <a:rPr lang="en-US" dirty="0">
                <a:solidFill>
                  <a:srgbClr val="0C0C0C"/>
                </a:solidFill>
                <a:latin typeface="Open Sans"/>
              </a:rPr>
              <a:t> </a:t>
            </a:r>
            <a:r>
              <a:rPr lang="en-US" dirty="0" err="1">
                <a:solidFill>
                  <a:srgbClr val="0C0C0C"/>
                </a:solidFill>
                <a:latin typeface="Open Sans"/>
              </a:rPr>
              <a:t>v</a:t>
            </a:r>
            <a:r>
              <a:rPr lang="en-US" baseline="-25000" dirty="0" err="1">
                <a:solidFill>
                  <a:srgbClr val="0C0C0C"/>
                </a:solidFill>
                <a:latin typeface="Open Sans"/>
              </a:rPr>
              <a:t>B</a:t>
            </a:r>
            <a:r>
              <a:rPr lang="en-US" dirty="0">
                <a:solidFill>
                  <a:srgbClr val="0C0C0C"/>
                </a:solidFill>
                <a:latin typeface="Open Sans"/>
              </a:rPr>
              <a:t> = 0 </a:t>
            </a:r>
            <a:r>
              <a:rPr lang="en-US" sz="1400" b="1" dirty="0">
                <a:solidFill>
                  <a:srgbClr val="0C0C0C"/>
                </a:solidFill>
                <a:latin typeface="Open Sans"/>
              </a:rPr>
              <a:t>⊗</a:t>
            </a:r>
            <a:r>
              <a:rPr lang="en-US" dirty="0">
                <a:solidFill>
                  <a:srgbClr val="0C0C0C"/>
                </a:solidFill>
                <a:latin typeface="Open Sans"/>
              </a:rPr>
              <a:t> </a:t>
            </a:r>
            <a:r>
              <a:rPr lang="en-US" dirty="0" smtClean="0">
                <a:solidFill>
                  <a:srgbClr val="0C0C0C"/>
                </a:solidFill>
                <a:latin typeface="Open Sans"/>
              </a:rPr>
              <a:t>0 = 0</a:t>
            </a:r>
            <a:endParaRPr lang="en-US" dirty="0">
              <a:solidFill>
                <a:srgbClr val="0C0C0C"/>
              </a:solidFill>
            </a:endParaRPr>
          </a:p>
        </p:txBody>
      </p:sp>
    </p:spTree>
    <p:extLst>
      <p:ext uri="{BB962C8B-B14F-4D97-AF65-F5344CB8AC3E}">
        <p14:creationId xmlns:p14="http://schemas.microsoft.com/office/powerpoint/2010/main" val="411656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2474255190"/>
              </p:ext>
            </p:extLst>
          </p:nvPr>
        </p:nvGraphicFramePr>
        <p:xfrm>
          <a:off x="227776" y="2236420"/>
          <a:ext cx="2068575" cy="2123440"/>
        </p:xfrm>
        <a:graphic>
          <a:graphicData uri="http://schemas.openxmlformats.org/drawingml/2006/table">
            <a:tbl>
              <a:tblPr firstRow="1" lastCol="1" bandRow="1">
                <a:tableStyleId>{69C7853C-536D-4A76-A0AE-DD22124D55A5}</a:tableStyleId>
              </a:tblPr>
              <a:tblGrid>
                <a:gridCol w="426434">
                  <a:extLst>
                    <a:ext uri="{9D8B030D-6E8A-4147-A177-3AD203B41FA5}">
                      <a16:colId xmlns:a16="http://schemas.microsoft.com/office/drawing/2014/main" val="3188097897"/>
                    </a:ext>
                  </a:extLst>
                </a:gridCol>
                <a:gridCol w="531463">
                  <a:extLst>
                    <a:ext uri="{9D8B030D-6E8A-4147-A177-3AD203B41FA5}">
                      <a16:colId xmlns:a16="http://schemas.microsoft.com/office/drawing/2014/main" val="4258710642"/>
                    </a:ext>
                  </a:extLst>
                </a:gridCol>
                <a:gridCol w="555339">
                  <a:extLst>
                    <a:ext uri="{9D8B030D-6E8A-4147-A177-3AD203B41FA5}">
                      <a16:colId xmlns:a16="http://schemas.microsoft.com/office/drawing/2014/main" val="2659883558"/>
                    </a:ext>
                  </a:extLst>
                </a:gridCol>
                <a:gridCol w="555339">
                  <a:extLst>
                    <a:ext uri="{9D8B030D-6E8A-4147-A177-3AD203B41FA5}">
                      <a16:colId xmlns:a16="http://schemas.microsoft.com/office/drawing/2014/main" val="3270218161"/>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a</a:t>
                      </a:r>
                      <a:endParaRPr lang="en-US" baseline="-25000"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x</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[0]</a:t>
                      </a:r>
                      <a:br>
                        <a:rPr lang="en-US" dirty="0" smtClean="0">
                          <a:solidFill>
                            <a:schemeClr val="tx1"/>
                          </a:solidFill>
                        </a:rPr>
                      </a:br>
                      <a:r>
                        <a:rPr lang="en-US" dirty="0" smtClean="0">
                          <a:solidFill>
                            <a:schemeClr val="tx1"/>
                          </a:solidFill>
                        </a:rPr>
                        <a:t>z</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70840">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40297339"/>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454307164"/>
              </p:ext>
            </p:extLst>
          </p:nvPr>
        </p:nvGraphicFramePr>
        <p:xfrm>
          <a:off x="2920454" y="2206672"/>
          <a:ext cx="1966068" cy="2123440"/>
        </p:xfrm>
        <a:graphic>
          <a:graphicData uri="http://schemas.openxmlformats.org/drawingml/2006/table">
            <a:tbl>
              <a:tblPr firstRow="1" lastCol="1" bandRow="1">
                <a:tableStyleId>{69C7853C-536D-4A76-A0AE-DD22124D55A5}</a:tableStyleId>
              </a:tblPr>
              <a:tblGrid>
                <a:gridCol w="480719">
                  <a:extLst>
                    <a:ext uri="{9D8B030D-6E8A-4147-A177-3AD203B41FA5}">
                      <a16:colId xmlns:a16="http://schemas.microsoft.com/office/drawing/2014/main" val="3588433460"/>
                    </a:ext>
                  </a:extLst>
                </a:gridCol>
                <a:gridCol w="480719">
                  <a:extLst>
                    <a:ext uri="{9D8B030D-6E8A-4147-A177-3AD203B41FA5}">
                      <a16:colId xmlns:a16="http://schemas.microsoft.com/office/drawing/2014/main" val="4258710642"/>
                    </a:ext>
                  </a:extLst>
                </a:gridCol>
                <a:gridCol w="502315">
                  <a:extLst>
                    <a:ext uri="{9D8B030D-6E8A-4147-A177-3AD203B41FA5}">
                      <a16:colId xmlns:a16="http://schemas.microsoft.com/office/drawing/2014/main" val="2659883558"/>
                    </a:ext>
                  </a:extLst>
                </a:gridCol>
                <a:gridCol w="502315">
                  <a:extLst>
                    <a:ext uri="{9D8B030D-6E8A-4147-A177-3AD203B41FA5}">
                      <a16:colId xmlns:a16="http://schemas.microsoft.com/office/drawing/2014/main" val="3526542442"/>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b</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z</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y</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endParaRPr lang="en-US" dirty="0">
                        <a:solidFill>
                          <a:schemeClr val="tx1"/>
                        </a:solidFill>
                      </a:endParaRPr>
                    </a:p>
                  </a:txBody>
                  <a:tcPr>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243617140"/>
                  </a:ext>
                </a:extLst>
              </a:tr>
              <a:tr h="370840">
                <a:tc>
                  <a:txBody>
                    <a:bodyPr/>
                    <a:lstStyle/>
                    <a:p>
                      <a:pPr algn="ct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561945664"/>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4210390159"/>
              </p:ext>
            </p:extLst>
          </p:nvPr>
        </p:nvGraphicFramePr>
        <p:xfrm>
          <a:off x="5258043" y="2206672"/>
          <a:ext cx="3741722" cy="2123440"/>
        </p:xfrm>
        <a:graphic>
          <a:graphicData uri="http://schemas.openxmlformats.org/drawingml/2006/table">
            <a:tbl>
              <a:tblPr firstRow="1" lastCol="1" bandRow="1">
                <a:tableStyleId>{69C7853C-536D-4A76-A0AE-DD22124D55A5}</a:tableStyleId>
              </a:tblPr>
              <a:tblGrid>
                <a:gridCol w="532343">
                  <a:extLst>
                    <a:ext uri="{9D8B030D-6E8A-4147-A177-3AD203B41FA5}">
                      <a16:colId xmlns:a16="http://schemas.microsoft.com/office/drawing/2014/main" val="4258710642"/>
                    </a:ext>
                  </a:extLst>
                </a:gridCol>
                <a:gridCol w="997401">
                  <a:extLst>
                    <a:ext uri="{9D8B030D-6E8A-4147-A177-3AD203B41FA5}">
                      <a16:colId xmlns:a16="http://schemas.microsoft.com/office/drawing/2014/main" val="2659883558"/>
                    </a:ext>
                  </a:extLst>
                </a:gridCol>
                <a:gridCol w="1214846">
                  <a:extLst>
                    <a:ext uri="{9D8B030D-6E8A-4147-A177-3AD203B41FA5}">
                      <a16:colId xmlns:a16="http://schemas.microsoft.com/office/drawing/2014/main" val="674266780"/>
                    </a:ext>
                  </a:extLst>
                </a:gridCol>
                <a:gridCol w="997132">
                  <a:extLst>
                    <a:ext uri="{9D8B030D-6E8A-4147-A177-3AD203B41FA5}">
                      <a16:colId xmlns:a16="http://schemas.microsoft.com/office/drawing/2014/main" val="32811551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x</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 </a:t>
                      </a:r>
                      <a:r>
                        <a:rPr lang="en-US" sz="1400" kern="1200" dirty="0" smtClean="0">
                          <a:solidFill>
                            <a:schemeClr val="tx1"/>
                          </a:solidFill>
                          <a:effectLst/>
                        </a:rPr>
                        <a:t>⨁ </a:t>
                      </a:r>
                      <a:r>
                        <a:rPr lang="en-US" sz="1800" kern="1200" dirty="0" smtClean="0">
                          <a:solidFill>
                            <a:schemeClr val="tx1"/>
                          </a:solidFill>
                          <a:effectLst/>
                        </a:rPr>
                        <a:t>0 = 0</a:t>
                      </a:r>
                      <a:r>
                        <a:rPr lang="en-US" dirty="0" smtClean="0">
                          <a:solidFill>
                            <a:schemeClr val="tx1"/>
                          </a:solidFill>
                        </a:rPr>
                        <a:t>]</a:t>
                      </a:r>
                    </a:p>
                    <a:p>
                      <a:pPr algn="ctr"/>
                      <a:r>
                        <a:rPr lang="en-US" dirty="0" smtClean="0">
                          <a:solidFill>
                            <a:schemeClr val="tx1"/>
                          </a:solidFill>
                        </a:rPr>
                        <a:t>z</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70840">
                <a:tc>
                  <a:txBody>
                    <a:bodyPr/>
                    <a:lstStyle/>
                    <a:p>
                      <a:pPr algn="ctr"/>
                      <a:endParaRPr lang="en-US" sz="1800" kern="1200" baseline="-25000" dirty="0">
                        <a:solidFill>
                          <a:schemeClr val="tx1"/>
                        </a:solidFill>
                        <a:latin typeface="+mn-lt"/>
                        <a:ea typeface="+mn-ea"/>
                        <a:cs typeface="+mn-cs"/>
                      </a:endParaRPr>
                    </a:p>
                  </a:txBody>
                  <a:tcPr>
                    <a:lnR w="38100" cap="flat" cmpd="sng" algn="ctr">
                      <a:solidFill>
                        <a:srgbClr val="0C0C0C"/>
                      </a:solid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765140076"/>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859649841"/>
              </p:ext>
            </p:extLst>
          </p:nvPr>
        </p:nvGraphicFramePr>
        <p:xfrm>
          <a:off x="227776" y="2236420"/>
          <a:ext cx="2068575" cy="2123440"/>
        </p:xfrm>
        <a:graphic>
          <a:graphicData uri="http://schemas.openxmlformats.org/drawingml/2006/table">
            <a:tbl>
              <a:tblPr firstRow="1" lastCol="1" bandRow="1">
                <a:tableStyleId>{69C7853C-536D-4A76-A0AE-DD22124D55A5}</a:tableStyleId>
              </a:tblPr>
              <a:tblGrid>
                <a:gridCol w="426434">
                  <a:extLst>
                    <a:ext uri="{9D8B030D-6E8A-4147-A177-3AD203B41FA5}">
                      <a16:colId xmlns:a16="http://schemas.microsoft.com/office/drawing/2014/main" val="3188097897"/>
                    </a:ext>
                  </a:extLst>
                </a:gridCol>
                <a:gridCol w="531463">
                  <a:extLst>
                    <a:ext uri="{9D8B030D-6E8A-4147-A177-3AD203B41FA5}">
                      <a16:colId xmlns:a16="http://schemas.microsoft.com/office/drawing/2014/main" val="4258710642"/>
                    </a:ext>
                  </a:extLst>
                </a:gridCol>
                <a:gridCol w="555339">
                  <a:extLst>
                    <a:ext uri="{9D8B030D-6E8A-4147-A177-3AD203B41FA5}">
                      <a16:colId xmlns:a16="http://schemas.microsoft.com/office/drawing/2014/main" val="2659883558"/>
                    </a:ext>
                  </a:extLst>
                </a:gridCol>
                <a:gridCol w="555339">
                  <a:extLst>
                    <a:ext uri="{9D8B030D-6E8A-4147-A177-3AD203B41FA5}">
                      <a16:colId xmlns:a16="http://schemas.microsoft.com/office/drawing/2014/main" val="3270218161"/>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a</a:t>
                      </a:r>
                      <a:endParaRPr lang="en-US" baseline="-25000"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x</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[0]</a:t>
                      </a:r>
                      <a:br>
                        <a:rPr lang="en-US" dirty="0" smtClean="0">
                          <a:solidFill>
                            <a:schemeClr val="tx1"/>
                          </a:solidFill>
                        </a:rPr>
                      </a:br>
                      <a:r>
                        <a:rPr lang="en-US" dirty="0" smtClean="0">
                          <a:solidFill>
                            <a:schemeClr val="tx1"/>
                          </a:solidFill>
                        </a:rPr>
                        <a:t>z</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12</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2</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a</a:t>
                      </a:r>
                      <a:r>
                        <a:rPr lang="en-US" baseline="-25000" dirty="0" smtClean="0">
                          <a:solidFill>
                            <a:schemeClr val="tx1"/>
                          </a:solidFill>
                        </a:rPr>
                        <a:t>2</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13</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3</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a</a:t>
                      </a:r>
                      <a:r>
                        <a:rPr lang="en-US" baseline="-25000" dirty="0" smtClean="0">
                          <a:solidFill>
                            <a:schemeClr val="tx1"/>
                          </a:solidFill>
                        </a:rPr>
                        <a:t>3</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3</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14</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40297339"/>
                  </a:ext>
                </a:extLst>
              </a:tr>
            </a:tbl>
          </a:graphicData>
        </a:graphic>
      </p:graphicFrame>
      <p:sp>
        <p:nvSpPr>
          <p:cNvPr id="5" name="Text Placeholder 4"/>
          <p:cNvSpPr>
            <a:spLocks noGrp="1"/>
          </p:cNvSpPr>
          <p:nvPr>
            <p:ph type="body" sz="quarter" idx="10"/>
          </p:nvPr>
        </p:nvSpPr>
        <p:spPr>
          <a:xfrm>
            <a:off x="671756" y="371510"/>
            <a:ext cx="5259214" cy="991998"/>
          </a:xfrm>
        </p:spPr>
        <p:txBody>
          <a:bodyPr>
            <a:normAutofit/>
          </a:bodyPr>
          <a:lstStyle/>
          <a:p>
            <a:r>
              <a:rPr lang="en-US" dirty="0" smtClean="0"/>
              <a:t>Union </a:t>
            </a:r>
            <a:r>
              <a:rPr lang="en-US" dirty="0"/>
              <a:t>with ⨁: </a:t>
            </a:r>
            <a:r>
              <a:rPr lang="en-US" dirty="0" smtClean="0"/>
              <a:t/>
            </a:r>
            <a:br>
              <a:rPr lang="en-US" dirty="0" smtClean="0"/>
            </a:br>
            <a:r>
              <a:rPr lang="en-US" dirty="0"/>
              <a:t>G</a:t>
            </a:r>
            <a:r>
              <a:rPr lang="en-US" dirty="0" smtClean="0"/>
              <a:t>roup by keys, sum values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11</a:t>
            </a:fld>
            <a:endParaRPr lang="en-US"/>
          </a:p>
        </p:txBody>
      </p:sp>
      <p:sp>
        <p:nvSpPr>
          <p:cNvPr id="10" name="Rectangle 9"/>
          <p:cNvSpPr/>
          <p:nvPr/>
        </p:nvSpPr>
        <p:spPr>
          <a:xfrm>
            <a:off x="4886522" y="2438746"/>
            <a:ext cx="364202" cy="523220"/>
          </a:xfrm>
          <a:prstGeom prst="rect">
            <a:avLst/>
          </a:prstGeom>
        </p:spPr>
        <p:txBody>
          <a:bodyPr wrap="none">
            <a:spAutoFit/>
          </a:bodyPr>
          <a:lstStyle/>
          <a:p>
            <a:pPr algn="ctr"/>
            <a:r>
              <a:rPr lang="en-US" sz="2800" dirty="0" smtClean="0"/>
              <a:t>=</a:t>
            </a:r>
            <a:endParaRPr lang="en-US" sz="2800" dirty="0"/>
          </a:p>
        </p:txBody>
      </p:sp>
      <p:graphicFrame>
        <p:nvGraphicFramePr>
          <p:cNvPr id="11" name="Table 10"/>
          <p:cNvGraphicFramePr>
            <a:graphicFrameLocks noGrp="1"/>
          </p:cNvGraphicFramePr>
          <p:nvPr>
            <p:extLst>
              <p:ext uri="{D42A27DB-BD31-4B8C-83A1-F6EECF244321}">
                <p14:modId xmlns:p14="http://schemas.microsoft.com/office/powerpoint/2010/main" val="881152217"/>
              </p:ext>
            </p:extLst>
          </p:nvPr>
        </p:nvGraphicFramePr>
        <p:xfrm>
          <a:off x="5258043" y="2206672"/>
          <a:ext cx="3741722" cy="2123440"/>
        </p:xfrm>
        <a:graphic>
          <a:graphicData uri="http://schemas.openxmlformats.org/drawingml/2006/table">
            <a:tbl>
              <a:tblPr firstRow="1" lastCol="1" bandRow="1">
                <a:tableStyleId>{69C7853C-536D-4A76-A0AE-DD22124D55A5}</a:tableStyleId>
              </a:tblPr>
              <a:tblGrid>
                <a:gridCol w="532343">
                  <a:extLst>
                    <a:ext uri="{9D8B030D-6E8A-4147-A177-3AD203B41FA5}">
                      <a16:colId xmlns:a16="http://schemas.microsoft.com/office/drawing/2014/main" val="4258710642"/>
                    </a:ext>
                  </a:extLst>
                </a:gridCol>
                <a:gridCol w="997401">
                  <a:extLst>
                    <a:ext uri="{9D8B030D-6E8A-4147-A177-3AD203B41FA5}">
                      <a16:colId xmlns:a16="http://schemas.microsoft.com/office/drawing/2014/main" val="2659883558"/>
                    </a:ext>
                  </a:extLst>
                </a:gridCol>
                <a:gridCol w="1214846">
                  <a:extLst>
                    <a:ext uri="{9D8B030D-6E8A-4147-A177-3AD203B41FA5}">
                      <a16:colId xmlns:a16="http://schemas.microsoft.com/office/drawing/2014/main" val="674266780"/>
                    </a:ext>
                  </a:extLst>
                </a:gridCol>
                <a:gridCol w="997132">
                  <a:extLst>
                    <a:ext uri="{9D8B030D-6E8A-4147-A177-3AD203B41FA5}">
                      <a16:colId xmlns:a16="http://schemas.microsoft.com/office/drawing/2014/main" val="32811551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x</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 </a:t>
                      </a:r>
                      <a:r>
                        <a:rPr lang="en-US" sz="1400" kern="1200" dirty="0" smtClean="0">
                          <a:solidFill>
                            <a:schemeClr val="tx1"/>
                          </a:solidFill>
                          <a:effectLst/>
                        </a:rPr>
                        <a:t>⨁ </a:t>
                      </a:r>
                      <a:r>
                        <a:rPr lang="en-US" sz="1800" kern="1200" dirty="0" smtClean="0">
                          <a:solidFill>
                            <a:schemeClr val="tx1"/>
                          </a:solidFill>
                          <a:effectLst/>
                        </a:rPr>
                        <a:t>0 = 0</a:t>
                      </a:r>
                      <a:r>
                        <a:rPr lang="en-US" dirty="0" smtClean="0">
                          <a:solidFill>
                            <a:schemeClr val="tx1"/>
                          </a:solidFill>
                        </a:rPr>
                        <a:t>]</a:t>
                      </a:r>
                    </a:p>
                    <a:p>
                      <a:pPr algn="ctr"/>
                      <a:r>
                        <a:rPr lang="en-US" dirty="0" smtClean="0">
                          <a:solidFill>
                            <a:schemeClr val="tx1"/>
                          </a:solidFill>
                        </a:rPr>
                        <a:t>z</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11 </a:t>
                      </a:r>
                      <a:r>
                        <a:rPr kumimoji="0" lang="en-US" sz="1400" b="1" i="0" u="none" strike="noStrike" kern="1200" cap="none" spc="0" normalizeH="0" baseline="0" noProof="0" dirty="0" smtClean="0">
                          <a:ln>
                            <a:noFill/>
                          </a:ln>
                          <a:solidFill>
                            <a:srgbClr val="33006F"/>
                          </a:solidFill>
                          <a:effectLst/>
                          <a:uLnTx/>
                          <a:uFillTx/>
                          <a:latin typeface="+mn-lt"/>
                          <a:ea typeface="+mn-ea"/>
                          <a:cs typeface="+mn-cs"/>
                        </a:rPr>
                        <a:t>⨁</a:t>
                      </a:r>
                      <a:r>
                        <a:rPr lang="en-US" b="0" dirty="0" smtClean="0">
                          <a:solidFill>
                            <a:schemeClr val="tx1"/>
                          </a:solidFill>
                        </a:rPr>
                        <a:t> 13</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 </a:t>
                      </a:r>
                      <a:r>
                        <a:rPr kumimoji="0" lang="en-US" sz="1400" b="1" i="0" u="none" strike="noStrike" kern="1200" cap="none" spc="0" normalizeH="0" baseline="0" noProof="0" dirty="0" smtClean="0">
                          <a:ln>
                            <a:noFill/>
                          </a:ln>
                          <a:solidFill>
                            <a:srgbClr val="33006F"/>
                          </a:solidFill>
                          <a:effectLst/>
                          <a:uLnTx/>
                          <a:uFillTx/>
                          <a:latin typeface="+mn-lt"/>
                          <a:ea typeface="+mn-ea"/>
                          <a:cs typeface="+mn-cs"/>
                        </a:rPr>
                        <a:t>⨁</a:t>
                      </a:r>
                      <a:r>
                        <a:rPr lang="en-US" b="0" dirty="0" smtClean="0">
                          <a:solidFill>
                            <a:schemeClr val="tx1"/>
                          </a:solidFill>
                        </a:rPr>
                        <a:t> 3 </a:t>
                      </a:r>
                      <a:r>
                        <a:rPr kumimoji="0" lang="en-US" sz="1400" b="1" i="0" u="none" strike="noStrike" kern="1200" cap="none" spc="0" normalizeH="0" baseline="0" noProof="0" dirty="0" smtClean="0">
                          <a:ln>
                            <a:noFill/>
                          </a:ln>
                          <a:solidFill>
                            <a:srgbClr val="33006F"/>
                          </a:solidFill>
                          <a:effectLst/>
                          <a:uLnTx/>
                          <a:uFillTx/>
                          <a:latin typeface="+mn-lt"/>
                          <a:ea typeface="+mn-ea"/>
                          <a:cs typeface="+mn-cs"/>
                        </a:rPr>
                        <a:t>⨁</a:t>
                      </a:r>
                      <a:r>
                        <a:rPr kumimoji="0" lang="en-US" sz="1800" b="0" i="0" u="none" strike="noStrike" kern="1200" cap="none" spc="0" normalizeH="0" baseline="0" noProof="0" dirty="0" smtClean="0">
                          <a:ln>
                            <a:noFill/>
                          </a:ln>
                          <a:solidFill>
                            <a:srgbClr val="33006F"/>
                          </a:solidFill>
                          <a:effectLst/>
                          <a:uLnTx/>
                          <a:uFillTx/>
                          <a:latin typeface="+mn-lt"/>
                          <a:ea typeface="+mn-ea"/>
                          <a:cs typeface="+mn-cs"/>
                        </a:rPr>
                        <a:t> </a:t>
                      </a:r>
                      <a:r>
                        <a:rPr lang="en-US" b="0" dirty="0" smtClean="0">
                          <a:solidFill>
                            <a:schemeClr val="tx1"/>
                          </a:solidFill>
                        </a:rPr>
                        <a:t>5</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15</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12</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2 </a:t>
                      </a:r>
                      <a:r>
                        <a:rPr kumimoji="0" lang="en-US" sz="1400" b="1" i="0" u="none" strike="noStrike" kern="1200" cap="none" spc="0" normalizeH="0" baseline="0" noProof="0" dirty="0" smtClean="0">
                          <a:ln>
                            <a:noFill/>
                          </a:ln>
                          <a:solidFill>
                            <a:srgbClr val="33006F"/>
                          </a:solidFill>
                          <a:effectLst/>
                          <a:uLnTx/>
                          <a:uFillTx/>
                          <a:latin typeface="+mn-lt"/>
                          <a:ea typeface="+mn-ea"/>
                          <a:cs typeface="+mn-cs"/>
                        </a:rPr>
                        <a:t>⨁</a:t>
                      </a:r>
                      <a:r>
                        <a:rPr lang="en-US" b="0" dirty="0" smtClean="0">
                          <a:solidFill>
                            <a:schemeClr val="tx1"/>
                          </a:solidFill>
                        </a:rPr>
                        <a:t> 6 </a:t>
                      </a:r>
                      <a:r>
                        <a:rPr kumimoji="0" lang="en-US" sz="1400" b="1" i="0" u="none" strike="noStrike" kern="1200" cap="none" spc="0" normalizeH="0" baseline="0" noProof="0" dirty="0" smtClean="0">
                          <a:ln>
                            <a:noFill/>
                          </a:ln>
                          <a:solidFill>
                            <a:srgbClr val="33006F"/>
                          </a:solidFill>
                          <a:effectLst/>
                          <a:uLnTx/>
                          <a:uFillTx/>
                          <a:latin typeface="+mn-lt"/>
                          <a:ea typeface="+mn-ea"/>
                          <a:cs typeface="+mn-cs"/>
                        </a:rPr>
                        <a:t>⨁</a:t>
                      </a:r>
                      <a:r>
                        <a:rPr lang="en-US" b="0" dirty="0" smtClean="0">
                          <a:solidFill>
                            <a:schemeClr val="tx1"/>
                          </a:solidFill>
                        </a:rPr>
                        <a:t> 7</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16 </a:t>
                      </a:r>
                      <a:r>
                        <a:rPr kumimoji="0" lang="en-US" sz="1400" b="1" i="0" u="none" strike="noStrike" kern="1200" cap="none" spc="0" normalizeH="0" baseline="0" noProof="0" dirty="0" smtClean="0">
                          <a:ln>
                            <a:noFill/>
                          </a:ln>
                          <a:solidFill>
                            <a:srgbClr val="33006F"/>
                          </a:solidFill>
                          <a:effectLst/>
                          <a:uLnTx/>
                          <a:uFillTx/>
                          <a:latin typeface="+mn-lt"/>
                          <a:ea typeface="+mn-ea"/>
                          <a:cs typeface="+mn-cs"/>
                        </a:rPr>
                        <a:t>⨁</a:t>
                      </a:r>
                      <a:r>
                        <a:rPr lang="en-US" b="0" dirty="0" smtClean="0">
                          <a:solidFill>
                            <a:schemeClr val="tx1"/>
                          </a:solidFill>
                        </a:rPr>
                        <a:t> 17</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c</a:t>
                      </a:r>
                      <a:r>
                        <a:rPr lang="en-US" baseline="-25000" dirty="0" smtClean="0">
                          <a:solidFill>
                            <a:schemeClr val="tx1"/>
                          </a:solidFill>
                        </a:rPr>
                        <a:t>3</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smtClean="0">
                          <a:solidFill>
                            <a:schemeClr val="tx1"/>
                          </a:solidFill>
                        </a:rPr>
                        <a:t>14</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0</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70840">
                <a:tc>
                  <a:txBody>
                    <a:bodyPr/>
                    <a:lstStyle/>
                    <a:p>
                      <a:pPr algn="ctr"/>
                      <a:r>
                        <a:rPr lang="en-US" sz="1800" kern="1200" dirty="0" smtClean="0">
                          <a:solidFill>
                            <a:schemeClr val="tx1"/>
                          </a:solidFill>
                          <a:latin typeface="+mn-lt"/>
                          <a:ea typeface="+mn-ea"/>
                          <a:cs typeface="+mn-cs"/>
                        </a:rPr>
                        <a:t>c</a:t>
                      </a:r>
                      <a:r>
                        <a:rPr lang="en-US" sz="1800" kern="1200" baseline="-25000" dirty="0" smtClean="0">
                          <a:solidFill>
                            <a:schemeClr val="tx1"/>
                          </a:solidFill>
                          <a:latin typeface="+mn-lt"/>
                          <a:ea typeface="+mn-ea"/>
                          <a:cs typeface="+mn-cs"/>
                        </a:rPr>
                        <a:t>4</a:t>
                      </a:r>
                      <a:endParaRPr lang="en-US" sz="1800" kern="1200" baseline="-25000" dirty="0">
                        <a:solidFill>
                          <a:schemeClr val="tx1"/>
                        </a:solidFill>
                        <a:latin typeface="+mn-lt"/>
                        <a:ea typeface="+mn-ea"/>
                        <a:cs typeface="+mn-cs"/>
                      </a:endParaRPr>
                    </a:p>
                  </a:txBody>
                  <a:tcPr>
                    <a:lnR w="38100" cap="flat" cmpd="sng" algn="ctr">
                      <a:solidFill>
                        <a:srgbClr val="0C0C0C"/>
                      </a:solid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smtClean="0">
                          <a:solidFill>
                            <a:schemeClr val="tx1"/>
                          </a:solidFill>
                        </a:rPr>
                        <a:t>0</a:t>
                      </a:r>
                      <a:endParaRPr lang="en-US" b="0" dirty="0" smtClean="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765140076"/>
                  </a:ext>
                </a:extLst>
              </a:tr>
            </a:tbl>
          </a:graphicData>
        </a:graphic>
      </p:graphicFrame>
      <p:grpSp>
        <p:nvGrpSpPr>
          <p:cNvPr id="18" name="Group 17"/>
          <p:cNvGrpSpPr/>
          <p:nvPr/>
        </p:nvGrpSpPr>
        <p:grpSpPr>
          <a:xfrm>
            <a:off x="2249367" y="2460387"/>
            <a:ext cx="671087" cy="563875"/>
            <a:chOff x="2946053" y="1959644"/>
            <a:chExt cx="671087" cy="563875"/>
          </a:xfrm>
        </p:grpSpPr>
        <p:sp>
          <p:nvSpPr>
            <p:cNvPr id="14" name="Rectangle 13"/>
            <p:cNvSpPr/>
            <p:nvPr/>
          </p:nvSpPr>
          <p:spPr>
            <a:xfrm rot="5400000">
              <a:off x="2976189" y="1929508"/>
              <a:ext cx="524503" cy="584775"/>
            </a:xfrm>
            <a:prstGeom prst="rect">
              <a:avLst/>
            </a:prstGeom>
          </p:spPr>
          <p:txBody>
            <a:bodyPr wrap="none">
              <a:spAutoFit/>
            </a:bodyPr>
            <a:lstStyle/>
            <a:p>
              <a:r>
                <a:rPr lang="en-US" sz="3200" dirty="0"/>
                <a:t>⋈</a:t>
              </a:r>
            </a:p>
          </p:txBody>
        </p:sp>
        <p:sp>
          <p:nvSpPr>
            <p:cNvPr id="15" name="Rectangle 14"/>
            <p:cNvSpPr/>
            <p:nvPr/>
          </p:nvSpPr>
          <p:spPr>
            <a:xfrm>
              <a:off x="3254540" y="2184965"/>
              <a:ext cx="362600" cy="338554"/>
            </a:xfrm>
            <a:prstGeom prst="rect">
              <a:avLst/>
            </a:prstGeom>
          </p:spPr>
          <p:txBody>
            <a:bodyPr wrap="none">
              <a:spAutoFit/>
            </a:bodyPr>
            <a:lstStyle/>
            <a:p>
              <a:r>
                <a:rPr lang="en-US" sz="1600" dirty="0">
                  <a:latin typeface="Roboto"/>
                </a:rPr>
                <a:t>⨁</a:t>
              </a:r>
              <a:endParaRPr lang="en-US" sz="1600" dirty="0"/>
            </a:p>
          </p:txBody>
        </p:sp>
      </p:grpSp>
      <p:graphicFrame>
        <p:nvGraphicFramePr>
          <p:cNvPr id="17" name="Table 16"/>
          <p:cNvGraphicFramePr>
            <a:graphicFrameLocks noGrp="1"/>
          </p:cNvGraphicFramePr>
          <p:nvPr>
            <p:extLst>
              <p:ext uri="{D42A27DB-BD31-4B8C-83A1-F6EECF244321}">
                <p14:modId xmlns:p14="http://schemas.microsoft.com/office/powerpoint/2010/main" val="1089954495"/>
              </p:ext>
            </p:extLst>
          </p:nvPr>
        </p:nvGraphicFramePr>
        <p:xfrm>
          <a:off x="2920454" y="2206672"/>
          <a:ext cx="1966068" cy="2123440"/>
        </p:xfrm>
        <a:graphic>
          <a:graphicData uri="http://schemas.openxmlformats.org/drawingml/2006/table">
            <a:tbl>
              <a:tblPr firstRow="1" lastCol="1" bandRow="1">
                <a:tableStyleId>{69C7853C-536D-4A76-A0AE-DD22124D55A5}</a:tableStyleId>
              </a:tblPr>
              <a:tblGrid>
                <a:gridCol w="480719">
                  <a:extLst>
                    <a:ext uri="{9D8B030D-6E8A-4147-A177-3AD203B41FA5}">
                      <a16:colId xmlns:a16="http://schemas.microsoft.com/office/drawing/2014/main" val="3588433460"/>
                    </a:ext>
                  </a:extLst>
                </a:gridCol>
                <a:gridCol w="480719">
                  <a:extLst>
                    <a:ext uri="{9D8B030D-6E8A-4147-A177-3AD203B41FA5}">
                      <a16:colId xmlns:a16="http://schemas.microsoft.com/office/drawing/2014/main" val="4258710642"/>
                    </a:ext>
                  </a:extLst>
                </a:gridCol>
                <a:gridCol w="502315">
                  <a:extLst>
                    <a:ext uri="{9D8B030D-6E8A-4147-A177-3AD203B41FA5}">
                      <a16:colId xmlns:a16="http://schemas.microsoft.com/office/drawing/2014/main" val="2659883558"/>
                    </a:ext>
                  </a:extLst>
                </a:gridCol>
                <a:gridCol w="502315">
                  <a:extLst>
                    <a:ext uri="{9D8B030D-6E8A-4147-A177-3AD203B41FA5}">
                      <a16:colId xmlns:a16="http://schemas.microsoft.com/office/drawing/2014/main" val="3526542442"/>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b</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z</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y</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b</a:t>
                      </a:r>
                      <a:r>
                        <a:rPr lang="en-US" baseline="-25000" dirty="0" smtClean="0">
                          <a:solidFill>
                            <a:schemeClr val="tx1"/>
                          </a:solidFill>
                        </a:rPr>
                        <a:t>1</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5</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15</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b</a:t>
                      </a:r>
                      <a:r>
                        <a:rPr lang="en-US" baseline="-25000" dirty="0" smtClean="0">
                          <a:solidFill>
                            <a:schemeClr val="tx1"/>
                          </a:solidFill>
                        </a:rPr>
                        <a:t>1</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6</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16</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b</a:t>
                      </a:r>
                      <a:r>
                        <a:rPr lang="en-US" baseline="-25000" dirty="0" smtClean="0">
                          <a:solidFill>
                            <a:schemeClr val="tx1"/>
                          </a:solidFill>
                        </a:rPr>
                        <a:t>2</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7</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17</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243617140"/>
                  </a:ext>
                </a:extLst>
              </a:tr>
              <a:tr h="370840">
                <a:tc>
                  <a:txBody>
                    <a:bodyPr/>
                    <a:lstStyle/>
                    <a:p>
                      <a:pPr algn="ctr"/>
                      <a:r>
                        <a:rPr lang="en-US" dirty="0" smtClean="0">
                          <a:solidFill>
                            <a:schemeClr val="tx1"/>
                          </a:solidFill>
                        </a:rPr>
                        <a:t>c</a:t>
                      </a:r>
                      <a:r>
                        <a:rPr lang="en-US" baseline="-25000" dirty="0" smtClean="0">
                          <a:solidFill>
                            <a:schemeClr val="tx1"/>
                          </a:solidFill>
                        </a:rPr>
                        <a:t>4</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b</a:t>
                      </a:r>
                      <a:r>
                        <a:rPr lang="en-US" baseline="-25000" dirty="0" smtClean="0">
                          <a:solidFill>
                            <a:schemeClr val="tx1"/>
                          </a:solidFill>
                        </a:rPr>
                        <a:t>1</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8</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18</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561945664"/>
                  </a:ext>
                </a:extLst>
              </a:tr>
            </a:tbl>
          </a:graphicData>
        </a:graphic>
      </p:graphicFrame>
      <p:pic>
        <p:nvPicPr>
          <p:cNvPr id="21" name="Picture 20"/>
          <p:cNvPicPr>
            <a:picLocks noChangeAspect="1"/>
          </p:cNvPicPr>
          <p:nvPr/>
        </p:nvPicPr>
        <p:blipFill rotWithShape="1">
          <a:blip r:embed="rId3"/>
          <a:srcRect t="22991" b="24534"/>
          <a:stretch/>
        </p:blipFill>
        <p:spPr>
          <a:xfrm>
            <a:off x="1924594" y="5725458"/>
            <a:ext cx="3592286" cy="996017"/>
          </a:xfrm>
          <a:prstGeom prst="rect">
            <a:avLst/>
          </a:prstGeom>
        </p:spPr>
      </p:pic>
      <p:sp>
        <p:nvSpPr>
          <p:cNvPr id="20" name="TextBox 19"/>
          <p:cNvSpPr txBox="1"/>
          <p:nvPr/>
        </p:nvSpPr>
        <p:spPr>
          <a:xfrm>
            <a:off x="6107674" y="5695243"/>
            <a:ext cx="1919115" cy="646331"/>
          </a:xfrm>
          <a:prstGeom prst="rect">
            <a:avLst/>
          </a:prstGeom>
          <a:noFill/>
        </p:spPr>
        <p:txBody>
          <a:bodyPr wrap="none" rtlCol="0">
            <a:spAutoFit/>
          </a:bodyPr>
          <a:lstStyle/>
          <a:p>
            <a:r>
              <a:rPr lang="en-US" dirty="0" smtClean="0">
                <a:solidFill>
                  <a:srgbClr val="0C0C0C"/>
                </a:solidFill>
              </a:rPr>
              <a:t>Requires: </a:t>
            </a:r>
            <a:br>
              <a:rPr lang="en-US" dirty="0" smtClean="0">
                <a:solidFill>
                  <a:srgbClr val="0C0C0C"/>
                </a:solidFill>
              </a:rPr>
            </a:br>
            <a:r>
              <a:rPr lang="en-US" dirty="0">
                <a:solidFill>
                  <a:srgbClr val="0C0C0C"/>
                </a:solidFill>
                <a:latin typeface="Open Sans"/>
              </a:rPr>
              <a:t>v </a:t>
            </a:r>
            <a:r>
              <a:rPr lang="en-US" sz="1600" dirty="0">
                <a:solidFill>
                  <a:srgbClr val="0C0C0C"/>
                </a:solidFill>
                <a:latin typeface="Open Sans"/>
              </a:rPr>
              <a:t>⨁</a:t>
            </a:r>
            <a:r>
              <a:rPr lang="en-US" dirty="0">
                <a:solidFill>
                  <a:srgbClr val="0C0C0C"/>
                </a:solidFill>
                <a:latin typeface="Open Sans"/>
              </a:rPr>
              <a:t> 0 = 0 </a:t>
            </a:r>
            <a:r>
              <a:rPr lang="en-US" sz="1600" dirty="0">
                <a:solidFill>
                  <a:srgbClr val="0C0C0C"/>
                </a:solidFill>
                <a:latin typeface="Open Sans"/>
              </a:rPr>
              <a:t>⨁</a:t>
            </a:r>
            <a:r>
              <a:rPr lang="en-US" dirty="0">
                <a:solidFill>
                  <a:srgbClr val="0C0C0C"/>
                </a:solidFill>
                <a:latin typeface="Open Sans"/>
              </a:rPr>
              <a:t> v = v</a:t>
            </a:r>
          </a:p>
        </p:txBody>
      </p:sp>
    </p:spTree>
    <p:extLst>
      <p:ext uri="{BB962C8B-B14F-4D97-AF65-F5344CB8AC3E}">
        <p14:creationId xmlns:p14="http://schemas.microsoft.com/office/powerpoint/2010/main" val="231847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 51"/>
          <p:cNvGraphicFramePr>
            <a:graphicFrameLocks noGrp="1"/>
          </p:cNvGraphicFramePr>
          <p:nvPr>
            <p:extLst>
              <p:ext uri="{D42A27DB-BD31-4B8C-83A1-F6EECF244321}">
                <p14:modId xmlns:p14="http://schemas.microsoft.com/office/powerpoint/2010/main" val="986074563"/>
              </p:ext>
            </p:extLst>
          </p:nvPr>
        </p:nvGraphicFramePr>
        <p:xfrm>
          <a:off x="5574740" y="209804"/>
          <a:ext cx="2572127" cy="5461000"/>
        </p:xfrm>
        <a:graphic>
          <a:graphicData uri="http://schemas.openxmlformats.org/drawingml/2006/table">
            <a:tbl>
              <a:tblPr firstRow="1" lastCol="1" bandRow="1">
                <a:tableStyleId>{69C7853C-536D-4A76-A0AE-DD22124D55A5}</a:tableStyleId>
              </a:tblPr>
              <a:tblGrid>
                <a:gridCol w="747681">
                  <a:extLst>
                    <a:ext uri="{9D8B030D-6E8A-4147-A177-3AD203B41FA5}">
                      <a16:colId xmlns:a16="http://schemas.microsoft.com/office/drawing/2014/main" val="2660521823"/>
                    </a:ext>
                  </a:extLst>
                </a:gridCol>
                <a:gridCol w="1012134">
                  <a:extLst>
                    <a:ext uri="{9D8B030D-6E8A-4147-A177-3AD203B41FA5}">
                      <a16:colId xmlns:a16="http://schemas.microsoft.com/office/drawing/2014/main" val="4258710642"/>
                    </a:ext>
                  </a:extLst>
                </a:gridCol>
                <a:gridCol w="812312">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err="1" smtClean="0">
                          <a:solidFill>
                            <a:schemeClr val="tx1"/>
                          </a:solidFill>
                        </a:rPr>
                        <a:t>docid</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word</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value</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endParaRPr lang="en-US" dirty="0">
                        <a:solidFill>
                          <a:schemeClr val="tx1"/>
                        </a:solidFill>
                      </a:endParaRPr>
                    </a:p>
                  </a:txBody>
                  <a:tcPr anchor="ctr">
                    <a:lnT w="38100" cap="flat" cmpd="sng" algn="ctr">
                      <a:solidFill>
                        <a:srgbClr val="0C0C0C"/>
                      </a:solid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745758210"/>
                  </a:ext>
                </a:extLst>
              </a:tr>
              <a:tr h="370840">
                <a:tc>
                  <a:txBody>
                    <a:bodyPr/>
                    <a:lstStyle/>
                    <a:p>
                      <a:pPr algn="ct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688686085"/>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986426287"/>
                  </a:ext>
                </a:extLst>
              </a:tr>
              <a:tr h="370840">
                <a:tc>
                  <a:txBody>
                    <a:bodyPr/>
                    <a:lstStyle/>
                    <a:p>
                      <a:pPr algn="ct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821228355"/>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294563714"/>
                  </a:ext>
                </a:extLst>
              </a:tr>
              <a:tr h="370840">
                <a:tc>
                  <a:txBody>
                    <a:bodyPr/>
                    <a:lstStyle/>
                    <a:p>
                      <a:pPr algn="ct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748841716"/>
                  </a:ext>
                </a:extLst>
              </a:tr>
              <a:tr h="370840">
                <a:tc>
                  <a:txBody>
                    <a:bodyPr/>
                    <a:lstStyle/>
                    <a:p>
                      <a:pPr algn="ct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834545150"/>
                  </a:ext>
                </a:extLst>
              </a:tr>
              <a:tr h="370840">
                <a:tc>
                  <a:txBody>
                    <a:bodyPr/>
                    <a:lstStyle/>
                    <a:p>
                      <a:pPr algn="ct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70840">
                <a:tc>
                  <a:txBody>
                    <a:bodyPr/>
                    <a:lstStyle/>
                    <a:p>
                      <a:pPr algn="ctr"/>
                      <a:endParaRPr lang="en-US" dirty="0">
                        <a:solidFill>
                          <a:schemeClr val="tx1"/>
                        </a:solidFill>
                      </a:endParaRPr>
                    </a:p>
                  </a:txBody>
                  <a:tcPr anchor="ct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412279635"/>
                  </a:ext>
                </a:extLst>
              </a:tr>
              <a:tr h="370840">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267611998"/>
                  </a:ext>
                </a:extLst>
              </a:tr>
              <a:tr h="370840">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23574879"/>
                  </a:ext>
                </a:extLst>
              </a:tr>
            </a:tbl>
          </a:graphicData>
        </a:graphic>
      </p:graphicFrame>
      <p:sp>
        <p:nvSpPr>
          <p:cNvPr id="17" name="TextBox 16"/>
          <p:cNvSpPr txBox="1"/>
          <p:nvPr/>
        </p:nvSpPr>
        <p:spPr>
          <a:xfrm>
            <a:off x="395818" y="3463082"/>
            <a:ext cx="1753300" cy="923330"/>
          </a:xfrm>
          <a:prstGeom prst="rect">
            <a:avLst/>
          </a:prstGeom>
          <a:solidFill>
            <a:schemeClr val="bg2">
              <a:lumMod val="95000"/>
            </a:schemeClr>
          </a:solidFill>
          <a:ln w="28575">
            <a:solidFill>
              <a:schemeClr val="accent1"/>
            </a:solidFill>
          </a:ln>
        </p:spPr>
        <p:txBody>
          <a:bodyPr wrap="none" rtlCol="0">
            <a:spAutoFit/>
          </a:bodyPr>
          <a:lstStyle/>
          <a:p>
            <a:r>
              <a:rPr lang="en-US" dirty="0" smtClean="0"/>
              <a:t>f(</a:t>
            </a:r>
            <a:r>
              <a:rPr lang="en-US" dirty="0" err="1" smtClean="0"/>
              <a:t>docid</a:t>
            </a:r>
            <a:r>
              <a:rPr lang="en-US" dirty="0" smtClean="0"/>
              <a:t>, text) =</a:t>
            </a:r>
          </a:p>
          <a:p>
            <a:r>
              <a:rPr lang="en-US" dirty="0" smtClean="0"/>
              <a:t>  </a:t>
            </a:r>
            <a:r>
              <a:rPr lang="en-US" dirty="0" err="1" smtClean="0"/>
              <a:t>text.split</a:t>
            </a:r>
            <a:r>
              <a:rPr lang="en-US" dirty="0" smtClean="0"/>
              <a:t>(‘ ’)</a:t>
            </a:r>
          </a:p>
          <a:p>
            <a:r>
              <a:rPr lang="en-US" dirty="0" smtClean="0"/>
              <a:t>  .</a:t>
            </a:r>
            <a:r>
              <a:rPr lang="en-US" dirty="0" err="1" smtClean="0"/>
              <a:t>groupBy</a:t>
            </a:r>
            <a:r>
              <a:rPr lang="en-US" dirty="0" smtClean="0"/>
              <a:t>(word)</a:t>
            </a:r>
            <a:endParaRPr lang="en-US" dirty="0"/>
          </a:p>
        </p:txBody>
      </p:sp>
      <p:sp>
        <p:nvSpPr>
          <p:cNvPr id="5" name="Text Placeholder 4"/>
          <p:cNvSpPr>
            <a:spLocks noGrp="1"/>
          </p:cNvSpPr>
          <p:nvPr>
            <p:ph type="body" sz="quarter" idx="10"/>
          </p:nvPr>
        </p:nvSpPr>
        <p:spPr>
          <a:xfrm>
            <a:off x="671757" y="371510"/>
            <a:ext cx="2444823" cy="991998"/>
          </a:xfrm>
        </p:spPr>
        <p:txBody>
          <a:bodyPr/>
          <a:lstStyle/>
          <a:p>
            <a:r>
              <a:rPr lang="en-US" dirty="0" smtClean="0"/>
              <a:t>Ext with f: </a:t>
            </a:r>
            <a:br>
              <a:rPr lang="en-US" dirty="0" smtClean="0"/>
            </a:br>
            <a:r>
              <a:rPr lang="en-US" dirty="0" err="1" smtClean="0"/>
              <a:t>Flatmap</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12</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465947108"/>
              </p:ext>
            </p:extLst>
          </p:nvPr>
        </p:nvGraphicFramePr>
        <p:xfrm>
          <a:off x="2085704" y="1774866"/>
          <a:ext cx="2629987" cy="1798320"/>
        </p:xfrm>
        <a:graphic>
          <a:graphicData uri="http://schemas.openxmlformats.org/drawingml/2006/table">
            <a:tbl>
              <a:tblPr firstRow="1" lastCol="1" bandRow="1">
                <a:tableStyleId>{69C7853C-536D-4A76-A0AE-DD22124D55A5}</a:tableStyleId>
              </a:tblPr>
              <a:tblGrid>
                <a:gridCol w="720540">
                  <a:extLst>
                    <a:ext uri="{9D8B030D-6E8A-4147-A177-3AD203B41FA5}">
                      <a16:colId xmlns:a16="http://schemas.microsoft.com/office/drawing/2014/main" val="4258710642"/>
                    </a:ext>
                  </a:extLst>
                </a:gridCol>
                <a:gridCol w="1909447">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err="1" smtClean="0">
                          <a:solidFill>
                            <a:schemeClr val="tx1"/>
                          </a:solidFill>
                        </a:rPr>
                        <a:t>docid</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text</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d</a:t>
                      </a:r>
                      <a:r>
                        <a:rPr lang="en-US" baseline="-25000" dirty="0" smtClean="0">
                          <a:solidFill>
                            <a:schemeClr val="tx1"/>
                          </a:solidFill>
                        </a:rPr>
                        <a:t>1</a:t>
                      </a:r>
                      <a:endParaRPr lang="en-US" dirty="0">
                        <a:solidFill>
                          <a:schemeClr val="tx1"/>
                        </a:solidFill>
                      </a:endParaRPr>
                    </a:p>
                  </a:txBody>
                  <a:tcPr anchor="ct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sz="1600" b="0" dirty="0" smtClean="0">
                          <a:solidFill>
                            <a:schemeClr val="tx1"/>
                          </a:solidFill>
                        </a:rPr>
                        <a:t>she sells sea shells by the sea shore</a:t>
                      </a:r>
                      <a:endParaRPr lang="en-US" sz="1600" b="0" dirty="0">
                        <a:solidFill>
                          <a:schemeClr val="tx1"/>
                        </a:solidFill>
                      </a:endParaRPr>
                    </a:p>
                  </a:txBody>
                  <a:tcPr anchor="ct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d</a:t>
                      </a:r>
                      <a:r>
                        <a:rPr lang="en-US" baseline="-25000" dirty="0" smtClean="0">
                          <a:solidFill>
                            <a:schemeClr val="tx1"/>
                          </a:solidFill>
                        </a:rPr>
                        <a:t>2</a:t>
                      </a:r>
                      <a:endParaRPr lang="en-US" dirty="0">
                        <a:solidFill>
                          <a:schemeClr val="tx1"/>
                        </a:solidFill>
                      </a:endParaRPr>
                    </a:p>
                  </a:txBody>
                  <a:tcPr anchor="ctr">
                    <a:lnR w="38100" cap="flat" cmpd="sng" algn="ctr">
                      <a:solidFill>
                        <a:srgbClr val="0C0C0C"/>
                      </a:solidFill>
                      <a:prstDash val="solid"/>
                      <a:round/>
                      <a:headEnd type="none" w="med" len="med"/>
                      <a:tailEnd type="none" w="med" len="med"/>
                    </a:lnR>
                  </a:tcPr>
                </a:tc>
                <a:tc>
                  <a:txBody>
                    <a:bodyPr/>
                    <a:lstStyle/>
                    <a:p>
                      <a:pPr algn="ctr"/>
                      <a:r>
                        <a:rPr lang="en-US" sz="1600" b="0" dirty="0" smtClean="0">
                          <a:solidFill>
                            <a:schemeClr val="tx1"/>
                          </a:solidFill>
                        </a:rPr>
                        <a:t>the shells she sells are surely seashells</a:t>
                      </a:r>
                      <a:endParaRPr lang="en-US" sz="1600" b="0" dirty="0">
                        <a:solidFill>
                          <a:schemeClr val="tx1"/>
                        </a:solidFill>
                      </a:endParaRPr>
                    </a:p>
                  </a:txBody>
                  <a:tcPr anchor="ct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bl>
          </a:graphicData>
        </a:graphic>
      </p:graphicFrame>
      <p:sp>
        <p:nvSpPr>
          <p:cNvPr id="10" name="Rectangle 9"/>
          <p:cNvSpPr/>
          <p:nvPr/>
        </p:nvSpPr>
        <p:spPr>
          <a:xfrm>
            <a:off x="4914700" y="2573730"/>
            <a:ext cx="364202" cy="523220"/>
          </a:xfrm>
          <a:prstGeom prst="rect">
            <a:avLst/>
          </a:prstGeom>
        </p:spPr>
        <p:txBody>
          <a:bodyPr wrap="none">
            <a:spAutoFit/>
          </a:bodyPr>
          <a:lstStyle/>
          <a:p>
            <a:pPr algn="ctr"/>
            <a:r>
              <a:rPr lang="en-US" sz="2800" dirty="0" smtClean="0"/>
              <a:t>=</a:t>
            </a:r>
            <a:endParaRPr lang="en-US" sz="2800" dirty="0"/>
          </a:p>
        </p:txBody>
      </p:sp>
      <p:graphicFrame>
        <p:nvGraphicFramePr>
          <p:cNvPr id="11" name="Table 10"/>
          <p:cNvGraphicFramePr>
            <a:graphicFrameLocks noGrp="1"/>
          </p:cNvGraphicFramePr>
          <p:nvPr>
            <p:extLst>
              <p:ext uri="{D42A27DB-BD31-4B8C-83A1-F6EECF244321}">
                <p14:modId xmlns:p14="http://schemas.microsoft.com/office/powerpoint/2010/main" val="3786636124"/>
              </p:ext>
            </p:extLst>
          </p:nvPr>
        </p:nvGraphicFramePr>
        <p:xfrm>
          <a:off x="5574742" y="209804"/>
          <a:ext cx="2572127" cy="5461000"/>
        </p:xfrm>
        <a:graphic>
          <a:graphicData uri="http://schemas.openxmlformats.org/drawingml/2006/table">
            <a:tbl>
              <a:tblPr firstRow="1" lastCol="1" bandRow="1">
                <a:tableStyleId>{69C7853C-536D-4A76-A0AE-DD22124D55A5}</a:tableStyleId>
              </a:tblPr>
              <a:tblGrid>
                <a:gridCol w="747681">
                  <a:extLst>
                    <a:ext uri="{9D8B030D-6E8A-4147-A177-3AD203B41FA5}">
                      <a16:colId xmlns:a16="http://schemas.microsoft.com/office/drawing/2014/main" val="2660521823"/>
                    </a:ext>
                  </a:extLst>
                </a:gridCol>
                <a:gridCol w="1012134">
                  <a:extLst>
                    <a:ext uri="{9D8B030D-6E8A-4147-A177-3AD203B41FA5}">
                      <a16:colId xmlns:a16="http://schemas.microsoft.com/office/drawing/2014/main" val="4258710642"/>
                    </a:ext>
                  </a:extLst>
                </a:gridCol>
                <a:gridCol w="812312">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err="1" smtClean="0">
                          <a:solidFill>
                            <a:schemeClr val="tx1"/>
                          </a:solidFill>
                        </a:rPr>
                        <a:t>docid</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word</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value</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d</a:t>
                      </a:r>
                      <a:r>
                        <a:rPr lang="en-US" baseline="-25000" dirty="0" smtClean="0">
                          <a:solidFill>
                            <a:schemeClr val="tx1"/>
                          </a:solidFill>
                        </a:rPr>
                        <a:t>1</a:t>
                      </a:r>
                      <a:endParaRPr lang="en-US" dirty="0">
                        <a:solidFill>
                          <a:schemeClr val="tx1"/>
                        </a:solidFill>
                      </a:endParaRPr>
                    </a:p>
                  </a:txBody>
                  <a:tcPr anchor="ctr">
                    <a:lnT w="38100" cap="flat" cmpd="sng" algn="ctr">
                      <a:solidFill>
                        <a:srgbClr val="0C0C0C"/>
                      </a:solid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she</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d</a:t>
                      </a:r>
                      <a:r>
                        <a:rPr lang="en-US" baseline="-25000" dirty="0" smtClean="0">
                          <a:solidFill>
                            <a:schemeClr val="tx1"/>
                          </a:solidFill>
                        </a:rPr>
                        <a:t>1</a:t>
                      </a:r>
                      <a:endParaRPr lang="en-US" dirty="0" smtClean="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sells</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745758210"/>
                  </a:ext>
                </a:extLst>
              </a:tr>
              <a:tr h="370840">
                <a:tc>
                  <a:txBody>
                    <a:bodyPr/>
                    <a:lstStyle/>
                    <a:p>
                      <a:pPr algn="ctr"/>
                      <a:r>
                        <a:rPr lang="en-US" dirty="0" smtClean="0">
                          <a:solidFill>
                            <a:schemeClr val="tx1"/>
                          </a:solidFill>
                        </a:rPr>
                        <a:t>d</a:t>
                      </a:r>
                      <a:r>
                        <a:rPr lang="en-US" baseline="-25000" dirty="0" smtClean="0">
                          <a:solidFill>
                            <a:schemeClr val="tx1"/>
                          </a:solidFill>
                        </a:rPr>
                        <a:t>1</a:t>
                      </a: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sea</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688686085"/>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d</a:t>
                      </a:r>
                      <a:r>
                        <a:rPr lang="en-US" baseline="-25000" dirty="0" smtClean="0">
                          <a:solidFill>
                            <a:schemeClr val="tx1"/>
                          </a:solidFill>
                        </a:rPr>
                        <a:t>1</a:t>
                      </a:r>
                      <a:endParaRPr lang="en-US" dirty="0" smtClean="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shells</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986426287"/>
                  </a:ext>
                </a:extLst>
              </a:tr>
              <a:tr h="370840">
                <a:tc>
                  <a:txBody>
                    <a:bodyPr/>
                    <a:lstStyle/>
                    <a:p>
                      <a:pPr algn="ctr"/>
                      <a:r>
                        <a:rPr lang="en-US" dirty="0" smtClean="0">
                          <a:solidFill>
                            <a:schemeClr val="tx1"/>
                          </a:solidFill>
                        </a:rPr>
                        <a:t>d</a:t>
                      </a:r>
                      <a:r>
                        <a:rPr lang="en-US" baseline="-25000" dirty="0" smtClean="0">
                          <a:solidFill>
                            <a:schemeClr val="tx1"/>
                          </a:solidFill>
                        </a:rPr>
                        <a:t>1</a:t>
                      </a: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by</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821228355"/>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d</a:t>
                      </a:r>
                      <a:r>
                        <a:rPr lang="en-US" baseline="-25000" dirty="0" smtClean="0">
                          <a:solidFill>
                            <a:schemeClr val="tx1"/>
                          </a:solidFill>
                        </a:rPr>
                        <a:t>1</a:t>
                      </a:r>
                      <a:endParaRPr lang="en-US" dirty="0" smtClean="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the</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294563714"/>
                  </a:ext>
                </a:extLst>
              </a:tr>
              <a:tr h="370840">
                <a:tc>
                  <a:txBody>
                    <a:bodyPr/>
                    <a:lstStyle/>
                    <a:p>
                      <a:pPr algn="ctr"/>
                      <a:r>
                        <a:rPr lang="en-US" dirty="0" smtClean="0">
                          <a:solidFill>
                            <a:schemeClr val="tx1"/>
                          </a:solidFill>
                        </a:rPr>
                        <a:t>d</a:t>
                      </a:r>
                      <a:r>
                        <a:rPr lang="en-US" baseline="-25000" dirty="0" smtClean="0">
                          <a:solidFill>
                            <a:schemeClr val="tx1"/>
                          </a:solidFill>
                        </a:rPr>
                        <a:t>1</a:t>
                      </a: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shore</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748841716"/>
                  </a:ext>
                </a:extLst>
              </a:tr>
              <a:tr h="370840">
                <a:tc>
                  <a:txBody>
                    <a:bodyPr/>
                    <a:lstStyle/>
                    <a:p>
                      <a:pPr algn="ct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834545150"/>
                  </a:ext>
                </a:extLst>
              </a:tr>
              <a:tr h="370840">
                <a:tc>
                  <a:txBody>
                    <a:bodyPr/>
                    <a:lstStyle/>
                    <a:p>
                      <a:pPr algn="ct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70840">
                <a:tc>
                  <a:txBody>
                    <a:bodyPr/>
                    <a:lstStyle/>
                    <a:p>
                      <a:pPr algn="ctr"/>
                      <a:endParaRPr lang="en-US" dirty="0">
                        <a:solidFill>
                          <a:schemeClr val="tx1"/>
                        </a:solidFill>
                      </a:endParaRPr>
                    </a:p>
                  </a:txBody>
                  <a:tcPr anchor="ct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412279635"/>
                  </a:ext>
                </a:extLst>
              </a:tr>
              <a:tr h="370840">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267611998"/>
                  </a:ext>
                </a:extLst>
              </a:tr>
              <a:tr h="370840">
                <a:tc>
                  <a:txBody>
                    <a:bodyPr/>
                    <a:lstStyle/>
                    <a:p>
                      <a:pPr algn="ctr"/>
                      <a:endParaRPr lang="en-US" dirty="0">
                        <a:solidFill>
                          <a:schemeClr val="tx1"/>
                        </a:solidFill>
                      </a:endParaRPr>
                    </a:p>
                  </a:txBody>
                  <a:tcPr/>
                </a:tc>
                <a:tc>
                  <a:txBody>
                    <a:bodyPr/>
                    <a:lstStyle/>
                    <a:p>
                      <a:pPr algn="ct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23574879"/>
                  </a:ext>
                </a:extLst>
              </a:tr>
            </a:tbl>
          </a:graphicData>
        </a:graphic>
      </p:graphicFrame>
      <p:sp>
        <p:nvSpPr>
          <p:cNvPr id="14" name="Rectangle 13"/>
          <p:cNvSpPr/>
          <p:nvPr/>
        </p:nvSpPr>
        <p:spPr>
          <a:xfrm>
            <a:off x="1188815" y="2573730"/>
            <a:ext cx="707630" cy="523220"/>
          </a:xfrm>
          <a:prstGeom prst="rect">
            <a:avLst/>
          </a:prstGeom>
        </p:spPr>
        <p:txBody>
          <a:bodyPr wrap="none">
            <a:spAutoFit/>
          </a:bodyPr>
          <a:lstStyle/>
          <a:p>
            <a:pPr algn="ctr"/>
            <a:r>
              <a:rPr lang="en-US" sz="2800" dirty="0" err="1" smtClean="0"/>
              <a:t>ext</a:t>
            </a:r>
            <a:r>
              <a:rPr lang="en-US" sz="2800" baseline="-25000" dirty="0" err="1" smtClean="0"/>
              <a:t>f</a:t>
            </a:r>
            <a:endParaRPr lang="en-US" sz="2800" dirty="0"/>
          </a:p>
        </p:txBody>
      </p:sp>
      <p:sp>
        <p:nvSpPr>
          <p:cNvPr id="2" name="Right Arrow 1"/>
          <p:cNvSpPr/>
          <p:nvPr/>
        </p:nvSpPr>
        <p:spPr>
          <a:xfrm rot="6902761">
            <a:off x="1484071" y="3183021"/>
            <a:ext cx="340405" cy="13638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3"/>
          <a:srcRect t="74837" r="31045"/>
          <a:stretch/>
        </p:blipFill>
        <p:spPr>
          <a:xfrm>
            <a:off x="1417595" y="5939021"/>
            <a:ext cx="3497105" cy="674288"/>
          </a:xfrm>
          <a:prstGeom prst="rect">
            <a:avLst/>
          </a:prstGeom>
        </p:spPr>
      </p:pic>
      <p:sp>
        <p:nvSpPr>
          <p:cNvPr id="13" name="TextBox 12"/>
          <p:cNvSpPr txBox="1"/>
          <p:nvPr/>
        </p:nvSpPr>
        <p:spPr>
          <a:xfrm>
            <a:off x="6275780" y="5876705"/>
            <a:ext cx="2594813" cy="584775"/>
          </a:xfrm>
          <a:prstGeom prst="rect">
            <a:avLst/>
          </a:prstGeom>
          <a:noFill/>
        </p:spPr>
        <p:txBody>
          <a:bodyPr wrap="none" rtlCol="0">
            <a:spAutoFit/>
          </a:bodyPr>
          <a:lstStyle/>
          <a:p>
            <a:r>
              <a:rPr lang="en-US" sz="1600" dirty="0" smtClean="0">
                <a:solidFill>
                  <a:srgbClr val="0C0C0C"/>
                </a:solidFill>
              </a:rPr>
              <a:t>Requires that </a:t>
            </a:r>
            <a:r>
              <a:rPr lang="en-US" sz="1600" i="1" dirty="0" smtClean="0">
                <a:solidFill>
                  <a:srgbClr val="0C0C0C"/>
                </a:solidFill>
              </a:rPr>
              <a:t>f</a:t>
            </a:r>
            <a:r>
              <a:rPr lang="en-US" sz="1600" dirty="0" smtClean="0">
                <a:solidFill>
                  <a:srgbClr val="0C0C0C"/>
                </a:solidFill>
              </a:rPr>
              <a:t> behave same </a:t>
            </a:r>
            <a:br>
              <a:rPr lang="en-US" sz="1600" dirty="0" smtClean="0">
                <a:solidFill>
                  <a:srgbClr val="0C0C0C"/>
                </a:solidFill>
              </a:rPr>
            </a:br>
            <a:r>
              <a:rPr lang="en-US" sz="1600" dirty="0" smtClean="0">
                <a:solidFill>
                  <a:srgbClr val="0C0C0C"/>
                </a:solidFill>
              </a:rPr>
              <a:t>on default value input </a:t>
            </a:r>
            <a:endParaRPr lang="en-US" sz="1600" dirty="0">
              <a:solidFill>
                <a:srgbClr val="0C0C0C"/>
              </a:solidFill>
            </a:endParaRPr>
          </a:p>
        </p:txBody>
      </p:sp>
      <p:sp>
        <p:nvSpPr>
          <p:cNvPr id="15" name="TextBox 14"/>
          <p:cNvSpPr txBox="1"/>
          <p:nvPr/>
        </p:nvSpPr>
        <p:spPr>
          <a:xfrm>
            <a:off x="324094" y="4542830"/>
            <a:ext cx="2515625" cy="369332"/>
          </a:xfrm>
          <a:prstGeom prst="rect">
            <a:avLst/>
          </a:prstGeom>
          <a:noFill/>
        </p:spPr>
        <p:txBody>
          <a:bodyPr wrap="none" rtlCol="0">
            <a:spAutoFit/>
          </a:bodyPr>
          <a:lstStyle/>
          <a:p>
            <a:r>
              <a:rPr lang="en-US" dirty="0" smtClean="0">
                <a:solidFill>
                  <a:srgbClr val="0C0C0C"/>
                </a:solidFill>
              </a:rPr>
              <a:t>Produces new key ‘word’</a:t>
            </a:r>
            <a:endParaRPr lang="en-US" dirty="0">
              <a:solidFill>
                <a:srgbClr val="0C0C0C"/>
              </a:solidFill>
              <a:latin typeface="Open Sans"/>
            </a:endParaRPr>
          </a:p>
        </p:txBody>
      </p:sp>
      <p:cxnSp>
        <p:nvCxnSpPr>
          <p:cNvPr id="16" name="Straight Arrow Connector 15"/>
          <p:cNvCxnSpPr/>
          <p:nvPr/>
        </p:nvCxnSpPr>
        <p:spPr>
          <a:xfrm flipV="1">
            <a:off x="4715691" y="1074420"/>
            <a:ext cx="859049" cy="1631229"/>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715691" y="1363508"/>
            <a:ext cx="859049" cy="1342141"/>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4715691" y="1774866"/>
            <a:ext cx="859049" cy="930783"/>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715691" y="2148840"/>
            <a:ext cx="859049" cy="556809"/>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4716780" y="2514600"/>
            <a:ext cx="857960" cy="205741"/>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11" idx="1"/>
          </p:cNvCxnSpPr>
          <p:nvPr/>
        </p:nvCxnSpPr>
        <p:spPr>
          <a:xfrm>
            <a:off x="4715691" y="2720341"/>
            <a:ext cx="859051" cy="219963"/>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716780" y="2720341"/>
            <a:ext cx="857960" cy="579119"/>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4716780" y="3299460"/>
            <a:ext cx="857960" cy="320040"/>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715691" y="3299460"/>
            <a:ext cx="859049" cy="685800"/>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716780" y="3299460"/>
            <a:ext cx="857960" cy="1094740"/>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716780" y="3299460"/>
            <a:ext cx="857960" cy="1475740"/>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4715691" y="3299460"/>
            <a:ext cx="859049" cy="1837690"/>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graphicFrame>
        <p:nvGraphicFramePr>
          <p:cNvPr id="53" name="Table 52"/>
          <p:cNvGraphicFramePr>
            <a:graphicFrameLocks noGrp="1"/>
          </p:cNvGraphicFramePr>
          <p:nvPr>
            <p:extLst>
              <p:ext uri="{D42A27DB-BD31-4B8C-83A1-F6EECF244321}">
                <p14:modId xmlns:p14="http://schemas.microsoft.com/office/powerpoint/2010/main" val="4140430534"/>
              </p:ext>
            </p:extLst>
          </p:nvPr>
        </p:nvGraphicFramePr>
        <p:xfrm>
          <a:off x="5574742" y="209804"/>
          <a:ext cx="2572127" cy="5461000"/>
        </p:xfrm>
        <a:graphic>
          <a:graphicData uri="http://schemas.openxmlformats.org/drawingml/2006/table">
            <a:tbl>
              <a:tblPr firstRow="1" lastCol="1" bandRow="1">
                <a:tableStyleId>{69C7853C-536D-4A76-A0AE-DD22124D55A5}</a:tableStyleId>
              </a:tblPr>
              <a:tblGrid>
                <a:gridCol w="747681">
                  <a:extLst>
                    <a:ext uri="{9D8B030D-6E8A-4147-A177-3AD203B41FA5}">
                      <a16:colId xmlns:a16="http://schemas.microsoft.com/office/drawing/2014/main" val="2660521823"/>
                    </a:ext>
                  </a:extLst>
                </a:gridCol>
                <a:gridCol w="1012134">
                  <a:extLst>
                    <a:ext uri="{9D8B030D-6E8A-4147-A177-3AD203B41FA5}">
                      <a16:colId xmlns:a16="http://schemas.microsoft.com/office/drawing/2014/main" val="4258710642"/>
                    </a:ext>
                  </a:extLst>
                </a:gridCol>
                <a:gridCol w="812312">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err="1" smtClean="0">
                          <a:solidFill>
                            <a:schemeClr val="tx1"/>
                          </a:solidFill>
                        </a:rPr>
                        <a:t>docid</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word</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value</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d</a:t>
                      </a:r>
                      <a:r>
                        <a:rPr lang="en-US" baseline="-25000" dirty="0" smtClean="0">
                          <a:solidFill>
                            <a:schemeClr val="tx1"/>
                          </a:solidFill>
                        </a:rPr>
                        <a:t>1</a:t>
                      </a:r>
                      <a:endParaRPr lang="en-US" dirty="0">
                        <a:solidFill>
                          <a:schemeClr val="tx1"/>
                        </a:solidFill>
                      </a:endParaRPr>
                    </a:p>
                  </a:txBody>
                  <a:tcPr anchor="ctr">
                    <a:lnT w="38100" cap="flat" cmpd="sng" algn="ctr">
                      <a:solidFill>
                        <a:srgbClr val="0C0C0C"/>
                      </a:solid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she</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d</a:t>
                      </a:r>
                      <a:r>
                        <a:rPr lang="en-US" baseline="-25000" dirty="0" smtClean="0">
                          <a:solidFill>
                            <a:schemeClr val="tx1"/>
                          </a:solidFill>
                        </a:rPr>
                        <a:t>1</a:t>
                      </a:r>
                      <a:endParaRPr lang="en-US" dirty="0" smtClean="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sells</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745758210"/>
                  </a:ext>
                </a:extLst>
              </a:tr>
              <a:tr h="370840">
                <a:tc>
                  <a:txBody>
                    <a:bodyPr/>
                    <a:lstStyle/>
                    <a:p>
                      <a:pPr algn="ctr"/>
                      <a:r>
                        <a:rPr lang="en-US" dirty="0" smtClean="0">
                          <a:solidFill>
                            <a:schemeClr val="tx1"/>
                          </a:solidFill>
                        </a:rPr>
                        <a:t>d</a:t>
                      </a:r>
                      <a:r>
                        <a:rPr lang="en-US" baseline="-25000" dirty="0" smtClean="0">
                          <a:solidFill>
                            <a:schemeClr val="tx1"/>
                          </a:solidFill>
                        </a:rPr>
                        <a:t>1</a:t>
                      </a: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sea</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688686085"/>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d</a:t>
                      </a:r>
                      <a:r>
                        <a:rPr lang="en-US" baseline="-25000" dirty="0" smtClean="0">
                          <a:solidFill>
                            <a:schemeClr val="tx1"/>
                          </a:solidFill>
                        </a:rPr>
                        <a:t>1</a:t>
                      </a:r>
                      <a:endParaRPr lang="en-US" dirty="0" smtClean="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shells</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986426287"/>
                  </a:ext>
                </a:extLst>
              </a:tr>
              <a:tr h="370840">
                <a:tc>
                  <a:txBody>
                    <a:bodyPr/>
                    <a:lstStyle/>
                    <a:p>
                      <a:pPr algn="ctr"/>
                      <a:r>
                        <a:rPr lang="en-US" dirty="0" smtClean="0">
                          <a:solidFill>
                            <a:schemeClr val="tx1"/>
                          </a:solidFill>
                        </a:rPr>
                        <a:t>d</a:t>
                      </a:r>
                      <a:r>
                        <a:rPr lang="en-US" baseline="-25000" dirty="0" smtClean="0">
                          <a:solidFill>
                            <a:schemeClr val="tx1"/>
                          </a:solidFill>
                        </a:rPr>
                        <a:t>1</a:t>
                      </a: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by</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821228355"/>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d</a:t>
                      </a:r>
                      <a:r>
                        <a:rPr lang="en-US" baseline="-25000" dirty="0" smtClean="0">
                          <a:solidFill>
                            <a:schemeClr val="tx1"/>
                          </a:solidFill>
                        </a:rPr>
                        <a:t>1</a:t>
                      </a:r>
                      <a:endParaRPr lang="en-US" dirty="0" smtClean="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the</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294563714"/>
                  </a:ext>
                </a:extLst>
              </a:tr>
              <a:tr h="370840">
                <a:tc>
                  <a:txBody>
                    <a:bodyPr/>
                    <a:lstStyle/>
                    <a:p>
                      <a:pPr algn="ctr"/>
                      <a:r>
                        <a:rPr lang="en-US" dirty="0" smtClean="0">
                          <a:solidFill>
                            <a:schemeClr val="tx1"/>
                          </a:solidFill>
                        </a:rPr>
                        <a:t>d</a:t>
                      </a:r>
                      <a:r>
                        <a:rPr lang="en-US" baseline="-25000" dirty="0" smtClean="0">
                          <a:solidFill>
                            <a:schemeClr val="tx1"/>
                          </a:solidFill>
                        </a:rPr>
                        <a:t>1</a:t>
                      </a: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shore</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748841716"/>
                  </a:ext>
                </a:extLst>
              </a:tr>
              <a:tr h="370840">
                <a:tc>
                  <a:txBody>
                    <a:bodyPr/>
                    <a:lstStyle/>
                    <a:p>
                      <a:pPr algn="ctr"/>
                      <a:r>
                        <a:rPr lang="en-US" dirty="0" smtClean="0">
                          <a:solidFill>
                            <a:schemeClr val="tx1"/>
                          </a:solidFill>
                        </a:rPr>
                        <a:t>d</a:t>
                      </a:r>
                      <a:r>
                        <a:rPr lang="en-US" baseline="-25000" dirty="0" smtClean="0">
                          <a:solidFill>
                            <a:schemeClr val="tx1"/>
                          </a:solidFill>
                        </a:rPr>
                        <a:t>2</a:t>
                      </a: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the</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834545150"/>
                  </a:ext>
                </a:extLst>
              </a:tr>
              <a:tr h="370840">
                <a:tc>
                  <a:txBody>
                    <a:bodyPr/>
                    <a:lstStyle/>
                    <a:p>
                      <a:pPr algn="ctr"/>
                      <a:r>
                        <a:rPr lang="en-US" dirty="0" smtClean="0">
                          <a:solidFill>
                            <a:schemeClr val="tx1"/>
                          </a:solidFill>
                        </a:rPr>
                        <a:t>d</a:t>
                      </a:r>
                      <a:r>
                        <a:rPr lang="en-US" baseline="-25000" dirty="0" smtClean="0">
                          <a:solidFill>
                            <a:schemeClr val="tx1"/>
                          </a:solidFill>
                        </a:rPr>
                        <a:t>2</a:t>
                      </a: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shells</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d</a:t>
                      </a:r>
                      <a:r>
                        <a:rPr lang="en-US" baseline="-25000" dirty="0" smtClean="0">
                          <a:solidFill>
                            <a:schemeClr val="tx1"/>
                          </a:solidFill>
                        </a:rPr>
                        <a:t>2</a:t>
                      </a:r>
                      <a:endParaRPr lang="en-US" dirty="0">
                        <a:solidFill>
                          <a:schemeClr val="tx1"/>
                        </a:solidFill>
                      </a:endParaRP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she</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d</a:t>
                      </a:r>
                      <a:r>
                        <a:rPr lang="en-US" baseline="-25000" dirty="0" smtClean="0">
                          <a:solidFill>
                            <a:schemeClr val="tx1"/>
                          </a:solidFill>
                        </a:rPr>
                        <a:t>2</a:t>
                      </a:r>
                      <a:endParaRPr lang="en-US" dirty="0">
                        <a:solidFill>
                          <a:schemeClr val="tx1"/>
                        </a:solidFill>
                      </a:endParaRPr>
                    </a:p>
                  </a:txBody>
                  <a:tcPr anchor="ctr"/>
                </a:tc>
                <a:tc>
                  <a:txBody>
                    <a:bodyPr/>
                    <a:lstStyle/>
                    <a:p>
                      <a:pPr algn="ctr"/>
                      <a:r>
                        <a:rPr lang="en-US" dirty="0" smtClean="0">
                          <a:solidFill>
                            <a:schemeClr val="tx1"/>
                          </a:solidFill>
                        </a:rPr>
                        <a:t>sells</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412279635"/>
                  </a:ext>
                </a:extLst>
              </a:tr>
              <a:tr h="370840">
                <a:tc>
                  <a:txBody>
                    <a:bodyPr/>
                    <a:lstStyle/>
                    <a:p>
                      <a:pPr algn="ctr"/>
                      <a:r>
                        <a:rPr lang="en-US" dirty="0" smtClean="0">
                          <a:solidFill>
                            <a:schemeClr val="tx1"/>
                          </a:solidFill>
                        </a:rPr>
                        <a:t>d</a:t>
                      </a:r>
                      <a:r>
                        <a:rPr lang="en-US" baseline="-25000" dirty="0" smtClean="0">
                          <a:solidFill>
                            <a:schemeClr val="tx1"/>
                          </a:solidFill>
                        </a:rPr>
                        <a:t>2</a:t>
                      </a:r>
                      <a:endParaRPr lang="en-US" dirty="0">
                        <a:solidFill>
                          <a:schemeClr val="tx1"/>
                        </a:solidFill>
                      </a:endParaRPr>
                    </a:p>
                  </a:txBody>
                  <a:tcPr/>
                </a:tc>
                <a:tc>
                  <a:txBody>
                    <a:bodyPr/>
                    <a:lstStyle/>
                    <a:p>
                      <a:pPr algn="ctr"/>
                      <a:r>
                        <a:rPr lang="en-US" dirty="0" smtClean="0">
                          <a:solidFill>
                            <a:schemeClr val="tx1"/>
                          </a:solidFill>
                        </a:rPr>
                        <a:t>are</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267611998"/>
                  </a:ext>
                </a:extLst>
              </a:tr>
              <a:tr h="370840">
                <a:tc>
                  <a:txBody>
                    <a:bodyPr/>
                    <a:lstStyle/>
                    <a:p>
                      <a:pPr algn="ctr"/>
                      <a:r>
                        <a:rPr lang="en-US" dirty="0" smtClean="0">
                          <a:solidFill>
                            <a:schemeClr val="tx1"/>
                          </a:solidFill>
                        </a:rPr>
                        <a:t>…</a:t>
                      </a:r>
                      <a:endParaRPr lang="en-US" dirty="0">
                        <a:solidFill>
                          <a:schemeClr val="tx1"/>
                        </a:solidFill>
                      </a:endParaRPr>
                    </a:p>
                  </a:txBody>
                  <a:tcPr/>
                </a:tc>
                <a:tc>
                  <a:txBody>
                    <a:bodyPr/>
                    <a:lstStyle/>
                    <a:p>
                      <a:pPr algn="ctr"/>
                      <a:r>
                        <a:rPr lang="en-US" dirty="0" smtClean="0">
                          <a:solidFill>
                            <a:schemeClr val="tx1"/>
                          </a:solidFill>
                        </a:rPr>
                        <a:t>…</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23574879"/>
                  </a:ext>
                </a:extLst>
              </a:tr>
            </a:tbl>
          </a:graphicData>
        </a:graphic>
      </p:graphicFrame>
    </p:spTree>
    <p:extLst>
      <p:ext uri="{BB962C8B-B14F-4D97-AF65-F5344CB8AC3E}">
        <p14:creationId xmlns:p14="http://schemas.microsoft.com/office/powerpoint/2010/main" val="36617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Summary: Union, Join, Ext</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13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569647046"/>
                  </p:ext>
                </p:extLst>
              </p:nvPr>
            </p:nvGraphicFramePr>
            <p:xfrm>
              <a:off x="738618" y="2598783"/>
              <a:ext cx="6802677" cy="1514159"/>
            </p:xfrm>
            <a:graphic>
              <a:graphicData uri="http://schemas.openxmlformats.org/drawingml/2006/table">
                <a:tbl>
                  <a:tblPr firstRow="1" firstCol="1">
                    <a:tableStyleId>{5C22544A-7EE6-4342-B048-85BDC9FD1C3A}</a:tableStyleId>
                  </a:tblPr>
                  <a:tblGrid>
                    <a:gridCol w="2009206">
                      <a:extLst>
                        <a:ext uri="{9D8B030D-6E8A-4147-A177-3AD203B41FA5}">
                          <a16:colId xmlns:a16="http://schemas.microsoft.com/office/drawing/2014/main" val="1161055576"/>
                        </a:ext>
                      </a:extLst>
                    </a:gridCol>
                    <a:gridCol w="1617980">
                      <a:extLst>
                        <a:ext uri="{9D8B030D-6E8A-4147-A177-3AD203B41FA5}">
                          <a16:colId xmlns:a16="http://schemas.microsoft.com/office/drawing/2014/main" val="3684060291"/>
                        </a:ext>
                      </a:extLst>
                    </a:gridCol>
                    <a:gridCol w="1550289">
                      <a:extLst>
                        <a:ext uri="{9D8B030D-6E8A-4147-A177-3AD203B41FA5}">
                          <a16:colId xmlns:a16="http://schemas.microsoft.com/office/drawing/2014/main" val="2707304658"/>
                        </a:ext>
                      </a:extLst>
                    </a:gridCol>
                    <a:gridCol w="1625202">
                      <a:extLst>
                        <a:ext uri="{9D8B030D-6E8A-4147-A177-3AD203B41FA5}">
                          <a16:colId xmlns:a16="http://schemas.microsoft.com/office/drawing/2014/main" val="3462187089"/>
                        </a:ext>
                      </a:extLst>
                    </a:gridCol>
                  </a:tblGrid>
                  <a:tr h="370840">
                    <a:tc>
                      <a:txBody>
                        <a:bodyPr/>
                        <a:lstStyle/>
                        <a:p>
                          <a:endParaRPr lang="en-US" dirty="0">
                            <a:latin typeface="Open Sans"/>
                          </a:endParaRPr>
                        </a:p>
                      </a:txBody>
                      <a:tcPr/>
                    </a:tc>
                    <a:tc>
                      <a:txBody>
                        <a:bodyPr/>
                        <a:lstStyle/>
                        <a:p>
                          <a:pPr algn="ctr"/>
                          <a:r>
                            <a:rPr lang="en-US" dirty="0" smtClean="0">
                              <a:latin typeface="Open Sans"/>
                            </a:rPr>
                            <a:t>Key Types</a:t>
                          </a:r>
                          <a:endParaRPr lang="en-US" dirty="0">
                            <a:latin typeface="Open Sans"/>
                          </a:endParaRPr>
                        </a:p>
                      </a:txBody>
                      <a:tcPr/>
                    </a:tc>
                    <a:tc>
                      <a:txBody>
                        <a:bodyPr/>
                        <a:lstStyle/>
                        <a:p>
                          <a:pPr algn="ctr"/>
                          <a:r>
                            <a:rPr lang="en-US" dirty="0" smtClean="0">
                              <a:latin typeface="Open Sans"/>
                            </a:rPr>
                            <a:t>Value Types</a:t>
                          </a:r>
                          <a:endParaRPr lang="en-US" dirty="0">
                            <a:latin typeface="Open Sans"/>
                          </a:endParaRPr>
                        </a:p>
                      </a:txBody>
                      <a:tcPr/>
                    </a:tc>
                    <a:tc>
                      <a:txBody>
                        <a:bodyPr/>
                        <a:lstStyle/>
                        <a:p>
                          <a:pPr algn="ctr"/>
                          <a:r>
                            <a:rPr lang="en-US" dirty="0" smtClean="0">
                              <a:latin typeface="Open Sans"/>
                            </a:rPr>
                            <a:t>Support</a:t>
                          </a:r>
                          <a:endParaRPr lang="en-US" dirty="0">
                            <a:latin typeface="Open Sans"/>
                          </a:endParaRPr>
                        </a:p>
                      </a:txBody>
                      <a:tcPr/>
                    </a:tc>
                    <a:extLst>
                      <a:ext uri="{0D108BD9-81ED-4DB2-BD59-A6C34878D82A}">
                        <a16:rowId xmlns:a16="http://schemas.microsoft.com/office/drawing/2014/main" val="555349194"/>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Open Sans"/>
                            </a:rPr>
                            <a:t>Union (</a:t>
                          </a:r>
                          <a14:m>
                            <m:oMath xmlns:m="http://schemas.openxmlformats.org/officeDocument/2006/math">
                              <m:r>
                                <a:rPr lang="en-US" b="1" i="0" smtClean="0">
                                  <a:latin typeface="Cambria Math" panose="02040503050406030204" pitchFamily="18" charset="0"/>
                                </a:rPr>
                                <m:t> </m:t>
                              </m:r>
                              <m:r>
                                <a:rPr lang="en-US" b="1" i="1" smtClean="0">
                                  <a:latin typeface="Cambria Math" panose="02040503050406030204" pitchFamily="18" charset="0"/>
                                </a:rPr>
                                <m:t>𝑨</m:t>
                              </m:r>
                              <m:sSub>
                                <m:sSubPr>
                                  <m:ctrlPr>
                                    <a:rPr lang="en-US" b="1" i="1" smtClean="0">
                                      <a:latin typeface="Cambria Math" panose="02040503050406030204" pitchFamily="18" charset="0"/>
                                    </a:rPr>
                                  </m:ctrlPr>
                                </m:sSubPr>
                                <m:e>
                                  <m:r>
                                    <a:rPr lang="en-US" b="1" i="1" baseline="-25000" smtClean="0">
                                      <a:latin typeface="Cambria Math" panose="02040503050406030204" pitchFamily="18" charset="0"/>
                                    </a:rPr>
                                    <m:t>  </m:t>
                                  </m:r>
                                  <m:r>
                                    <a:rPr lang="en-US" b="1" i="1" smtClean="0">
                                      <a:latin typeface="Cambria Math" panose="02040503050406030204" pitchFamily="18" charset="0"/>
                                    </a:rPr>
                                    <m:t> </m:t>
                                  </m:r>
                                  <m:r>
                                    <a:rPr lang="en-US" b="1" i="1" baseline="-25000" smtClean="0">
                                      <a:latin typeface="Cambria Math" panose="02040503050406030204" pitchFamily="18" charset="0"/>
                                    </a:rPr>
                                    <m:t> </m:t>
                                  </m:r>
                                  <m:r>
                                    <a:rPr lang="en-US" b="1" i="1" smtClean="0">
                                      <a:latin typeface="Cambria Math" panose="02040503050406030204" pitchFamily="18" charset="0"/>
                                    </a:rPr>
                                    <m:t> </m:t>
                                  </m:r>
                                  <m:r>
                                    <a:rPr lang="en-US" b="1" i="1" baseline="-25000" smtClean="0">
                                      <a:latin typeface="Cambria Math" panose="02040503050406030204" pitchFamily="18" charset="0"/>
                                    </a:rPr>
                                    <m:t> </m:t>
                                  </m:r>
                                </m:e>
                                <m:sub>
                                  <m:r>
                                    <a:rPr lang="en-US" b="1" i="1" smtClean="0">
                                      <a:latin typeface="Cambria Math" panose="02040503050406030204" pitchFamily="18" charset="0"/>
                                    </a:rPr>
                                    <m:t>⊕</m:t>
                                  </m:r>
                                </m:sub>
                              </m:sSub>
                              <m:r>
                                <a:rPr lang="en-US" b="1" i="1" smtClean="0">
                                  <a:latin typeface="Cambria Math" panose="02040503050406030204" pitchFamily="18" charset="0"/>
                                </a:rPr>
                                <m:t> </m:t>
                              </m:r>
                              <m:r>
                                <a:rPr lang="en-US" b="1" i="1" smtClean="0">
                                  <a:latin typeface="Cambria Math" panose="02040503050406030204" pitchFamily="18" charset="0"/>
                                </a:rPr>
                                <m:t>𝑩</m:t>
                              </m:r>
                            </m:oMath>
                          </a14:m>
                          <a:r>
                            <a:rPr lang="en-US" dirty="0" smtClean="0">
                              <a:latin typeface="Open Sans"/>
                            </a:rPr>
                            <a:t> )</a:t>
                          </a:r>
                          <a:endParaRPr lang="en-US" dirty="0">
                            <a:latin typeface="Open San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Open Sans"/>
                            </a:rPr>
                            <a:t>= 𝐾</a:t>
                          </a:r>
                          <a:r>
                            <a:rPr lang="en-US" sz="1800" baseline="-25000" dirty="0" smtClean="0">
                              <a:latin typeface="Open Sans"/>
                            </a:rPr>
                            <a:t>𝐴</a:t>
                          </a:r>
                          <a:r>
                            <a:rPr lang="en-US" sz="1800" dirty="0" smtClean="0">
                              <a:latin typeface="Open Sans"/>
                            </a:rPr>
                            <a:t> </a:t>
                          </a:r>
                          <a14:m>
                            <m:oMath xmlns:m="http://schemas.openxmlformats.org/officeDocument/2006/math">
                              <m:r>
                                <a:rPr lang="en-US" sz="1800" i="1">
                                  <a:latin typeface="Cambria Math" panose="02040503050406030204" pitchFamily="18" charset="0"/>
                                </a:rPr>
                                <m:t>∩</m:t>
                              </m:r>
                            </m:oMath>
                          </a14:m>
                          <a:r>
                            <a:rPr lang="en-US" sz="1800" dirty="0" smtClean="0">
                              <a:latin typeface="Open Sans"/>
                            </a:rPr>
                            <a:t> 𝐾</a:t>
                          </a:r>
                          <a:r>
                            <a:rPr lang="en-US" sz="1800" baseline="-25000" dirty="0" smtClean="0">
                              <a:latin typeface="Open Sans"/>
                            </a:rPr>
                            <a:t>𝐵</a:t>
                          </a:r>
                          <a:endParaRPr lang="en-US" sz="1800" baseline="-25000" dirty="0">
                            <a:latin typeface="Open San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Open Sans"/>
                            </a:rPr>
                            <a:t>= 𝑉</a:t>
                          </a:r>
                          <a:r>
                            <a:rPr lang="en-US" sz="1800" baseline="-25000" dirty="0" smtClean="0">
                              <a:latin typeface="Open Sans"/>
                            </a:rPr>
                            <a:t>𝐴</a:t>
                          </a:r>
                          <a:r>
                            <a:rPr lang="en-US" sz="1800" dirty="0" smtClean="0">
                              <a:latin typeface="Open Sans"/>
                            </a:rPr>
                            <a:t> ∪ 𝑉</a:t>
                          </a:r>
                          <a:r>
                            <a:rPr lang="en-US" sz="1800" baseline="-25000" dirty="0" smtClean="0">
                              <a:latin typeface="Open Sans"/>
                            </a:rPr>
                            <a:t>𝐵</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Open Sans"/>
                            </a:rPr>
                            <a:t>⊆ 𝑆</a:t>
                          </a:r>
                          <a:r>
                            <a:rPr lang="en-US" sz="1800" baseline="-25000" dirty="0" smtClean="0">
                              <a:latin typeface="Open Sans"/>
                            </a:rPr>
                            <a:t>𝐴</a:t>
                          </a:r>
                          <a:r>
                            <a:rPr lang="en-US" sz="1800" dirty="0" smtClean="0">
                              <a:latin typeface="Open Sans"/>
                            </a:rPr>
                            <a:t> ∪ 𝑆</a:t>
                          </a:r>
                          <a:r>
                            <a:rPr lang="en-US" sz="1800" baseline="-25000" dirty="0" smtClean="0">
                              <a:latin typeface="Open Sans"/>
                            </a:rPr>
                            <a:t>𝐵</a:t>
                          </a:r>
                          <a:endParaRPr lang="en-US" dirty="0" smtClean="0">
                            <a:latin typeface="Open Sans"/>
                          </a:endParaRPr>
                        </a:p>
                      </a:txBody>
                      <a:tcPr/>
                    </a:tc>
                    <a:extLst>
                      <a:ext uri="{0D108BD9-81ED-4DB2-BD59-A6C34878D82A}">
                        <a16:rowId xmlns:a16="http://schemas.microsoft.com/office/drawing/2014/main" val="363514922"/>
                      </a:ext>
                    </a:extLst>
                  </a:tr>
                  <a:tr h="370840">
                    <a:tc>
                      <a:txBody>
                        <a:bodyPr/>
                        <a:lstStyle/>
                        <a:p>
                          <a:r>
                            <a:rPr lang="en-US" dirty="0" smtClean="0">
                              <a:latin typeface="Open Sans"/>
                            </a:rPr>
                            <a:t>Join   </a:t>
                          </a:r>
                          <a:r>
                            <a:rPr lang="en-US" baseline="-25000" dirty="0" smtClean="0">
                              <a:latin typeface="Open Sans"/>
                            </a:rPr>
                            <a:t> </a:t>
                          </a:r>
                          <a:r>
                            <a:rPr lang="en-US" dirty="0" smtClean="0">
                              <a:latin typeface="Open Sans"/>
                            </a:rPr>
                            <a:t>(</a:t>
                          </a:r>
                          <a:r>
                            <a:rPr lang="en-US" baseline="-25000" dirty="0" smtClean="0">
                              <a:latin typeface="Open Sans"/>
                            </a:rPr>
                            <a:t> </a:t>
                          </a:r>
                          <a14:m>
                            <m:oMath xmlns:m="http://schemas.openxmlformats.org/officeDocument/2006/math">
                              <m:r>
                                <a:rPr lang="en-US" b="1" i="1" smtClean="0">
                                  <a:latin typeface="Cambria Math" panose="02040503050406030204" pitchFamily="18" charset="0"/>
                                </a:rPr>
                                <m:t>𝑨</m:t>
                              </m:r>
                              <m:sSub>
                                <m:sSubPr>
                                  <m:ctrlPr>
                                    <a:rPr lang="en-US" b="1" i="1" smtClean="0">
                                      <a:latin typeface="Cambria Math" panose="02040503050406030204" pitchFamily="18" charset="0"/>
                                    </a:rPr>
                                  </m:ctrlPr>
                                </m:sSubPr>
                                <m:e>
                                  <m:r>
                                    <a:rPr lang="en-US" b="1" i="1" smtClean="0">
                                      <a:latin typeface="Cambria Math" panose="02040503050406030204" pitchFamily="18" charset="0"/>
                                    </a:rPr>
                                    <m:t>⋈</m:t>
                                  </m:r>
                                </m:e>
                                <m:sub>
                                  <m:r>
                                    <a:rPr lang="en-US" b="1" i="1" smtClean="0">
                                      <a:latin typeface="Cambria Math" panose="02040503050406030204" pitchFamily="18" charset="0"/>
                                    </a:rPr>
                                    <m:t>⊗</m:t>
                                  </m:r>
                                </m:sub>
                              </m:sSub>
                              <m:r>
                                <a:rPr lang="en-US" b="1" i="1" smtClean="0">
                                  <a:latin typeface="Cambria Math" panose="02040503050406030204" pitchFamily="18" charset="0"/>
                                </a:rPr>
                                <m:t>𝑩</m:t>
                              </m:r>
                            </m:oMath>
                          </a14:m>
                          <a:r>
                            <a:rPr lang="en-US" baseline="-25000" dirty="0" smtClean="0">
                              <a:latin typeface="Open Sans"/>
                            </a:rPr>
                            <a:t> </a:t>
                          </a:r>
                          <a:r>
                            <a:rPr lang="en-US" dirty="0" smtClean="0">
                              <a:latin typeface="Open Sans"/>
                            </a:rPr>
                            <a:t>)</a:t>
                          </a:r>
                          <a:endParaRPr lang="en-US" dirty="0">
                            <a:latin typeface="Open San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Open Sans"/>
                            </a:rPr>
                            <a:t>= 𝐾</a:t>
                          </a:r>
                          <a:r>
                            <a:rPr lang="en-US" sz="1800" baseline="-25000" dirty="0" smtClean="0">
                              <a:latin typeface="Open Sans"/>
                            </a:rPr>
                            <a:t>𝐴</a:t>
                          </a:r>
                          <a:r>
                            <a:rPr lang="en-US" sz="1800" dirty="0" smtClean="0">
                              <a:latin typeface="Open Sans"/>
                            </a:rPr>
                            <a:t> </a:t>
                          </a:r>
                          <a14:m>
                            <m:oMath xmlns:m="http://schemas.openxmlformats.org/officeDocument/2006/math">
                              <m:r>
                                <a:rPr lang="en-US" sz="1800" b="0" i="1" smtClean="0">
                                  <a:latin typeface="Cambria Math" panose="02040503050406030204" pitchFamily="18" charset="0"/>
                                </a:rPr>
                                <m:t>∪</m:t>
                              </m:r>
                            </m:oMath>
                          </a14:m>
                          <a:r>
                            <a:rPr lang="en-US" sz="1800" dirty="0" smtClean="0">
                              <a:latin typeface="Open Sans"/>
                            </a:rPr>
                            <a:t> 𝐾</a:t>
                          </a:r>
                          <a:r>
                            <a:rPr lang="en-US" sz="1800" baseline="-25000" dirty="0" smtClean="0">
                              <a:latin typeface="Open Sans"/>
                            </a:rPr>
                            <a:t>𝐵</a:t>
                          </a:r>
                          <a:endParaRPr lang="en-US" sz="1800" baseline="-25000" dirty="0">
                            <a:latin typeface="Open San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Open Sans"/>
                            </a:rPr>
                            <a:t>= 𝑉</a:t>
                          </a:r>
                          <a:r>
                            <a:rPr lang="en-US" sz="1800" baseline="-25000" dirty="0" smtClean="0">
                              <a:latin typeface="Open Sans"/>
                            </a:rPr>
                            <a:t>𝐴</a:t>
                          </a:r>
                          <a:r>
                            <a:rPr lang="en-US" sz="1800" dirty="0" smtClean="0">
                              <a:latin typeface="Open Sans"/>
                            </a:rPr>
                            <a:t> </a:t>
                          </a:r>
                          <a14:m>
                            <m:oMath xmlns:m="http://schemas.openxmlformats.org/officeDocument/2006/math">
                              <m:r>
                                <a:rPr lang="en-US" sz="1800" i="1" smtClean="0">
                                  <a:latin typeface="Cambria Math" panose="02040503050406030204" pitchFamily="18" charset="0"/>
                                </a:rPr>
                                <m:t>∩</m:t>
                              </m:r>
                            </m:oMath>
                          </a14:m>
                          <a:r>
                            <a:rPr lang="en-US" sz="1800" dirty="0" smtClean="0">
                              <a:latin typeface="Open Sans"/>
                            </a:rPr>
                            <a:t> 𝑉</a:t>
                          </a:r>
                          <a:r>
                            <a:rPr lang="en-US" sz="1800" baseline="-25000" dirty="0" smtClean="0">
                              <a:latin typeface="Open Sans"/>
                            </a:rPr>
                            <a:t>𝐵</a:t>
                          </a: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𝐴</m:t>
                                    </m:r>
                                  </m:sub>
                                </m:sSub>
                                <m:r>
                                  <a:rPr lang="en-US" sz="1800" b="0" i="1" smtClean="0">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𝐵</m:t>
                                    </m:r>
                                  </m:sub>
                                </m:sSub>
                              </m:oMath>
                            </m:oMathPara>
                          </a14:m>
                          <a:endParaRPr lang="en-US" dirty="0">
                            <a:latin typeface="Open Sans"/>
                          </a:endParaRPr>
                        </a:p>
                      </a:txBody>
                      <a:tcPr/>
                    </a:tc>
                    <a:extLst>
                      <a:ext uri="{0D108BD9-81ED-4DB2-BD59-A6C34878D82A}">
                        <a16:rowId xmlns:a16="http://schemas.microsoft.com/office/drawing/2014/main" val="2164152148"/>
                      </a:ext>
                    </a:extLst>
                  </a:tr>
                  <a:tr h="370840">
                    <a:tc>
                      <a:txBody>
                        <a:bodyPr/>
                        <a:lstStyle/>
                        <a:p>
                          <a:r>
                            <a:rPr lang="en-US" dirty="0" smtClean="0">
                              <a:latin typeface="Open Sans"/>
                            </a:rPr>
                            <a:t>Ext   </a:t>
                          </a:r>
                          <a:r>
                            <a:rPr lang="en-US" baseline="-25000" dirty="0" smtClean="0">
                              <a:latin typeface="Open Sans"/>
                            </a:rPr>
                            <a:t>  </a:t>
                          </a:r>
                          <a:r>
                            <a:rPr lang="en-US" dirty="0" smtClean="0">
                              <a:latin typeface="Open Sans"/>
                            </a:rPr>
                            <a:t> ( </a:t>
                          </a:r>
                          <a:r>
                            <a:rPr lang="en-US" dirty="0" err="1" smtClean="0">
                              <a:latin typeface="Cambria Math" panose="02040503050406030204" pitchFamily="18" charset="0"/>
                              <a:ea typeface="Cambria Math" panose="02040503050406030204" pitchFamily="18" charset="0"/>
                            </a:rPr>
                            <a:t>ext</a:t>
                          </a:r>
                          <a:r>
                            <a:rPr lang="en-US" baseline="-25000" dirty="0" smtClean="0">
                              <a:latin typeface="Cambria Math" panose="02040503050406030204" pitchFamily="18" charset="0"/>
                              <a:ea typeface="Cambria Math" panose="02040503050406030204" pitchFamily="18" charset="0"/>
                            </a:rPr>
                            <a:t> f</a:t>
                          </a:r>
                          <a:r>
                            <a:rPr lang="en-US" baseline="0" dirty="0" smtClean="0">
                              <a:latin typeface="Cambria Math" panose="02040503050406030204" pitchFamily="18" charset="0"/>
                              <a:ea typeface="Cambria Math" panose="02040503050406030204" pitchFamily="18" charset="0"/>
                            </a:rPr>
                            <a:t> </a:t>
                          </a:r>
                          <a:r>
                            <a:rPr lang="en-US" i="1" baseline="0" dirty="0" smtClean="0">
                              <a:latin typeface="Cambria Math" panose="02040503050406030204" pitchFamily="18" charset="0"/>
                              <a:ea typeface="Cambria Math" panose="02040503050406030204" pitchFamily="18" charset="0"/>
                            </a:rPr>
                            <a:t>A  </a:t>
                          </a:r>
                          <a:r>
                            <a:rPr lang="en-US" baseline="0" dirty="0" smtClean="0">
                              <a:latin typeface="Open Sans"/>
                            </a:rPr>
                            <a:t>)</a:t>
                          </a:r>
                          <a:endParaRPr lang="en-US" dirty="0">
                            <a:latin typeface="Open Sans"/>
                          </a:endParaRPr>
                        </a:p>
                      </a:txBody>
                      <a:tcPr/>
                    </a:tc>
                    <a:tc>
                      <a:txBody>
                        <a:bodyPr/>
                        <a:lstStyle/>
                        <a:p>
                          <a:pPr algn="ctr"/>
                          <a:r>
                            <a:rPr lang="en-US" dirty="0" smtClean="0">
                              <a:latin typeface="Open Sans"/>
                            </a:rPr>
                            <a:t>extended by f</a:t>
                          </a:r>
                          <a:endParaRPr lang="en-US" dirty="0">
                            <a:latin typeface="Open Sans"/>
                          </a:endParaRPr>
                        </a:p>
                      </a:txBody>
                      <a:tcPr/>
                    </a:tc>
                    <a:tc>
                      <a:txBody>
                        <a:bodyPr/>
                        <a:lstStyle/>
                        <a:p>
                          <a:pPr algn="ctr"/>
                          <a:r>
                            <a:rPr lang="en-US" dirty="0" smtClean="0">
                              <a:latin typeface="Open Sans"/>
                            </a:rPr>
                            <a:t>set by f</a:t>
                          </a:r>
                          <a:endParaRPr lang="en-US" dirty="0">
                            <a:latin typeface="Open Sans"/>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𝐴</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𝑆</m:t>
                                    </m:r>
                                  </m:e>
                                  <m:sub>
                                    <m:r>
                                      <a:rPr lang="en-US" sz="1800" b="0" i="1" smtClean="0">
                                        <a:solidFill>
                                          <a:schemeClr val="tx1"/>
                                        </a:solidFill>
                                        <a:latin typeface="Cambria Math" panose="02040503050406030204" pitchFamily="18" charset="0"/>
                                      </a:rPr>
                                      <m:t>𝑓</m:t>
                                    </m:r>
                                  </m:sub>
                                </m:sSub>
                              </m:oMath>
                            </m:oMathPara>
                          </a14:m>
                          <a:endParaRPr lang="en-US" dirty="0">
                            <a:latin typeface="Open Sans"/>
                          </a:endParaRPr>
                        </a:p>
                      </a:txBody>
                      <a:tcPr/>
                    </a:tc>
                    <a:extLst>
                      <a:ext uri="{0D108BD9-81ED-4DB2-BD59-A6C34878D82A}">
                        <a16:rowId xmlns:a16="http://schemas.microsoft.com/office/drawing/2014/main" val="258696390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569647046"/>
                  </p:ext>
                </p:extLst>
              </p:nvPr>
            </p:nvGraphicFramePr>
            <p:xfrm>
              <a:off x="738618" y="2598783"/>
              <a:ext cx="6802677" cy="1518096"/>
            </p:xfrm>
            <a:graphic>
              <a:graphicData uri="http://schemas.openxmlformats.org/drawingml/2006/table">
                <a:tbl>
                  <a:tblPr firstRow="1" firstCol="1">
                    <a:tableStyleId>{5C22544A-7EE6-4342-B048-85BDC9FD1C3A}</a:tableStyleId>
                  </a:tblPr>
                  <a:tblGrid>
                    <a:gridCol w="2009206">
                      <a:extLst>
                        <a:ext uri="{9D8B030D-6E8A-4147-A177-3AD203B41FA5}">
                          <a16:colId xmlns:a16="http://schemas.microsoft.com/office/drawing/2014/main" val="1161055576"/>
                        </a:ext>
                      </a:extLst>
                    </a:gridCol>
                    <a:gridCol w="1617980">
                      <a:extLst>
                        <a:ext uri="{9D8B030D-6E8A-4147-A177-3AD203B41FA5}">
                          <a16:colId xmlns:a16="http://schemas.microsoft.com/office/drawing/2014/main" val="3684060291"/>
                        </a:ext>
                      </a:extLst>
                    </a:gridCol>
                    <a:gridCol w="1550289">
                      <a:extLst>
                        <a:ext uri="{9D8B030D-6E8A-4147-A177-3AD203B41FA5}">
                          <a16:colId xmlns:a16="http://schemas.microsoft.com/office/drawing/2014/main" val="2707304658"/>
                        </a:ext>
                      </a:extLst>
                    </a:gridCol>
                    <a:gridCol w="1625202">
                      <a:extLst>
                        <a:ext uri="{9D8B030D-6E8A-4147-A177-3AD203B41FA5}">
                          <a16:colId xmlns:a16="http://schemas.microsoft.com/office/drawing/2014/main" val="3462187089"/>
                        </a:ext>
                      </a:extLst>
                    </a:gridCol>
                  </a:tblGrid>
                  <a:tr h="370840">
                    <a:tc>
                      <a:txBody>
                        <a:bodyPr/>
                        <a:lstStyle/>
                        <a:p>
                          <a:endParaRPr lang="en-US" dirty="0">
                            <a:latin typeface="Open Sans"/>
                          </a:endParaRPr>
                        </a:p>
                      </a:txBody>
                      <a:tcPr/>
                    </a:tc>
                    <a:tc>
                      <a:txBody>
                        <a:bodyPr/>
                        <a:lstStyle/>
                        <a:p>
                          <a:pPr algn="ctr"/>
                          <a:r>
                            <a:rPr lang="en-US" dirty="0" smtClean="0">
                              <a:latin typeface="Open Sans"/>
                            </a:rPr>
                            <a:t>Key Types</a:t>
                          </a:r>
                          <a:endParaRPr lang="en-US" dirty="0">
                            <a:latin typeface="Open Sans"/>
                          </a:endParaRPr>
                        </a:p>
                      </a:txBody>
                      <a:tcPr/>
                    </a:tc>
                    <a:tc>
                      <a:txBody>
                        <a:bodyPr/>
                        <a:lstStyle/>
                        <a:p>
                          <a:pPr algn="ctr"/>
                          <a:r>
                            <a:rPr lang="en-US" dirty="0" smtClean="0">
                              <a:latin typeface="Open Sans"/>
                            </a:rPr>
                            <a:t>Value Types</a:t>
                          </a:r>
                          <a:endParaRPr lang="en-US" dirty="0">
                            <a:latin typeface="Open Sans"/>
                          </a:endParaRPr>
                        </a:p>
                      </a:txBody>
                      <a:tcPr/>
                    </a:tc>
                    <a:tc>
                      <a:txBody>
                        <a:bodyPr/>
                        <a:lstStyle/>
                        <a:p>
                          <a:pPr algn="ctr"/>
                          <a:r>
                            <a:rPr lang="en-US" dirty="0" smtClean="0">
                              <a:latin typeface="Open Sans"/>
                            </a:rPr>
                            <a:t>Support</a:t>
                          </a:r>
                          <a:endParaRPr lang="en-US" dirty="0">
                            <a:latin typeface="Open Sans"/>
                          </a:endParaRPr>
                        </a:p>
                      </a:txBody>
                      <a:tcPr/>
                    </a:tc>
                    <a:extLst>
                      <a:ext uri="{0D108BD9-81ED-4DB2-BD59-A6C34878D82A}">
                        <a16:rowId xmlns:a16="http://schemas.microsoft.com/office/drawing/2014/main" val="555349194"/>
                      </a:ext>
                    </a:extLst>
                  </a:tr>
                  <a:tr h="377762">
                    <a:tc>
                      <a:txBody>
                        <a:bodyPr/>
                        <a:lstStyle/>
                        <a:p>
                          <a:endParaRPr lang="en-US"/>
                        </a:p>
                      </a:txBody>
                      <a:tcPr>
                        <a:blipFill>
                          <a:blip r:embed="rId3"/>
                          <a:stretch>
                            <a:fillRect l="-303" t="-106452" r="-239697" b="-222581"/>
                          </a:stretch>
                        </a:blipFill>
                      </a:tcPr>
                    </a:tc>
                    <a:tc>
                      <a:txBody>
                        <a:bodyPr/>
                        <a:lstStyle/>
                        <a:p>
                          <a:endParaRPr lang="en-US"/>
                        </a:p>
                      </a:txBody>
                      <a:tcPr>
                        <a:blipFill>
                          <a:blip r:embed="rId3"/>
                          <a:stretch>
                            <a:fillRect l="-124436" t="-106452" r="-197368" b="-222581"/>
                          </a:stretch>
                        </a:blip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Open Sans"/>
                            </a:rPr>
                            <a:t>= 𝑉</a:t>
                          </a:r>
                          <a:r>
                            <a:rPr lang="en-US" sz="1800" baseline="-25000" dirty="0" smtClean="0">
                              <a:latin typeface="Open Sans"/>
                            </a:rPr>
                            <a:t>𝐴</a:t>
                          </a:r>
                          <a:r>
                            <a:rPr lang="en-US" sz="1800" dirty="0" smtClean="0">
                              <a:latin typeface="Open Sans"/>
                            </a:rPr>
                            <a:t> ∪ 𝑉</a:t>
                          </a:r>
                          <a:r>
                            <a:rPr lang="en-US" sz="1800" baseline="-25000" dirty="0" smtClean="0">
                              <a:latin typeface="Open Sans"/>
                            </a:rPr>
                            <a:t>𝐵</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latin typeface="Open Sans"/>
                            </a:rPr>
                            <a:t>⊆ 𝑆</a:t>
                          </a:r>
                          <a:r>
                            <a:rPr lang="en-US" sz="1800" baseline="-25000" dirty="0" smtClean="0">
                              <a:latin typeface="Open Sans"/>
                            </a:rPr>
                            <a:t>𝐴</a:t>
                          </a:r>
                          <a:r>
                            <a:rPr lang="en-US" sz="1800" dirty="0" smtClean="0">
                              <a:latin typeface="Open Sans"/>
                            </a:rPr>
                            <a:t> ∪ 𝑆</a:t>
                          </a:r>
                          <a:r>
                            <a:rPr lang="en-US" sz="1800" baseline="-25000" dirty="0" smtClean="0">
                              <a:latin typeface="Open Sans"/>
                            </a:rPr>
                            <a:t>𝐵</a:t>
                          </a:r>
                          <a:endParaRPr lang="en-US" dirty="0" smtClean="0">
                            <a:latin typeface="Open Sans"/>
                          </a:endParaRPr>
                        </a:p>
                      </a:txBody>
                      <a:tcPr/>
                    </a:tc>
                    <a:extLst>
                      <a:ext uri="{0D108BD9-81ED-4DB2-BD59-A6C34878D82A}">
                        <a16:rowId xmlns:a16="http://schemas.microsoft.com/office/drawing/2014/main" val="363514922"/>
                      </a:ext>
                    </a:extLst>
                  </a:tr>
                  <a:tr h="377762">
                    <a:tc>
                      <a:txBody>
                        <a:bodyPr/>
                        <a:lstStyle/>
                        <a:p>
                          <a:endParaRPr lang="en-US"/>
                        </a:p>
                      </a:txBody>
                      <a:tcPr>
                        <a:blipFill>
                          <a:blip r:embed="rId3"/>
                          <a:stretch>
                            <a:fillRect l="-303" t="-206452" r="-239697" b="-122581"/>
                          </a:stretch>
                        </a:blipFill>
                      </a:tcPr>
                    </a:tc>
                    <a:tc>
                      <a:txBody>
                        <a:bodyPr/>
                        <a:lstStyle/>
                        <a:p>
                          <a:endParaRPr lang="en-US"/>
                        </a:p>
                      </a:txBody>
                      <a:tcPr>
                        <a:blipFill>
                          <a:blip r:embed="rId3"/>
                          <a:stretch>
                            <a:fillRect l="-124436" t="-206452" r="-197368" b="-122581"/>
                          </a:stretch>
                        </a:blipFill>
                      </a:tcPr>
                    </a:tc>
                    <a:tc>
                      <a:txBody>
                        <a:bodyPr/>
                        <a:lstStyle/>
                        <a:p>
                          <a:endParaRPr lang="en-US"/>
                        </a:p>
                      </a:txBody>
                      <a:tcPr>
                        <a:blipFill>
                          <a:blip r:embed="rId3"/>
                          <a:stretch>
                            <a:fillRect l="-235039" t="-206452" r="-106693" b="-122581"/>
                          </a:stretch>
                        </a:blipFill>
                      </a:tcPr>
                    </a:tc>
                    <a:tc>
                      <a:txBody>
                        <a:bodyPr/>
                        <a:lstStyle/>
                        <a:p>
                          <a:endParaRPr lang="en-US"/>
                        </a:p>
                      </a:txBody>
                      <a:tcPr>
                        <a:blipFill>
                          <a:blip r:embed="rId3"/>
                          <a:stretch>
                            <a:fillRect l="-318727" t="-206452" r="-1498" b="-122581"/>
                          </a:stretch>
                        </a:blipFill>
                      </a:tcPr>
                    </a:tc>
                    <a:extLst>
                      <a:ext uri="{0D108BD9-81ED-4DB2-BD59-A6C34878D82A}">
                        <a16:rowId xmlns:a16="http://schemas.microsoft.com/office/drawing/2014/main" val="2164152148"/>
                      </a:ext>
                    </a:extLst>
                  </a:tr>
                  <a:tr h="391732">
                    <a:tc>
                      <a:txBody>
                        <a:bodyPr/>
                        <a:lstStyle/>
                        <a:p>
                          <a:r>
                            <a:rPr lang="en-US" dirty="0" smtClean="0">
                              <a:latin typeface="Open Sans"/>
                            </a:rPr>
                            <a:t>Ext   </a:t>
                          </a:r>
                          <a:r>
                            <a:rPr lang="en-US" baseline="-25000" dirty="0" smtClean="0">
                              <a:latin typeface="Open Sans"/>
                            </a:rPr>
                            <a:t>  </a:t>
                          </a:r>
                          <a:r>
                            <a:rPr lang="en-US" dirty="0" smtClean="0">
                              <a:latin typeface="Open Sans"/>
                            </a:rPr>
                            <a:t> ( </a:t>
                          </a:r>
                          <a:r>
                            <a:rPr lang="en-US" dirty="0" err="1" smtClean="0">
                              <a:latin typeface="Cambria Math" panose="02040503050406030204" pitchFamily="18" charset="0"/>
                              <a:ea typeface="Cambria Math" panose="02040503050406030204" pitchFamily="18" charset="0"/>
                            </a:rPr>
                            <a:t>ext</a:t>
                          </a:r>
                          <a:r>
                            <a:rPr lang="en-US" baseline="-25000" dirty="0" smtClean="0">
                              <a:latin typeface="Cambria Math" panose="02040503050406030204" pitchFamily="18" charset="0"/>
                              <a:ea typeface="Cambria Math" panose="02040503050406030204" pitchFamily="18" charset="0"/>
                            </a:rPr>
                            <a:t> f</a:t>
                          </a:r>
                          <a:r>
                            <a:rPr lang="en-US" baseline="0" dirty="0" smtClean="0">
                              <a:latin typeface="Cambria Math" panose="02040503050406030204" pitchFamily="18" charset="0"/>
                              <a:ea typeface="Cambria Math" panose="02040503050406030204" pitchFamily="18" charset="0"/>
                            </a:rPr>
                            <a:t> </a:t>
                          </a:r>
                          <a:r>
                            <a:rPr lang="en-US" i="1" baseline="0" dirty="0" smtClean="0">
                              <a:latin typeface="Cambria Math" panose="02040503050406030204" pitchFamily="18" charset="0"/>
                              <a:ea typeface="Cambria Math" panose="02040503050406030204" pitchFamily="18" charset="0"/>
                            </a:rPr>
                            <a:t>A  </a:t>
                          </a:r>
                          <a:r>
                            <a:rPr lang="en-US" baseline="0" dirty="0" smtClean="0">
                              <a:latin typeface="Open Sans"/>
                            </a:rPr>
                            <a:t>)</a:t>
                          </a:r>
                          <a:endParaRPr lang="en-US" dirty="0">
                            <a:latin typeface="Open Sans"/>
                          </a:endParaRPr>
                        </a:p>
                      </a:txBody>
                      <a:tcPr/>
                    </a:tc>
                    <a:tc>
                      <a:txBody>
                        <a:bodyPr/>
                        <a:lstStyle/>
                        <a:p>
                          <a:pPr algn="ctr"/>
                          <a:r>
                            <a:rPr lang="en-US" dirty="0" smtClean="0">
                              <a:latin typeface="Open Sans"/>
                            </a:rPr>
                            <a:t>extended by f</a:t>
                          </a:r>
                          <a:endParaRPr lang="en-US" dirty="0">
                            <a:latin typeface="Open Sans"/>
                          </a:endParaRPr>
                        </a:p>
                      </a:txBody>
                      <a:tcPr/>
                    </a:tc>
                    <a:tc>
                      <a:txBody>
                        <a:bodyPr/>
                        <a:lstStyle/>
                        <a:p>
                          <a:pPr algn="ctr"/>
                          <a:r>
                            <a:rPr lang="en-US" dirty="0" smtClean="0">
                              <a:latin typeface="Open Sans"/>
                            </a:rPr>
                            <a:t>set by f</a:t>
                          </a:r>
                          <a:endParaRPr lang="en-US" dirty="0">
                            <a:latin typeface="Open Sans"/>
                          </a:endParaRPr>
                        </a:p>
                      </a:txBody>
                      <a:tcPr/>
                    </a:tc>
                    <a:tc>
                      <a:txBody>
                        <a:bodyPr/>
                        <a:lstStyle/>
                        <a:p>
                          <a:endParaRPr lang="en-US"/>
                        </a:p>
                      </a:txBody>
                      <a:tcPr>
                        <a:blipFill>
                          <a:blip r:embed="rId3"/>
                          <a:stretch>
                            <a:fillRect l="-318727" t="-292308" r="-1498" b="-16923"/>
                          </a:stretch>
                        </a:blipFill>
                      </a:tcPr>
                    </a:tc>
                    <a:extLst>
                      <a:ext uri="{0D108BD9-81ED-4DB2-BD59-A6C34878D82A}">
                        <a16:rowId xmlns:a16="http://schemas.microsoft.com/office/drawing/2014/main" val="2586963901"/>
                      </a:ext>
                    </a:extLst>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rot="5400000">
                <a:off x="1758001" y="2973567"/>
                <a:ext cx="4283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srgbClr val="E8D3A2"/>
                          </a:solidFill>
                          <a:latin typeface="Cambria Math" panose="02040503050406030204" pitchFamily="18"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rot="5400000">
                <a:off x="1758001" y="2973567"/>
                <a:ext cx="428322" cy="369332"/>
              </a:xfrm>
              <a:prstGeom prst="rect">
                <a:avLst/>
              </a:prstGeom>
              <a:blipFill>
                <a:blip r:embed="rId4"/>
                <a:stretch>
                  <a:fillRect/>
                </a:stretch>
              </a:blipFill>
            </p:spPr>
            <p:txBody>
              <a:bodyPr/>
              <a:lstStyle/>
              <a:p>
                <a:r>
                  <a:rPr lang="en-US">
                    <a:noFill/>
                  </a:rPr>
                  <a:t> </a:t>
                </a:r>
              </a:p>
            </p:txBody>
          </p:sp>
        </mc:Fallback>
      </mc:AlternateContent>
      <p:sp>
        <p:nvSpPr>
          <p:cNvPr id="8" name="Rectangle 7"/>
          <p:cNvSpPr/>
          <p:nvPr/>
        </p:nvSpPr>
        <p:spPr>
          <a:xfrm>
            <a:off x="1183941" y="6161784"/>
            <a:ext cx="4528881" cy="523220"/>
          </a:xfrm>
          <a:prstGeom prst="rect">
            <a:avLst/>
          </a:prstGeom>
        </p:spPr>
        <p:txBody>
          <a:bodyPr wrap="square">
            <a:spAutoFit/>
          </a:bodyPr>
          <a:lstStyle/>
          <a:p>
            <a:r>
              <a:rPr lang="en-US" sz="1400" dirty="0" smtClean="0">
                <a:latin typeface="Open Sans"/>
              </a:rPr>
              <a:t>For Support, ‘⊆’ becomes ‘=’ </a:t>
            </a:r>
            <a:r>
              <a:rPr lang="en-US" sz="1400" dirty="0">
                <a:latin typeface="Open Sans"/>
              </a:rPr>
              <a:t>if </a:t>
            </a:r>
            <a:r>
              <a:rPr lang="en-US" sz="1400" dirty="0" smtClean="0">
                <a:latin typeface="Open Sans"/>
              </a:rPr>
              <a:t>⊕ is zero-sum-free or ⊗ has zero-product-property (similar for f)</a:t>
            </a:r>
            <a:endParaRPr lang="en-US" sz="1400" dirty="0" smtClean="0"/>
          </a:p>
        </p:txBody>
      </p:sp>
      <p:sp>
        <p:nvSpPr>
          <p:cNvPr id="9" name="Right Brace 8"/>
          <p:cNvSpPr/>
          <p:nvPr/>
        </p:nvSpPr>
        <p:spPr>
          <a:xfrm>
            <a:off x="7579446" y="2991215"/>
            <a:ext cx="141667" cy="72897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TextBox 9"/>
          <p:cNvSpPr txBox="1"/>
          <p:nvPr/>
        </p:nvSpPr>
        <p:spPr>
          <a:xfrm>
            <a:off x="7721114" y="3154323"/>
            <a:ext cx="1013584" cy="400110"/>
          </a:xfrm>
          <a:prstGeom prst="rect">
            <a:avLst/>
          </a:prstGeom>
          <a:noFill/>
        </p:spPr>
        <p:txBody>
          <a:bodyPr wrap="square" rtlCol="0">
            <a:spAutoFit/>
          </a:bodyPr>
          <a:lstStyle/>
          <a:p>
            <a:r>
              <a:rPr lang="en-US" sz="2000" b="1" i="1" dirty="0" smtClean="0"/>
              <a:t>Duality</a:t>
            </a:r>
            <a:endParaRPr lang="en-US" sz="2000" b="1" i="1" dirty="0"/>
          </a:p>
        </p:txBody>
      </p:sp>
    </p:spTree>
    <p:extLst>
      <p:ext uri="{BB962C8B-B14F-4D97-AF65-F5344CB8AC3E}">
        <p14:creationId xmlns:p14="http://schemas.microsoft.com/office/powerpoint/2010/main" val="2279583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14077" y="1749287"/>
            <a:ext cx="8542342" cy="2880789"/>
          </a:xfrm>
          <a:prstGeom prst="rect">
            <a:avLst/>
          </a:prstGeom>
          <a:noFill/>
        </p:spPr>
        <p:txBody>
          <a:bodyPr wrap="square" rtlCol="0">
            <a:spAutoFit/>
          </a:bodyPr>
          <a:lstStyle/>
          <a:p>
            <a:pPr marL="342900" lvl="0" indent="-342900">
              <a:spcBef>
                <a:spcPct val="20000"/>
              </a:spcBef>
              <a:buFont typeface="Wingdings" panose="05000000000000000000" pitchFamily="2" charset="2"/>
              <a:buChar char="Ø"/>
            </a:pPr>
            <a:r>
              <a:rPr lang="en-US" sz="2400" dirty="0">
                <a:solidFill>
                  <a:srgbClr val="4B2E83"/>
                </a:solidFill>
                <a:latin typeface="Open Sans"/>
              </a:rPr>
              <a:t>If </a:t>
            </a:r>
            <a:r>
              <a:rPr lang="en-US" sz="2400" dirty="0">
                <a:solidFill>
                  <a:srgbClr val="33006F"/>
                </a:solidFill>
                <a:latin typeface="Open Sans"/>
              </a:rPr>
              <a:t>⨁ or </a:t>
            </a:r>
            <a:r>
              <a:rPr lang="en-US" sz="2400" dirty="0">
                <a:solidFill>
                  <a:srgbClr val="4B2E83"/>
                </a:solidFill>
                <a:latin typeface="Open Sans"/>
              </a:rPr>
              <a:t>⊗ is </a:t>
            </a:r>
            <a:r>
              <a:rPr lang="en-US" sz="2400" i="1" dirty="0">
                <a:solidFill>
                  <a:srgbClr val="4B2E83"/>
                </a:solidFill>
                <a:latin typeface="Open Sans"/>
              </a:rPr>
              <a:t>associative</a:t>
            </a:r>
            <a:r>
              <a:rPr lang="en-US" sz="2400" dirty="0">
                <a:solidFill>
                  <a:srgbClr val="4B2E83"/>
                </a:solidFill>
                <a:latin typeface="Open Sans"/>
              </a:rPr>
              <a:t>, </a:t>
            </a:r>
            <a:r>
              <a:rPr lang="en-US" sz="2400" i="1" dirty="0">
                <a:solidFill>
                  <a:srgbClr val="4B2E83"/>
                </a:solidFill>
                <a:latin typeface="Open Sans"/>
              </a:rPr>
              <a:t>commutative</a:t>
            </a:r>
            <a:r>
              <a:rPr lang="en-US" sz="2400" dirty="0">
                <a:solidFill>
                  <a:srgbClr val="4B2E83"/>
                </a:solidFill>
                <a:latin typeface="Open Sans"/>
              </a:rPr>
              <a:t>, or </a:t>
            </a:r>
            <a:r>
              <a:rPr lang="en-US" sz="2400" i="1" dirty="0">
                <a:solidFill>
                  <a:srgbClr val="4B2E83"/>
                </a:solidFill>
                <a:latin typeface="Open Sans"/>
              </a:rPr>
              <a:t>idempotent</a:t>
            </a:r>
            <a:r>
              <a:rPr lang="en-US" sz="2400" dirty="0">
                <a:solidFill>
                  <a:srgbClr val="4B2E83"/>
                </a:solidFill>
                <a:latin typeface="Open Sans"/>
              </a:rPr>
              <a:t>, </a:t>
            </a:r>
          </a:p>
          <a:p>
            <a:pPr marL="800100" lvl="1" indent="-342900">
              <a:spcBef>
                <a:spcPct val="20000"/>
              </a:spcBef>
              <a:buFont typeface="Arial" panose="020B0604020202020204" pitchFamily="34" charset="0"/>
              <a:buChar char="•"/>
            </a:pPr>
            <a:r>
              <a:rPr lang="en-US" sz="2400" dirty="0" smtClean="0">
                <a:solidFill>
                  <a:srgbClr val="4B2E83"/>
                </a:solidFill>
                <a:latin typeface="Open Sans"/>
              </a:rPr>
              <a:t>then </a:t>
            </a:r>
            <a:r>
              <a:rPr lang="en-US" sz="2400" dirty="0">
                <a:solidFill>
                  <a:srgbClr val="4B2E83"/>
                </a:solidFill>
                <a:latin typeface="Open Sans"/>
              </a:rPr>
              <a:t>so is Union </a:t>
            </a:r>
            <a:r>
              <a:rPr lang="en-US" sz="2400" dirty="0" smtClean="0">
                <a:solidFill>
                  <a:srgbClr val="4B2E83"/>
                </a:solidFill>
                <a:latin typeface="Open Sans"/>
              </a:rPr>
              <a:t>or </a:t>
            </a:r>
            <a:r>
              <a:rPr lang="en-US" sz="2400" dirty="0">
                <a:solidFill>
                  <a:srgbClr val="4B2E83"/>
                </a:solidFill>
                <a:latin typeface="Open Sans"/>
              </a:rPr>
              <a:t>Join</a:t>
            </a:r>
          </a:p>
          <a:p>
            <a:pPr marL="342900" lvl="0" indent="-342900">
              <a:spcBef>
                <a:spcPct val="20000"/>
              </a:spcBef>
              <a:buFont typeface="Wingdings" panose="05000000000000000000" pitchFamily="2" charset="2"/>
              <a:buChar char="Ø"/>
            </a:pPr>
            <a:r>
              <a:rPr lang="en-US" sz="2400" dirty="0" smtClean="0">
                <a:solidFill>
                  <a:srgbClr val="4B2E83"/>
                </a:solidFill>
                <a:latin typeface="Open Sans"/>
              </a:rPr>
              <a:t>If ⊗ </a:t>
            </a:r>
            <a:r>
              <a:rPr lang="en-US" sz="2400" i="1" dirty="0" smtClean="0">
                <a:solidFill>
                  <a:srgbClr val="4B2E83"/>
                </a:solidFill>
                <a:latin typeface="Open Sans"/>
              </a:rPr>
              <a:t>distributes</a:t>
            </a:r>
            <a:r>
              <a:rPr lang="en-US" sz="2400" dirty="0" smtClean="0">
                <a:solidFill>
                  <a:srgbClr val="4B2E83"/>
                </a:solidFill>
                <a:latin typeface="Open Sans"/>
              </a:rPr>
              <a:t> over </a:t>
            </a:r>
            <a:r>
              <a:rPr lang="en-US" sz="2400" dirty="0" smtClean="0">
                <a:solidFill>
                  <a:srgbClr val="33006F"/>
                </a:solidFill>
                <a:latin typeface="Open Sans"/>
              </a:rPr>
              <a:t>⨁,</a:t>
            </a:r>
            <a:endParaRPr lang="en-US" sz="2400" dirty="0" smtClean="0">
              <a:solidFill>
                <a:srgbClr val="4B2E83"/>
              </a:solidFill>
              <a:latin typeface="Open Sans"/>
            </a:endParaRPr>
          </a:p>
          <a:p>
            <a:pPr marL="800100" lvl="1" indent="-342900">
              <a:spcBef>
                <a:spcPct val="20000"/>
              </a:spcBef>
              <a:buFont typeface="Arial" panose="020B0604020202020204" pitchFamily="34" charset="0"/>
              <a:buChar char="•"/>
            </a:pPr>
            <a:r>
              <a:rPr lang="en-US" sz="2400" dirty="0" smtClean="0">
                <a:solidFill>
                  <a:srgbClr val="4B2E83"/>
                </a:solidFill>
                <a:latin typeface="Open Sans"/>
              </a:rPr>
              <a:t>Push Union into Join</a:t>
            </a:r>
            <a:endParaRPr lang="en-US" sz="2400" dirty="0">
              <a:solidFill>
                <a:srgbClr val="33006F"/>
              </a:solidFill>
              <a:latin typeface="Open Sans"/>
            </a:endParaRPr>
          </a:p>
          <a:p>
            <a:pPr marL="800100" lvl="1" indent="-342900">
              <a:spcBef>
                <a:spcPct val="20000"/>
              </a:spcBef>
              <a:buFont typeface="Arial" panose="020B0604020202020204" pitchFamily="34" charset="0"/>
              <a:buChar char="•"/>
            </a:pPr>
            <a:r>
              <a:rPr lang="en-US" sz="2400" dirty="0" smtClean="0">
                <a:solidFill>
                  <a:srgbClr val="33006F"/>
                </a:solidFill>
                <a:latin typeface="Open Sans"/>
              </a:rPr>
              <a:t>Distribute Join </a:t>
            </a:r>
            <a:br>
              <a:rPr lang="en-US" sz="2400" dirty="0" smtClean="0">
                <a:solidFill>
                  <a:srgbClr val="33006F"/>
                </a:solidFill>
                <a:latin typeface="Open Sans"/>
              </a:rPr>
            </a:br>
            <a:r>
              <a:rPr lang="en-US" sz="2400" dirty="0" smtClean="0">
                <a:solidFill>
                  <a:srgbClr val="33006F"/>
                </a:solidFill>
                <a:latin typeface="Open Sans"/>
              </a:rPr>
              <a:t>over Union</a:t>
            </a:r>
          </a:p>
          <a:p>
            <a:endParaRPr lang="en-US" dirty="0"/>
          </a:p>
        </p:txBody>
      </p:sp>
      <p:sp>
        <p:nvSpPr>
          <p:cNvPr id="3" name="Text Placeholder 2"/>
          <p:cNvSpPr>
            <a:spLocks noGrp="1"/>
          </p:cNvSpPr>
          <p:nvPr>
            <p:ph type="body" sz="quarter" idx="10"/>
          </p:nvPr>
        </p:nvSpPr>
        <p:spPr/>
        <p:txBody>
          <a:bodyPr/>
          <a:lstStyle/>
          <a:p>
            <a:r>
              <a:rPr lang="en-US" cap="small" dirty="0" smtClean="0"/>
              <a:t>Lara</a:t>
            </a:r>
            <a:r>
              <a:rPr lang="en-US" dirty="0" smtClean="0"/>
              <a:t> Properties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14</a:t>
            </a:fld>
            <a:endParaRPr lang="en-US"/>
          </a:p>
        </p:txBody>
      </p:sp>
      <p:pic>
        <p:nvPicPr>
          <p:cNvPr id="14" name="Picture 13"/>
          <p:cNvPicPr>
            <a:picLocks noChangeAspect="1"/>
          </p:cNvPicPr>
          <p:nvPr/>
        </p:nvPicPr>
        <p:blipFill>
          <a:blip r:embed="rId3"/>
          <a:stretch>
            <a:fillRect/>
          </a:stretch>
        </p:blipFill>
        <p:spPr>
          <a:xfrm>
            <a:off x="4189749" y="3364588"/>
            <a:ext cx="4617282" cy="3020343"/>
          </a:xfrm>
          <a:prstGeom prst="rect">
            <a:avLst/>
          </a:prstGeom>
        </p:spPr>
      </p:pic>
      <p:sp>
        <p:nvSpPr>
          <p:cNvPr id="5" name="Rectangle 4"/>
          <p:cNvSpPr/>
          <p:nvPr/>
        </p:nvSpPr>
        <p:spPr>
          <a:xfrm>
            <a:off x="4488543" y="2964478"/>
            <a:ext cx="4017446" cy="400110"/>
          </a:xfrm>
          <a:prstGeom prst="rect">
            <a:avLst/>
          </a:prstGeom>
        </p:spPr>
        <p:txBody>
          <a:bodyPr wrap="none">
            <a:spAutoFit/>
          </a:bodyPr>
          <a:lstStyle/>
          <a:p>
            <a:pPr marL="342900" lvl="0" indent="-342900">
              <a:spcBef>
                <a:spcPct val="20000"/>
              </a:spcBef>
              <a:buFont typeface="Wingdings" panose="05000000000000000000" pitchFamily="2" charset="2"/>
              <a:buChar char="Ø"/>
            </a:pPr>
            <a:r>
              <a:rPr lang="en-US" sz="2000" dirty="0" smtClean="0">
                <a:solidFill>
                  <a:srgbClr val="4B2E83"/>
                </a:solidFill>
                <a:latin typeface="Open Sans"/>
              </a:rPr>
              <a:t>See paper for more properties:</a:t>
            </a:r>
            <a:endParaRPr lang="en-US" sz="2000" dirty="0">
              <a:solidFill>
                <a:srgbClr val="4B2E83"/>
              </a:solidFill>
              <a:latin typeface="Open Sans"/>
            </a:endParaRPr>
          </a:p>
        </p:txBody>
      </p:sp>
    </p:spTree>
    <p:extLst>
      <p:ext uri="{BB962C8B-B14F-4D97-AF65-F5344CB8AC3E}">
        <p14:creationId xmlns:p14="http://schemas.microsoft.com/office/powerpoint/2010/main" val="229655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71756" y="371510"/>
            <a:ext cx="7745077" cy="991998"/>
          </a:xfrm>
        </p:spPr>
        <p:txBody>
          <a:bodyPr>
            <a:normAutofit lnSpcReduction="10000"/>
          </a:bodyPr>
          <a:lstStyle/>
          <a:p>
            <a:r>
              <a:rPr lang="en-US" dirty="0" smtClean="0"/>
              <a:t>Sensor Query: </a:t>
            </a:r>
          </a:p>
          <a:p>
            <a:r>
              <a:rPr lang="en-US" dirty="0" smtClean="0"/>
              <a:t>SQL/MATLAB to Lara</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15</a:t>
            </a:fld>
            <a:endParaRPr lang="en-US"/>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ackgroundRemoval t="1688" b="90000" l="9991" r="89821">
                        <a14:foregroundMark x1="59472" y1="19740" x2="61074" y2="17403"/>
                        <a14:foregroundMark x1="61169" y1="5714" x2="69934" y2="6753"/>
                        <a14:foregroundMark x1="72102" y1="18442" x2="62959" y2="10390"/>
                        <a14:foregroundMark x1="72573" y1="12987" x2="72573" y2="12987"/>
                        <a14:foregroundMark x1="73893" y1="10130" x2="73893" y2="10130"/>
                        <a14:foregroundMark x1="72667" y1="4805" x2="72667" y2="4805"/>
                        <a14:foregroundMark x1="67389" y1="1688" x2="67389" y2="1688"/>
                      </a14:backgroundRemoval>
                    </a14:imgEffect>
                  </a14:imgLayer>
                </a14:imgProps>
              </a:ext>
              <a:ext uri="{28A0092B-C50C-407E-A947-70E740481C1C}">
                <a14:useLocalDpi xmlns:a14="http://schemas.microsoft.com/office/drawing/2010/main" val="0"/>
              </a:ext>
            </a:extLst>
          </a:blip>
          <a:srcRect l="21487" t="2526" r="16088" b="10194"/>
          <a:stretch/>
        </p:blipFill>
        <p:spPr>
          <a:xfrm>
            <a:off x="762189" y="1647421"/>
            <a:ext cx="1143385" cy="11601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6386" y="1647421"/>
            <a:ext cx="1160173" cy="1160173"/>
          </a:xfrm>
          <a:prstGeom prst="rect">
            <a:avLst/>
          </a:prstGeom>
        </p:spPr>
      </p:pic>
      <p:sp>
        <p:nvSpPr>
          <p:cNvPr id="7" name="Rounded Rectangle 6"/>
          <p:cNvSpPr/>
          <p:nvPr/>
        </p:nvSpPr>
        <p:spPr>
          <a:xfrm>
            <a:off x="509634" y="2962140"/>
            <a:ext cx="1648495" cy="10474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Filter, bin onto common time buckets</a:t>
            </a:r>
            <a:endParaRPr lang="en-US" dirty="0">
              <a:solidFill>
                <a:schemeClr val="tx1"/>
              </a:solidFill>
            </a:endParaRPr>
          </a:p>
        </p:txBody>
      </p:sp>
      <p:sp>
        <p:nvSpPr>
          <p:cNvPr id="8" name="Rounded Rectangle 7"/>
          <p:cNvSpPr/>
          <p:nvPr/>
        </p:nvSpPr>
        <p:spPr>
          <a:xfrm>
            <a:off x="2892225" y="2962140"/>
            <a:ext cx="1648495" cy="10474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Filter, bin onto common time buckets</a:t>
            </a:r>
            <a:endParaRPr lang="en-US" dirty="0">
              <a:solidFill>
                <a:schemeClr val="tx1"/>
              </a:solidFill>
            </a:endParaRPr>
          </a:p>
        </p:txBody>
      </p:sp>
      <p:sp>
        <p:nvSpPr>
          <p:cNvPr id="9" name="Rounded Rectangle 8"/>
          <p:cNvSpPr/>
          <p:nvPr/>
        </p:nvSpPr>
        <p:spPr>
          <a:xfrm>
            <a:off x="1910253" y="4224270"/>
            <a:ext cx="1179104" cy="40353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Subtract</a:t>
            </a:r>
            <a:endParaRPr lang="en-US" dirty="0">
              <a:solidFill>
                <a:schemeClr val="tx1"/>
              </a:solidFill>
            </a:endParaRPr>
          </a:p>
        </p:txBody>
      </p:sp>
      <p:sp>
        <p:nvSpPr>
          <p:cNvPr id="10" name="Rounded Rectangle 9"/>
          <p:cNvSpPr/>
          <p:nvPr/>
        </p:nvSpPr>
        <p:spPr>
          <a:xfrm>
            <a:off x="776911" y="4876799"/>
            <a:ext cx="1179104" cy="60530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Compute Mean</a:t>
            </a:r>
            <a:endParaRPr lang="en-US" dirty="0">
              <a:solidFill>
                <a:schemeClr val="tx1"/>
              </a:solidFill>
            </a:endParaRPr>
          </a:p>
        </p:txBody>
      </p:sp>
      <p:sp>
        <p:nvSpPr>
          <p:cNvPr id="11" name="Rounded Rectangle 10"/>
          <p:cNvSpPr/>
          <p:nvPr/>
        </p:nvSpPr>
        <p:spPr>
          <a:xfrm>
            <a:off x="2430216" y="5383368"/>
            <a:ext cx="1318281" cy="60530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Compute Covariance</a:t>
            </a:r>
            <a:endParaRPr lang="en-US" dirty="0">
              <a:solidFill>
                <a:schemeClr val="tx1"/>
              </a:solidFill>
            </a:endParaRPr>
          </a:p>
        </p:txBody>
      </p:sp>
      <p:cxnSp>
        <p:nvCxnSpPr>
          <p:cNvPr id="12" name="Straight Arrow Connector 11"/>
          <p:cNvCxnSpPr>
            <a:stCxn id="7" idx="2"/>
          </p:cNvCxnSpPr>
          <p:nvPr/>
        </p:nvCxnSpPr>
        <p:spPr>
          <a:xfrm>
            <a:off x="1333882" y="4009621"/>
            <a:ext cx="576371" cy="2146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2"/>
          </p:cNvCxnSpPr>
          <p:nvPr/>
        </p:nvCxnSpPr>
        <p:spPr>
          <a:xfrm flipH="1">
            <a:off x="3089357" y="4009621"/>
            <a:ext cx="627116" cy="2146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2"/>
          </p:cNvCxnSpPr>
          <p:nvPr/>
        </p:nvCxnSpPr>
        <p:spPr>
          <a:xfrm flipH="1">
            <a:off x="1956015" y="4627808"/>
            <a:ext cx="543790" cy="2489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3"/>
          </p:cNvCxnSpPr>
          <p:nvPr/>
        </p:nvCxnSpPr>
        <p:spPr>
          <a:xfrm>
            <a:off x="1956015" y="5179453"/>
            <a:ext cx="543790" cy="203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2"/>
          </p:cNvCxnSpPr>
          <p:nvPr/>
        </p:nvCxnSpPr>
        <p:spPr>
          <a:xfrm>
            <a:off x="2499805" y="4627808"/>
            <a:ext cx="339487" cy="7555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2"/>
            <a:endCxn id="7" idx="0"/>
          </p:cNvCxnSpPr>
          <p:nvPr/>
        </p:nvCxnSpPr>
        <p:spPr>
          <a:xfrm>
            <a:off x="1333882" y="2807594"/>
            <a:ext cx="0" cy="154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2"/>
            <a:endCxn id="8" idx="0"/>
          </p:cNvCxnSpPr>
          <p:nvPr/>
        </p:nvCxnSpPr>
        <p:spPr>
          <a:xfrm>
            <a:off x="3716473" y="2807594"/>
            <a:ext cx="0" cy="154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765796" y="1594857"/>
            <a:ext cx="4144851" cy="4610493"/>
          </a:xfrm>
          <a:prstGeom prst="rect">
            <a:avLst/>
          </a:prstGeom>
        </p:spPr>
        <p:txBody>
          <a:bodyPr wrap="square">
            <a:spAutoFit/>
          </a:bodyPr>
          <a:lstStyle/>
          <a:p>
            <a:r>
              <a:rPr lang="en-US" sz="2000" b="1" dirty="0" smtClean="0">
                <a:solidFill>
                  <a:srgbClr val="0C0C0C"/>
                </a:solidFill>
              </a:rPr>
              <a:t>A</a:t>
            </a:r>
            <a:r>
              <a:rPr lang="en-US" sz="2000" dirty="0" smtClean="0">
                <a:solidFill>
                  <a:srgbClr val="0C0C0C"/>
                </a:solidFill>
              </a:rPr>
              <a:t>, </a:t>
            </a:r>
            <a:r>
              <a:rPr lang="en-US" sz="2000" b="1" dirty="0" smtClean="0">
                <a:solidFill>
                  <a:srgbClr val="0C0C0C"/>
                </a:solidFill>
              </a:rPr>
              <a:t>B</a:t>
            </a:r>
            <a:r>
              <a:rPr lang="en-US" sz="2000" dirty="0" smtClean="0">
                <a:solidFill>
                  <a:srgbClr val="0C0C0C"/>
                </a:solidFill>
              </a:rPr>
              <a:t> = </a:t>
            </a:r>
            <a:r>
              <a:rPr lang="en-US" sz="2000" cap="small" dirty="0" smtClean="0">
                <a:solidFill>
                  <a:srgbClr val="0C0C0C"/>
                </a:solidFill>
              </a:rPr>
              <a:t>load</a:t>
            </a:r>
            <a:r>
              <a:rPr lang="en-US" sz="2000" dirty="0" smtClean="0">
                <a:solidFill>
                  <a:srgbClr val="0C0C0C"/>
                </a:solidFill>
              </a:rPr>
              <a:t>(‘s1.csv’), </a:t>
            </a:r>
            <a:r>
              <a:rPr lang="en-US" sz="2000" cap="small" dirty="0">
                <a:solidFill>
                  <a:srgbClr val="0C0C0C"/>
                </a:solidFill>
              </a:rPr>
              <a:t>load</a:t>
            </a:r>
            <a:r>
              <a:rPr lang="en-US" sz="2000" dirty="0" smtClean="0">
                <a:solidFill>
                  <a:srgbClr val="0C0C0C"/>
                </a:solidFill>
              </a:rPr>
              <a:t>(‘s2.csv’)</a:t>
            </a:r>
          </a:p>
          <a:p>
            <a:r>
              <a:rPr lang="en-US" sz="2000" b="1" dirty="0" smtClean="0">
                <a:solidFill>
                  <a:srgbClr val="0C0C0C"/>
                </a:solidFill>
              </a:rPr>
              <a:t>A'</a:t>
            </a:r>
            <a:r>
              <a:rPr lang="en-US" sz="2000" dirty="0" smtClean="0">
                <a:solidFill>
                  <a:srgbClr val="0C0C0C"/>
                </a:solidFill>
              </a:rPr>
              <a:t> =	</a:t>
            </a:r>
            <a:r>
              <a:rPr lang="en-US" sz="2000" cap="small" dirty="0" smtClean="0">
                <a:solidFill>
                  <a:srgbClr val="0C0C0C"/>
                </a:solidFill>
              </a:rPr>
              <a:t>select</a:t>
            </a:r>
            <a:r>
              <a:rPr lang="en-US" sz="2000" dirty="0" smtClean="0">
                <a:solidFill>
                  <a:srgbClr val="0C0C0C"/>
                </a:solidFill>
              </a:rPr>
              <a:t> </a:t>
            </a:r>
            <a:r>
              <a:rPr lang="en-US" sz="2000" dirty="0">
                <a:solidFill>
                  <a:srgbClr val="0C0C0C"/>
                </a:solidFill>
              </a:rPr>
              <a:t>bin(</a:t>
            </a:r>
            <a:r>
              <a:rPr lang="en-US" sz="2000" b="1" dirty="0">
                <a:solidFill>
                  <a:srgbClr val="0C0C0C"/>
                </a:solidFill>
              </a:rPr>
              <a:t>t</a:t>
            </a:r>
            <a:r>
              <a:rPr lang="en-US" sz="2000" dirty="0">
                <a:solidFill>
                  <a:srgbClr val="0C0C0C"/>
                </a:solidFill>
              </a:rPr>
              <a:t>) </a:t>
            </a:r>
            <a:r>
              <a:rPr lang="en-US" sz="2000" cap="small" dirty="0" smtClean="0">
                <a:solidFill>
                  <a:srgbClr val="0C0C0C"/>
                </a:solidFill>
              </a:rPr>
              <a:t>as</a:t>
            </a:r>
            <a:r>
              <a:rPr lang="en-US" sz="2000" dirty="0" smtClean="0">
                <a:solidFill>
                  <a:srgbClr val="0C0C0C"/>
                </a:solidFill>
              </a:rPr>
              <a:t> </a:t>
            </a:r>
            <a:r>
              <a:rPr lang="en-US" sz="2000" b="1" dirty="0">
                <a:solidFill>
                  <a:srgbClr val="0C0C0C"/>
                </a:solidFill>
              </a:rPr>
              <a:t>t'</a:t>
            </a:r>
            <a:r>
              <a:rPr lang="en-US" sz="2000" dirty="0">
                <a:solidFill>
                  <a:srgbClr val="0C0C0C"/>
                </a:solidFill>
              </a:rPr>
              <a:t>, </a:t>
            </a:r>
            <a:r>
              <a:rPr lang="en-US" sz="2000" b="1" dirty="0">
                <a:solidFill>
                  <a:srgbClr val="0C0C0C"/>
                </a:solidFill>
              </a:rPr>
              <a:t>c</a:t>
            </a:r>
            <a:r>
              <a:rPr lang="en-US" sz="2000" dirty="0">
                <a:solidFill>
                  <a:srgbClr val="0C0C0C"/>
                </a:solidFill>
              </a:rPr>
              <a:t>, </a:t>
            </a:r>
            <a:r>
              <a:rPr lang="en-US" sz="2000" dirty="0" err="1">
                <a:solidFill>
                  <a:srgbClr val="0C0C0C"/>
                </a:solidFill>
              </a:rPr>
              <a:t>avg</a:t>
            </a:r>
            <a:r>
              <a:rPr lang="en-US" sz="2000" dirty="0">
                <a:solidFill>
                  <a:srgbClr val="0C0C0C"/>
                </a:solidFill>
              </a:rPr>
              <a:t>(</a:t>
            </a:r>
            <a:r>
              <a:rPr lang="en-US" sz="2000" b="1" dirty="0">
                <a:solidFill>
                  <a:srgbClr val="0C0C0C"/>
                </a:solidFill>
              </a:rPr>
              <a:t>v</a:t>
            </a:r>
            <a:r>
              <a:rPr lang="en-US" sz="2000" dirty="0">
                <a:solidFill>
                  <a:srgbClr val="0C0C0C"/>
                </a:solidFill>
              </a:rPr>
              <a:t>) </a:t>
            </a:r>
            <a:r>
              <a:rPr lang="en-US" sz="2000" cap="small" dirty="0" smtClean="0">
                <a:solidFill>
                  <a:srgbClr val="0C0C0C"/>
                </a:solidFill>
              </a:rPr>
              <a:t>as</a:t>
            </a:r>
            <a:r>
              <a:rPr lang="en-US" sz="2000" dirty="0" smtClean="0">
                <a:solidFill>
                  <a:srgbClr val="0C0C0C"/>
                </a:solidFill>
              </a:rPr>
              <a:t> </a:t>
            </a:r>
            <a:r>
              <a:rPr lang="en-US" sz="2000" b="1" dirty="0">
                <a:solidFill>
                  <a:srgbClr val="0C0C0C"/>
                </a:solidFill>
              </a:rPr>
              <a:t>v</a:t>
            </a:r>
          </a:p>
          <a:p>
            <a:r>
              <a:rPr lang="en-US" sz="2000" dirty="0">
                <a:solidFill>
                  <a:srgbClr val="0C0C0C"/>
                </a:solidFill>
              </a:rPr>
              <a:t>	</a:t>
            </a:r>
            <a:r>
              <a:rPr lang="en-US" sz="2000" cap="small" dirty="0" smtClean="0">
                <a:solidFill>
                  <a:srgbClr val="0C0C0C"/>
                </a:solidFill>
              </a:rPr>
              <a:t>from</a:t>
            </a:r>
            <a:r>
              <a:rPr lang="en-US" sz="2000" dirty="0" smtClean="0">
                <a:solidFill>
                  <a:srgbClr val="0C0C0C"/>
                </a:solidFill>
              </a:rPr>
              <a:t> </a:t>
            </a:r>
            <a:r>
              <a:rPr lang="en-US" sz="2000" b="1" dirty="0">
                <a:solidFill>
                  <a:srgbClr val="0C0C0C"/>
                </a:solidFill>
              </a:rPr>
              <a:t>A</a:t>
            </a:r>
            <a:r>
              <a:rPr lang="en-US" sz="2000" dirty="0">
                <a:solidFill>
                  <a:srgbClr val="0C0C0C"/>
                </a:solidFill>
              </a:rPr>
              <a:t> </a:t>
            </a:r>
            <a:r>
              <a:rPr lang="en-US" sz="2000" cap="small" dirty="0" smtClean="0">
                <a:solidFill>
                  <a:srgbClr val="0C0C0C"/>
                </a:solidFill>
              </a:rPr>
              <a:t>where</a:t>
            </a:r>
            <a:r>
              <a:rPr lang="en-US" sz="2000" dirty="0" smtClean="0">
                <a:solidFill>
                  <a:srgbClr val="0C0C0C"/>
                </a:solidFill>
              </a:rPr>
              <a:t> </a:t>
            </a:r>
            <a:r>
              <a:rPr lang="en-US" sz="2000" dirty="0">
                <a:solidFill>
                  <a:srgbClr val="0C0C0C"/>
                </a:solidFill>
              </a:rPr>
              <a:t>460 &lt;= </a:t>
            </a:r>
            <a:r>
              <a:rPr lang="en-US" sz="2000" b="1" dirty="0">
                <a:solidFill>
                  <a:srgbClr val="0C0C0C"/>
                </a:solidFill>
              </a:rPr>
              <a:t>t</a:t>
            </a:r>
            <a:r>
              <a:rPr lang="en-US" sz="2000" dirty="0">
                <a:solidFill>
                  <a:srgbClr val="0C0C0C"/>
                </a:solidFill>
              </a:rPr>
              <a:t> &lt;= 860</a:t>
            </a:r>
          </a:p>
          <a:p>
            <a:r>
              <a:rPr lang="en-US" sz="2000" dirty="0">
                <a:solidFill>
                  <a:srgbClr val="0C0C0C"/>
                </a:solidFill>
              </a:rPr>
              <a:t>	</a:t>
            </a:r>
            <a:r>
              <a:rPr lang="en-US" sz="2000" cap="small" dirty="0" smtClean="0">
                <a:solidFill>
                  <a:srgbClr val="0C0C0C"/>
                </a:solidFill>
              </a:rPr>
              <a:t>group by</a:t>
            </a:r>
            <a:r>
              <a:rPr lang="en-US" sz="2000" dirty="0" smtClean="0">
                <a:solidFill>
                  <a:srgbClr val="0C0C0C"/>
                </a:solidFill>
              </a:rPr>
              <a:t> </a:t>
            </a:r>
            <a:r>
              <a:rPr lang="en-US" sz="2000" b="1" dirty="0">
                <a:solidFill>
                  <a:srgbClr val="0C0C0C"/>
                </a:solidFill>
              </a:rPr>
              <a:t>t'</a:t>
            </a:r>
            <a:r>
              <a:rPr lang="en-US" sz="2000" dirty="0">
                <a:solidFill>
                  <a:srgbClr val="0C0C0C"/>
                </a:solidFill>
              </a:rPr>
              <a:t>, </a:t>
            </a:r>
            <a:r>
              <a:rPr lang="en-US" sz="2000" b="1" dirty="0" smtClean="0">
                <a:solidFill>
                  <a:srgbClr val="0C0C0C"/>
                </a:solidFill>
              </a:rPr>
              <a:t>c</a:t>
            </a:r>
          </a:p>
          <a:p>
            <a:pPr lvl="0">
              <a:spcBef>
                <a:spcPct val="20000"/>
              </a:spcBef>
            </a:pPr>
            <a:r>
              <a:rPr lang="en-US" sz="2000" b="1" dirty="0" smtClean="0">
                <a:solidFill>
                  <a:srgbClr val="0C0C0C"/>
                </a:solidFill>
              </a:rPr>
              <a:t>B'</a:t>
            </a:r>
            <a:r>
              <a:rPr lang="en-US" sz="2000" dirty="0" smtClean="0">
                <a:solidFill>
                  <a:srgbClr val="0C0C0C"/>
                </a:solidFill>
              </a:rPr>
              <a:t> = …       </a:t>
            </a:r>
            <a:r>
              <a:rPr lang="en-US" sz="2000" i="1" dirty="0" smtClean="0">
                <a:solidFill>
                  <a:srgbClr val="0C0C0C"/>
                </a:solidFill>
              </a:rPr>
              <a:t>// repeat above</a:t>
            </a:r>
          </a:p>
          <a:p>
            <a:pPr lvl="0">
              <a:spcBef>
                <a:spcPct val="20000"/>
              </a:spcBef>
            </a:pPr>
            <a:r>
              <a:rPr lang="en-US" sz="2000" i="1" dirty="0" smtClean="0">
                <a:solidFill>
                  <a:srgbClr val="0C0C0C"/>
                </a:solidFill>
              </a:rPr>
              <a:t>// change perspective from RA to LA</a:t>
            </a:r>
          </a:p>
          <a:p>
            <a:pPr lvl="0">
              <a:spcBef>
                <a:spcPct val="20000"/>
              </a:spcBef>
            </a:pPr>
            <a:r>
              <a:rPr lang="en-US" sz="2000" b="1" dirty="0" smtClean="0">
                <a:solidFill>
                  <a:srgbClr val="0C0C0C"/>
                </a:solidFill>
              </a:rPr>
              <a:t>X</a:t>
            </a:r>
            <a:r>
              <a:rPr lang="en-US" sz="2000" dirty="0" smtClean="0">
                <a:solidFill>
                  <a:srgbClr val="0C0C0C"/>
                </a:solidFill>
              </a:rPr>
              <a:t> </a:t>
            </a:r>
            <a:r>
              <a:rPr lang="en-US" sz="2000" dirty="0">
                <a:solidFill>
                  <a:srgbClr val="0C0C0C"/>
                </a:solidFill>
              </a:rPr>
              <a:t>= </a:t>
            </a:r>
            <a:r>
              <a:rPr lang="en-US" sz="2000" b="1" dirty="0">
                <a:solidFill>
                  <a:srgbClr val="0C0C0C"/>
                </a:solidFill>
              </a:rPr>
              <a:t>A</a:t>
            </a:r>
            <a:r>
              <a:rPr lang="en-US" sz="2000" dirty="0">
                <a:solidFill>
                  <a:srgbClr val="0C0C0C"/>
                </a:solidFill>
              </a:rPr>
              <a:t> - </a:t>
            </a:r>
            <a:r>
              <a:rPr lang="en-US" sz="2000" b="1" dirty="0">
                <a:solidFill>
                  <a:srgbClr val="0C0C0C"/>
                </a:solidFill>
              </a:rPr>
              <a:t>B</a:t>
            </a:r>
            <a:r>
              <a:rPr lang="en-US" sz="2000" dirty="0">
                <a:solidFill>
                  <a:srgbClr val="0C0C0C"/>
                </a:solidFill>
              </a:rPr>
              <a:t>;</a:t>
            </a:r>
          </a:p>
          <a:p>
            <a:pPr lvl="0">
              <a:spcBef>
                <a:spcPct val="20000"/>
              </a:spcBef>
            </a:pPr>
            <a:r>
              <a:rPr lang="en-US" sz="2000" b="1" dirty="0">
                <a:solidFill>
                  <a:srgbClr val="0C0C0C"/>
                </a:solidFill>
              </a:rPr>
              <a:t>N</a:t>
            </a:r>
            <a:r>
              <a:rPr lang="en-US" sz="2000" dirty="0">
                <a:solidFill>
                  <a:srgbClr val="0C0C0C"/>
                </a:solidFill>
              </a:rPr>
              <a:t> = size(</a:t>
            </a:r>
            <a:r>
              <a:rPr lang="en-US" sz="2000" b="1" dirty="0">
                <a:solidFill>
                  <a:srgbClr val="0C0C0C"/>
                </a:solidFill>
              </a:rPr>
              <a:t>X</a:t>
            </a:r>
            <a:r>
              <a:rPr lang="en-US" sz="2000" dirty="0">
                <a:solidFill>
                  <a:srgbClr val="0C0C0C"/>
                </a:solidFill>
              </a:rPr>
              <a:t>, 1);</a:t>
            </a:r>
          </a:p>
          <a:p>
            <a:pPr lvl="0">
              <a:spcBef>
                <a:spcPct val="20000"/>
              </a:spcBef>
            </a:pPr>
            <a:r>
              <a:rPr lang="en-US" sz="2000" b="1" dirty="0">
                <a:solidFill>
                  <a:srgbClr val="0C0C0C"/>
                </a:solidFill>
              </a:rPr>
              <a:t>M</a:t>
            </a:r>
            <a:r>
              <a:rPr lang="en-US" sz="2000" dirty="0">
                <a:solidFill>
                  <a:srgbClr val="0C0C0C"/>
                </a:solidFill>
              </a:rPr>
              <a:t> = mean(</a:t>
            </a:r>
            <a:r>
              <a:rPr lang="en-US" sz="2000" b="1" dirty="0">
                <a:solidFill>
                  <a:srgbClr val="0C0C0C"/>
                </a:solidFill>
              </a:rPr>
              <a:t>X</a:t>
            </a:r>
            <a:r>
              <a:rPr lang="en-US" sz="2000" dirty="0">
                <a:solidFill>
                  <a:srgbClr val="0C0C0C"/>
                </a:solidFill>
              </a:rPr>
              <a:t>, 1);</a:t>
            </a:r>
          </a:p>
          <a:p>
            <a:pPr lvl="0">
              <a:spcBef>
                <a:spcPct val="20000"/>
              </a:spcBef>
            </a:pPr>
            <a:r>
              <a:rPr lang="en-US" sz="2000" dirty="0" err="1">
                <a:solidFill>
                  <a:srgbClr val="0C0C0C"/>
                </a:solidFill>
              </a:rPr>
              <a:t>disp</a:t>
            </a:r>
            <a:r>
              <a:rPr lang="en-US" sz="2000" dirty="0">
                <a:solidFill>
                  <a:srgbClr val="0C0C0C"/>
                </a:solidFill>
              </a:rPr>
              <a:t>(</a:t>
            </a:r>
            <a:r>
              <a:rPr lang="en-US" sz="2000" b="1" dirty="0">
                <a:solidFill>
                  <a:srgbClr val="0C0C0C"/>
                </a:solidFill>
              </a:rPr>
              <a:t>M</a:t>
            </a:r>
            <a:r>
              <a:rPr lang="en-US" sz="2000" dirty="0">
                <a:solidFill>
                  <a:srgbClr val="0C0C0C"/>
                </a:solidFill>
              </a:rPr>
              <a:t>);</a:t>
            </a:r>
          </a:p>
          <a:p>
            <a:pPr lvl="0">
              <a:spcBef>
                <a:spcPct val="20000"/>
              </a:spcBef>
            </a:pPr>
            <a:r>
              <a:rPr lang="en-US" sz="2000" b="1" dirty="0">
                <a:solidFill>
                  <a:srgbClr val="0C0C0C"/>
                </a:solidFill>
              </a:rPr>
              <a:t>U</a:t>
            </a:r>
            <a:r>
              <a:rPr lang="en-US" sz="2000" dirty="0">
                <a:solidFill>
                  <a:srgbClr val="0C0C0C"/>
                </a:solidFill>
              </a:rPr>
              <a:t> = </a:t>
            </a:r>
            <a:r>
              <a:rPr lang="en-US" sz="2000" b="1" dirty="0">
                <a:solidFill>
                  <a:srgbClr val="0C0C0C"/>
                </a:solidFill>
              </a:rPr>
              <a:t>X</a:t>
            </a:r>
            <a:r>
              <a:rPr lang="en-US" sz="2000" dirty="0">
                <a:solidFill>
                  <a:srgbClr val="0C0C0C"/>
                </a:solidFill>
              </a:rPr>
              <a:t> - </a:t>
            </a:r>
            <a:r>
              <a:rPr lang="en-US" sz="2000" dirty="0" err="1">
                <a:solidFill>
                  <a:srgbClr val="0C0C0C"/>
                </a:solidFill>
              </a:rPr>
              <a:t>repmat</a:t>
            </a:r>
            <a:r>
              <a:rPr lang="en-US" sz="2000" dirty="0">
                <a:solidFill>
                  <a:srgbClr val="0C0C0C"/>
                </a:solidFill>
              </a:rPr>
              <a:t>(</a:t>
            </a:r>
            <a:r>
              <a:rPr lang="en-US" sz="2000" b="1" dirty="0">
                <a:solidFill>
                  <a:srgbClr val="0C0C0C"/>
                </a:solidFill>
              </a:rPr>
              <a:t>M</a:t>
            </a:r>
            <a:r>
              <a:rPr lang="en-US" sz="2000" dirty="0">
                <a:solidFill>
                  <a:srgbClr val="0C0C0C"/>
                </a:solidFill>
              </a:rPr>
              <a:t>, </a:t>
            </a:r>
            <a:r>
              <a:rPr lang="en-US" sz="2000" b="1" dirty="0">
                <a:solidFill>
                  <a:srgbClr val="0C0C0C"/>
                </a:solidFill>
              </a:rPr>
              <a:t>N</a:t>
            </a:r>
            <a:r>
              <a:rPr lang="en-US" sz="2000" dirty="0">
                <a:solidFill>
                  <a:srgbClr val="0C0C0C"/>
                </a:solidFill>
              </a:rPr>
              <a:t>, 1);</a:t>
            </a:r>
          </a:p>
          <a:p>
            <a:pPr lvl="0">
              <a:spcBef>
                <a:spcPct val="20000"/>
              </a:spcBef>
            </a:pPr>
            <a:r>
              <a:rPr lang="en-US" sz="2000" b="1" dirty="0">
                <a:solidFill>
                  <a:srgbClr val="0C0C0C"/>
                </a:solidFill>
              </a:rPr>
              <a:t>C</a:t>
            </a:r>
            <a:r>
              <a:rPr lang="en-US" sz="2000" dirty="0">
                <a:solidFill>
                  <a:srgbClr val="0C0C0C"/>
                </a:solidFill>
              </a:rPr>
              <a:t> = </a:t>
            </a:r>
            <a:r>
              <a:rPr lang="en-US" sz="2000" b="1" dirty="0">
                <a:solidFill>
                  <a:srgbClr val="0C0C0C"/>
                </a:solidFill>
              </a:rPr>
              <a:t>U</a:t>
            </a:r>
            <a:r>
              <a:rPr lang="en-US" sz="2000" dirty="0">
                <a:solidFill>
                  <a:srgbClr val="0C0C0C"/>
                </a:solidFill>
              </a:rPr>
              <a:t>.' * </a:t>
            </a:r>
            <a:r>
              <a:rPr lang="en-US" sz="2000" b="1" dirty="0">
                <a:solidFill>
                  <a:srgbClr val="0C0C0C"/>
                </a:solidFill>
              </a:rPr>
              <a:t>U</a:t>
            </a:r>
            <a:r>
              <a:rPr lang="en-US" sz="2000" dirty="0">
                <a:solidFill>
                  <a:srgbClr val="0C0C0C"/>
                </a:solidFill>
              </a:rPr>
              <a:t> ./ (</a:t>
            </a:r>
            <a:r>
              <a:rPr lang="en-US" sz="2000" b="1" dirty="0">
                <a:solidFill>
                  <a:srgbClr val="0C0C0C"/>
                </a:solidFill>
              </a:rPr>
              <a:t>N</a:t>
            </a:r>
            <a:r>
              <a:rPr lang="en-US" sz="2000" dirty="0">
                <a:solidFill>
                  <a:srgbClr val="0C0C0C"/>
                </a:solidFill>
              </a:rPr>
              <a:t> - 1);</a:t>
            </a:r>
          </a:p>
          <a:p>
            <a:pPr lvl="0">
              <a:spcBef>
                <a:spcPct val="20000"/>
              </a:spcBef>
            </a:pPr>
            <a:r>
              <a:rPr lang="en-US" sz="2000" dirty="0" err="1">
                <a:solidFill>
                  <a:srgbClr val="0C0C0C"/>
                </a:solidFill>
              </a:rPr>
              <a:t>disp</a:t>
            </a:r>
            <a:r>
              <a:rPr lang="en-US" sz="2000" dirty="0">
                <a:solidFill>
                  <a:srgbClr val="0C0C0C"/>
                </a:solidFill>
              </a:rPr>
              <a:t>(</a:t>
            </a:r>
            <a:r>
              <a:rPr lang="en-US" sz="2000" b="1" dirty="0">
                <a:solidFill>
                  <a:srgbClr val="0C0C0C"/>
                </a:solidFill>
              </a:rPr>
              <a:t>C</a:t>
            </a:r>
            <a:r>
              <a:rPr lang="en-US" sz="2000" dirty="0" smtClean="0">
                <a:solidFill>
                  <a:srgbClr val="0C0C0C"/>
                </a:solidFill>
              </a:rPr>
              <a:t>);</a:t>
            </a:r>
            <a:endParaRPr lang="en-US" sz="2000" dirty="0">
              <a:solidFill>
                <a:srgbClr val="0C0C0C"/>
              </a:solidFill>
            </a:endParaRPr>
          </a:p>
        </p:txBody>
      </p:sp>
      <p:sp>
        <p:nvSpPr>
          <p:cNvPr id="20" name="Rectangular Callout 19"/>
          <p:cNvSpPr/>
          <p:nvPr/>
        </p:nvSpPr>
        <p:spPr>
          <a:xfrm>
            <a:off x="7422572" y="2715170"/>
            <a:ext cx="586048" cy="398145"/>
          </a:xfrm>
          <a:prstGeom prst="wedgeRectCallout">
            <a:avLst>
              <a:gd name="adj1" fmla="val -18953"/>
              <a:gd name="adj2" fmla="val -9264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Ext</a:t>
            </a:r>
            <a:endParaRPr lang="en-US" b="1" dirty="0"/>
          </a:p>
        </p:txBody>
      </p:sp>
      <p:sp>
        <p:nvSpPr>
          <p:cNvPr id="21" name="Rectangular Callout 20"/>
          <p:cNvSpPr/>
          <p:nvPr/>
        </p:nvSpPr>
        <p:spPr>
          <a:xfrm>
            <a:off x="5652940" y="840649"/>
            <a:ext cx="653538" cy="398145"/>
          </a:xfrm>
          <a:prstGeom prst="wedgeRectCallout">
            <a:avLst>
              <a:gd name="adj1" fmla="val 35342"/>
              <a:gd name="adj2" fmla="val 23225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Ext</a:t>
            </a:r>
            <a:endParaRPr lang="en-US" b="1" dirty="0"/>
          </a:p>
        </p:txBody>
      </p:sp>
      <p:sp>
        <p:nvSpPr>
          <p:cNvPr id="22" name="Rectangular Callout 21"/>
          <p:cNvSpPr/>
          <p:nvPr/>
        </p:nvSpPr>
        <p:spPr>
          <a:xfrm>
            <a:off x="4152900" y="2249261"/>
            <a:ext cx="865703" cy="398145"/>
          </a:xfrm>
          <a:prstGeom prst="wedgeRectCallout">
            <a:avLst>
              <a:gd name="adj1" fmla="val 68750"/>
              <a:gd name="adj2" fmla="val 4521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Union</a:t>
            </a:r>
            <a:endParaRPr lang="en-US" b="1" dirty="0"/>
          </a:p>
        </p:txBody>
      </p:sp>
      <p:sp>
        <p:nvSpPr>
          <p:cNvPr id="23" name="Rectangular Callout 22"/>
          <p:cNvSpPr/>
          <p:nvPr/>
        </p:nvSpPr>
        <p:spPr>
          <a:xfrm>
            <a:off x="6503504" y="3577318"/>
            <a:ext cx="568582" cy="398145"/>
          </a:xfrm>
          <a:prstGeom prst="wedgeRectCallout">
            <a:avLst>
              <a:gd name="adj1" fmla="val -171206"/>
              <a:gd name="adj2" fmla="val 315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Join</a:t>
            </a:r>
            <a:endParaRPr lang="en-US" b="1" dirty="0"/>
          </a:p>
        </p:txBody>
      </p:sp>
      <p:sp>
        <p:nvSpPr>
          <p:cNvPr id="24" name="Rectangular Callout 23"/>
          <p:cNvSpPr/>
          <p:nvPr/>
        </p:nvSpPr>
        <p:spPr>
          <a:xfrm>
            <a:off x="7136476" y="3847897"/>
            <a:ext cx="1280358" cy="398145"/>
          </a:xfrm>
          <a:prstGeom prst="wedgeRectCallout">
            <a:avLst>
              <a:gd name="adj1" fmla="val -115772"/>
              <a:gd name="adj2" fmla="val 29401"/>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Map, </a:t>
            </a:r>
            <a:r>
              <a:rPr lang="en-US" b="1" dirty="0" err="1" smtClean="0"/>
              <a:t>Agg</a:t>
            </a:r>
            <a:endParaRPr lang="en-US" b="1" dirty="0"/>
          </a:p>
        </p:txBody>
      </p:sp>
      <p:sp>
        <p:nvSpPr>
          <p:cNvPr id="25" name="Rectangular Callout 24"/>
          <p:cNvSpPr/>
          <p:nvPr/>
        </p:nvSpPr>
        <p:spPr>
          <a:xfrm>
            <a:off x="7136476" y="3847897"/>
            <a:ext cx="1280358" cy="398145"/>
          </a:xfrm>
          <a:prstGeom prst="wedgeRectCallout">
            <a:avLst>
              <a:gd name="adj1" fmla="val -96727"/>
              <a:gd name="adj2" fmla="val 13001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Ext, Union</a:t>
            </a:r>
            <a:endParaRPr lang="en-US" b="1" dirty="0"/>
          </a:p>
        </p:txBody>
      </p:sp>
      <p:sp>
        <p:nvSpPr>
          <p:cNvPr id="26" name="Rectangular Callout 25"/>
          <p:cNvSpPr/>
          <p:nvPr/>
        </p:nvSpPr>
        <p:spPr>
          <a:xfrm>
            <a:off x="7072086" y="4623454"/>
            <a:ext cx="568582" cy="398145"/>
          </a:xfrm>
          <a:prstGeom prst="wedgeRectCallout">
            <a:avLst>
              <a:gd name="adj1" fmla="val -118748"/>
              <a:gd name="adj2" fmla="val 7095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Join</a:t>
            </a:r>
            <a:endParaRPr lang="en-US" b="1" dirty="0"/>
          </a:p>
        </p:txBody>
      </p:sp>
      <p:sp>
        <p:nvSpPr>
          <p:cNvPr id="27" name="Rectangular Callout 26"/>
          <p:cNvSpPr/>
          <p:nvPr/>
        </p:nvSpPr>
        <p:spPr>
          <a:xfrm>
            <a:off x="6164580" y="5877488"/>
            <a:ext cx="2683329" cy="398145"/>
          </a:xfrm>
          <a:prstGeom prst="wedgeRectCallout">
            <a:avLst>
              <a:gd name="adj1" fmla="val -72894"/>
              <a:gd name="adj2" fmla="val -6902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Rename </a:t>
            </a:r>
            <a:r>
              <a:rPr lang="en-US" b="1" dirty="0" smtClean="0"/>
              <a:t>(Ext), Join</a:t>
            </a:r>
            <a:r>
              <a:rPr lang="en-US" b="1" dirty="0"/>
              <a:t>, </a:t>
            </a:r>
            <a:r>
              <a:rPr lang="en-US" b="1" dirty="0" smtClean="0"/>
              <a:t>Union</a:t>
            </a:r>
            <a:endParaRPr lang="en-US" b="1" dirty="0"/>
          </a:p>
        </p:txBody>
      </p:sp>
    </p:spTree>
    <p:extLst>
      <p:ext uri="{BB962C8B-B14F-4D97-AF65-F5344CB8AC3E}">
        <p14:creationId xmlns:p14="http://schemas.microsoft.com/office/powerpoint/2010/main" val="404976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Roadmap</a:t>
            </a:r>
            <a:endParaRPr lang="en-US" dirty="0"/>
          </a:p>
        </p:txBody>
      </p:sp>
      <p:sp>
        <p:nvSpPr>
          <p:cNvPr id="3" name="Text Placeholder 2"/>
          <p:cNvSpPr>
            <a:spLocks noGrp="1"/>
          </p:cNvSpPr>
          <p:nvPr>
            <p:ph type="body" sz="quarter" idx="11"/>
          </p:nvPr>
        </p:nvSpPr>
        <p:spPr/>
        <p:txBody>
          <a:bodyPr/>
          <a:lstStyle/>
          <a:p>
            <a:r>
              <a:rPr lang="en-US" dirty="0" smtClean="0"/>
              <a:t>Motivation: Sensor query</a:t>
            </a:r>
          </a:p>
          <a:p>
            <a:pPr lvl="1"/>
            <a:r>
              <a:rPr lang="en-US" dirty="0" smtClean="0"/>
              <a:t>Sometimes RA is better, sometimes LA</a:t>
            </a:r>
          </a:p>
          <a:p>
            <a:r>
              <a:rPr lang="en-US" cap="small" dirty="0" smtClean="0"/>
              <a:t>Lara</a:t>
            </a:r>
            <a:r>
              <a:rPr lang="en-US" dirty="0" smtClean="0"/>
              <a:t> Algebra</a:t>
            </a:r>
            <a:endParaRPr lang="en-US" cap="small" dirty="0" smtClean="0"/>
          </a:p>
          <a:p>
            <a:pPr lvl="1"/>
            <a:r>
              <a:rPr lang="en-US" dirty="0" smtClean="0"/>
              <a:t>3 Operators &amp; Properties</a:t>
            </a:r>
          </a:p>
          <a:p>
            <a:r>
              <a:rPr lang="en-US" b="1" cap="small" dirty="0" smtClean="0"/>
              <a:t>LaraDB</a:t>
            </a:r>
            <a:r>
              <a:rPr lang="en-US" b="1" dirty="0" smtClean="0"/>
              <a:t> on </a:t>
            </a:r>
            <a:r>
              <a:rPr lang="en-US" b="1" i="1" dirty="0" smtClean="0"/>
              <a:t>Sorted Distributed Maps</a:t>
            </a:r>
          </a:p>
          <a:p>
            <a:pPr lvl="1"/>
            <a:r>
              <a:rPr lang="en-US" b="1" dirty="0"/>
              <a:t>Physical </a:t>
            </a:r>
            <a:r>
              <a:rPr lang="en-US" b="1" dirty="0" smtClean="0"/>
              <a:t>operators &amp; optimizations</a:t>
            </a:r>
          </a:p>
          <a:p>
            <a:r>
              <a:rPr lang="en-US" dirty="0" smtClean="0"/>
              <a:t>Experiments</a:t>
            </a:r>
          </a:p>
          <a:p>
            <a:pPr lvl="1"/>
            <a:r>
              <a:rPr lang="en-US" dirty="0"/>
              <a:t>Optimizations: </a:t>
            </a:r>
            <a:r>
              <a:rPr lang="en-US" cap="small" dirty="0"/>
              <a:t>Lara</a:t>
            </a:r>
            <a:r>
              <a:rPr lang="en-US" dirty="0"/>
              <a:t> affords impactful optimizations</a:t>
            </a:r>
          </a:p>
          <a:p>
            <a:pPr lvl="1"/>
            <a:r>
              <a:rPr lang="en-US" dirty="0"/>
              <a:t>Performance: </a:t>
            </a:r>
            <a:r>
              <a:rPr lang="en-US" sz="1200" dirty="0"/>
              <a:t> </a:t>
            </a:r>
            <a:r>
              <a:rPr lang="en-US" sz="1200" dirty="0" smtClean="0"/>
              <a:t> </a:t>
            </a:r>
            <a:r>
              <a:rPr lang="en-US" cap="small" dirty="0" smtClean="0"/>
              <a:t>Lara</a:t>
            </a:r>
            <a:r>
              <a:rPr lang="en-US" dirty="0" smtClean="0"/>
              <a:t> </a:t>
            </a:r>
            <a:r>
              <a:rPr lang="en-US" dirty="0"/>
              <a:t>affords competitive performance</a:t>
            </a:r>
          </a:p>
        </p:txBody>
      </p:sp>
      <p:sp>
        <p:nvSpPr>
          <p:cNvPr id="4" name="Slide Number Placeholder 3"/>
          <p:cNvSpPr>
            <a:spLocks noGrp="1"/>
          </p:cNvSpPr>
          <p:nvPr>
            <p:ph type="sldNum" sz="quarter" idx="4"/>
          </p:nvPr>
        </p:nvSpPr>
        <p:spPr/>
        <p:txBody>
          <a:bodyPr/>
          <a:lstStyle/>
          <a:p>
            <a:fld id="{71669833-F6D1-4A24-9E2B-B954F35C4C41}" type="slidenum">
              <a:rPr lang="en-US" smtClean="0"/>
              <a:pPr/>
              <a:t>16</a:t>
            </a:fld>
            <a:endParaRPr lang="en-US"/>
          </a:p>
        </p:txBody>
      </p:sp>
      <p:grpSp>
        <p:nvGrpSpPr>
          <p:cNvPr id="5" name="Group 4"/>
          <p:cNvGrpSpPr/>
          <p:nvPr/>
        </p:nvGrpSpPr>
        <p:grpSpPr>
          <a:xfrm>
            <a:off x="6676530" y="282275"/>
            <a:ext cx="2214068" cy="1671567"/>
            <a:chOff x="3270627" y="462155"/>
            <a:chExt cx="2214068" cy="1671567"/>
          </a:xfrm>
        </p:grpSpPr>
        <p:sp>
          <p:nvSpPr>
            <p:cNvPr id="6" name="TextBox 5"/>
            <p:cNvSpPr txBox="1"/>
            <p:nvPr/>
          </p:nvSpPr>
          <p:spPr>
            <a:xfrm>
              <a:off x="3270627" y="462155"/>
              <a:ext cx="2214068" cy="1200329"/>
            </a:xfrm>
            <a:prstGeom prst="rect">
              <a:avLst/>
            </a:prstGeom>
            <a:noFill/>
            <a:effectLst>
              <a:softEdge rad="50800"/>
            </a:effectLst>
          </p:spPr>
          <p:txBody>
            <a:bodyPr wrap="none" rtlCol="0">
              <a:spAutoFit/>
            </a:bodyPr>
            <a:lstStyle/>
            <a:p>
              <a:r>
                <a:rPr lang="en-US" sz="7200" b="1" cap="small" dirty="0" smtClean="0">
                  <a:gradFill flip="none" rotWithShape="1">
                    <a:gsLst>
                      <a:gs pos="0">
                        <a:srgbClr val="4B2E83"/>
                      </a:gs>
                      <a:gs pos="100000">
                        <a:srgbClr val="A31F34"/>
                      </a:gs>
                    </a:gsLst>
                    <a:lin ang="10800000" scaled="1"/>
                    <a:tileRect/>
                  </a:gradFill>
                </a:rPr>
                <a:t>LARA</a:t>
              </a:r>
              <a:endParaRPr lang="en-US" sz="7200" b="1" cap="small" dirty="0">
                <a:gradFill flip="none" rotWithShape="1">
                  <a:gsLst>
                    <a:gs pos="0">
                      <a:srgbClr val="4B2E83"/>
                    </a:gs>
                    <a:gs pos="100000">
                      <a:srgbClr val="A31F34"/>
                    </a:gs>
                  </a:gsLst>
                  <a:lin ang="10800000" scaled="1"/>
                  <a:tileRect/>
                </a:gradFill>
              </a:endParaRPr>
            </a:p>
          </p:txBody>
        </p:sp>
        <p:sp>
          <p:nvSpPr>
            <p:cNvPr id="7" name="TextBox 6"/>
            <p:cNvSpPr txBox="1"/>
            <p:nvPr/>
          </p:nvSpPr>
          <p:spPr>
            <a:xfrm>
              <a:off x="4512076" y="1271947"/>
              <a:ext cx="694421" cy="707886"/>
            </a:xfrm>
            <a:prstGeom prst="rect">
              <a:avLst/>
            </a:prstGeom>
            <a:noFill/>
          </p:spPr>
          <p:txBody>
            <a:bodyPr wrap="none" rtlCol="0">
              <a:spAutoFit/>
            </a:bodyPr>
            <a:lstStyle/>
            <a:p>
              <a:pPr algn="ctr"/>
              <a:r>
                <a:rPr lang="el-GR" sz="4000" dirty="0" smtClean="0">
                  <a:solidFill>
                    <a:srgbClr val="4B2E83"/>
                  </a:solidFill>
                </a:rPr>
                <a:t>⊗</a:t>
              </a:r>
              <a:endParaRPr lang="en-US" sz="4000" dirty="0">
                <a:solidFill>
                  <a:srgbClr val="4B2E83"/>
                </a:solidFill>
              </a:endParaRPr>
            </a:p>
          </p:txBody>
        </p:sp>
        <p:sp>
          <p:nvSpPr>
            <p:cNvPr id="8" name="TextBox 7"/>
            <p:cNvSpPr txBox="1"/>
            <p:nvPr/>
          </p:nvSpPr>
          <p:spPr>
            <a:xfrm>
              <a:off x="3928298" y="1118059"/>
              <a:ext cx="822661" cy="1015663"/>
            </a:xfrm>
            <a:prstGeom prst="rect">
              <a:avLst/>
            </a:prstGeom>
            <a:noFill/>
            <a:effectLst/>
          </p:spPr>
          <p:txBody>
            <a:bodyPr wrap="none" rtlCol="0">
              <a:spAutoFit/>
            </a:bodyPr>
            <a:lstStyle/>
            <a:p>
              <a:pPr algn="ctr"/>
              <a:r>
                <a:rPr lang="el-GR" sz="6000" dirty="0" smtClean="0">
                  <a:solidFill>
                    <a:srgbClr val="8B2A6D"/>
                  </a:solidFill>
                </a:rPr>
                <a:t>⋈</a:t>
              </a:r>
              <a:endParaRPr lang="en-US" sz="6000" dirty="0">
                <a:solidFill>
                  <a:srgbClr val="8B2A6D"/>
                </a:solidFill>
              </a:endParaRPr>
            </a:p>
          </p:txBody>
        </p:sp>
        <p:sp>
          <p:nvSpPr>
            <p:cNvPr id="9" name="TextBox 8"/>
            <p:cNvSpPr txBox="1"/>
            <p:nvPr/>
          </p:nvSpPr>
          <p:spPr>
            <a:xfrm>
              <a:off x="3472760" y="1271947"/>
              <a:ext cx="694421" cy="707886"/>
            </a:xfrm>
            <a:prstGeom prst="rect">
              <a:avLst/>
            </a:prstGeom>
            <a:noFill/>
          </p:spPr>
          <p:txBody>
            <a:bodyPr wrap="none" rtlCol="0">
              <a:spAutoFit/>
            </a:bodyPr>
            <a:lstStyle/>
            <a:p>
              <a:pPr algn="ctr"/>
              <a:r>
                <a:rPr lang="el-GR" sz="4000" dirty="0" smtClean="0">
                  <a:solidFill>
                    <a:srgbClr val="A31F34"/>
                  </a:solidFill>
                </a:rPr>
                <a:t>⊕</a:t>
              </a:r>
              <a:endParaRPr lang="en-US" sz="4000" dirty="0">
                <a:solidFill>
                  <a:srgbClr val="A31F34"/>
                </a:solidFill>
              </a:endParaRPr>
            </a:p>
          </p:txBody>
        </p:sp>
      </p:grpSp>
      <p:sp>
        <p:nvSpPr>
          <p:cNvPr id="10" name="Down Arrow 9"/>
          <p:cNvSpPr/>
          <p:nvPr/>
        </p:nvSpPr>
        <p:spPr>
          <a:xfrm rot="16200000">
            <a:off x="545841" y="3322465"/>
            <a:ext cx="411130" cy="508879"/>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018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lnSpcReduction="10000"/>
          </a:bodyPr>
          <a:lstStyle/>
          <a:p>
            <a:r>
              <a:rPr lang="en-US" dirty="0" smtClean="0"/>
              <a:t>Implementing </a:t>
            </a:r>
            <a:r>
              <a:rPr lang="en-US" cap="small" dirty="0" smtClean="0"/>
              <a:t>Lara</a:t>
            </a:r>
            <a:r>
              <a:rPr lang="en-US" dirty="0" smtClean="0"/>
              <a:t> on relevant systems with</a:t>
            </a:r>
          </a:p>
          <a:p>
            <a:r>
              <a:rPr lang="en-US" b="1" dirty="0" smtClean="0"/>
              <a:t>Sorted Partitioned Maps</a:t>
            </a:r>
            <a:endParaRPr lang="en-US" b="1" dirty="0"/>
          </a:p>
        </p:txBody>
      </p:sp>
      <p:sp>
        <p:nvSpPr>
          <p:cNvPr id="5" name="Text Placeholder 4"/>
          <p:cNvSpPr>
            <a:spLocks noGrp="1"/>
          </p:cNvSpPr>
          <p:nvPr>
            <p:ph type="body" sz="quarter" idx="11"/>
          </p:nvPr>
        </p:nvSpPr>
        <p:spPr>
          <a:xfrm>
            <a:off x="659305" y="1736725"/>
            <a:ext cx="8196210" cy="4619625"/>
          </a:xfrm>
        </p:spPr>
        <p:txBody>
          <a:bodyPr/>
          <a:lstStyle/>
          <a:p>
            <a:pPr marL="0" indent="0">
              <a:buNone/>
            </a:pPr>
            <a:r>
              <a:rPr lang="en-US" dirty="0" smtClean="0"/>
              <a:t>An abstraction for:</a:t>
            </a:r>
          </a:p>
          <a:p>
            <a:r>
              <a:rPr lang="en-US" dirty="0" smtClean="0"/>
              <a:t>Relational systems </a:t>
            </a:r>
          </a:p>
          <a:p>
            <a:pPr lvl="1"/>
            <a:r>
              <a:rPr lang="en-US" dirty="0" smtClean="0"/>
              <a:t>with primary key</a:t>
            </a:r>
          </a:p>
          <a:p>
            <a:r>
              <a:rPr lang="en-US" dirty="0" smtClean="0"/>
              <a:t>NoSQL key-value systems</a:t>
            </a:r>
          </a:p>
          <a:p>
            <a:r>
              <a:rPr lang="en-US" dirty="0" smtClean="0"/>
              <a:t>Array systems</a:t>
            </a:r>
          </a:p>
          <a:p>
            <a:pPr marL="0" indent="0">
              <a:buNone/>
            </a:pPr>
            <a:endParaRPr lang="en-US" sz="2000" dirty="0"/>
          </a:p>
          <a:p>
            <a:pPr marL="0" indent="0">
              <a:buNone/>
            </a:pPr>
            <a:endParaRPr lang="en-US" sz="2000" dirty="0" smtClean="0"/>
          </a:p>
          <a:p>
            <a:pPr marL="0" indent="0">
              <a:buNone/>
            </a:pPr>
            <a:r>
              <a:rPr lang="en-US" b="1" dirty="0" smtClean="0"/>
              <a:t>Map</a:t>
            </a:r>
            <a:r>
              <a:rPr lang="en-US" dirty="0" smtClean="0"/>
              <a:t>:			O(1) access by key </a:t>
            </a:r>
          </a:p>
          <a:p>
            <a:pPr marL="0" indent="0">
              <a:buNone/>
            </a:pPr>
            <a:r>
              <a:rPr lang="en-US" b="1" dirty="0" smtClean="0"/>
              <a:t>Sorted</a:t>
            </a:r>
            <a:r>
              <a:rPr lang="en-US" dirty="0" smtClean="0"/>
              <a:t>:		O(1) access to “next” element</a:t>
            </a:r>
          </a:p>
          <a:p>
            <a:pPr marL="0" indent="0">
              <a:buNone/>
            </a:pPr>
            <a:r>
              <a:rPr lang="en-US" b="1" dirty="0" smtClean="0"/>
              <a:t>Partitioned</a:t>
            </a:r>
            <a:r>
              <a:rPr lang="en-US" dirty="0" smtClean="0"/>
              <a:t>:	Scale-out</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17</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3370625295"/>
              </p:ext>
            </p:extLst>
          </p:nvPr>
        </p:nvGraphicFramePr>
        <p:xfrm>
          <a:off x="5952003" y="1577154"/>
          <a:ext cx="2207741" cy="3235960"/>
        </p:xfrm>
        <a:graphic>
          <a:graphicData uri="http://schemas.openxmlformats.org/drawingml/2006/table">
            <a:tbl>
              <a:tblPr firstRow="1" lastCol="1" bandRow="1">
                <a:tableStyleId>{69C7853C-536D-4A76-A0AE-DD22124D55A5}</a:tableStyleId>
              </a:tblPr>
              <a:tblGrid>
                <a:gridCol w="1416908">
                  <a:extLst>
                    <a:ext uri="{9D8B030D-6E8A-4147-A177-3AD203B41FA5}">
                      <a16:colId xmlns:a16="http://schemas.microsoft.com/office/drawing/2014/main" val="3188097897"/>
                    </a:ext>
                  </a:extLst>
                </a:gridCol>
                <a:gridCol w="790833">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k</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t>k</a:t>
                      </a:r>
                      <a:r>
                        <a:rPr lang="en-US" baseline="-25000" dirty="0" smtClean="0"/>
                        <a:t>1</a:t>
                      </a:r>
                      <a:endParaRPr lang="en-US" dirty="0"/>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b="0" dirty="0" smtClean="0"/>
                        <a:t>v</a:t>
                      </a:r>
                      <a:endParaRPr lang="en-US" b="0" dirty="0"/>
                    </a:p>
                  </a:txBody>
                  <a:tcPr>
                    <a:lnL w="38100" cap="flat" cmpd="sng" algn="ctr">
                      <a:solidFill>
                        <a:srgbClr val="0C0C0C"/>
                      </a:solidFill>
                      <a:prstDash val="solid"/>
                      <a:round/>
                      <a:headEnd type="none" w="med" len="med"/>
                      <a:tailEnd type="none" w="med" len="med"/>
                    </a:lnL>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01145556"/>
                  </a:ext>
                </a:extLst>
              </a:tr>
              <a:tr h="370840">
                <a:tc>
                  <a:txBody>
                    <a:bodyPr/>
                    <a:lstStyle/>
                    <a:p>
                      <a:pPr algn="ctr"/>
                      <a:r>
                        <a:rPr lang="en-US" dirty="0" smtClean="0"/>
                        <a:t>k</a:t>
                      </a:r>
                      <a:r>
                        <a:rPr lang="en-US" baseline="-25000" dirty="0" smtClean="0"/>
                        <a:t>2</a:t>
                      </a:r>
                      <a:endParaRPr lang="en-US" dirty="0"/>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tcPr>
                </a:tc>
                <a:tc>
                  <a:txBody>
                    <a:bodyPr/>
                    <a:lstStyle/>
                    <a:p>
                      <a:pPr algn="ctr"/>
                      <a:r>
                        <a:rPr lang="en-US" b="0" dirty="0" smtClean="0"/>
                        <a:t>v</a:t>
                      </a:r>
                      <a:endParaRPr lang="en-US" b="0" dirty="0"/>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lnB>
                  </a:tcPr>
                </a:tc>
                <a:extLst>
                  <a:ext uri="{0D108BD9-81ED-4DB2-BD59-A6C34878D82A}">
                    <a16:rowId xmlns:a16="http://schemas.microsoft.com/office/drawing/2014/main" val="32868040"/>
                  </a:ext>
                </a:extLst>
              </a:tr>
              <a:tr h="370840">
                <a:tc>
                  <a:txBody>
                    <a:bodyPr/>
                    <a:lstStyle/>
                    <a:p>
                      <a:pPr algn="ctr"/>
                      <a:r>
                        <a:rPr lang="en-US" dirty="0" smtClean="0"/>
                        <a:t>k</a:t>
                      </a:r>
                      <a:r>
                        <a:rPr lang="en-US" baseline="-25000" dirty="0" smtClean="0"/>
                        <a:t>3</a:t>
                      </a:r>
                      <a:endParaRPr lang="en-US" dirty="0"/>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v</a:t>
                      </a:r>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t>k</a:t>
                      </a:r>
                      <a:r>
                        <a:rPr lang="en-US" baseline="-25000" dirty="0" smtClean="0"/>
                        <a:t>4</a:t>
                      </a:r>
                      <a:endParaRPr lang="en-US" dirty="0"/>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t>v</a:t>
                      </a:r>
                      <a:endParaRPr lang="en-US" dirty="0"/>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t>k</a:t>
                      </a:r>
                      <a:r>
                        <a:rPr lang="en-US" baseline="-25000" dirty="0" smtClean="0"/>
                        <a:t>5</a:t>
                      </a:r>
                      <a:endParaRPr lang="en-US" dirty="0"/>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t>v</a:t>
                      </a:r>
                      <a:endParaRPr lang="en-US" dirty="0"/>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t>k</a:t>
                      </a:r>
                      <a:r>
                        <a:rPr lang="en-US" baseline="-25000" dirty="0" smtClean="0"/>
                        <a:t>6</a:t>
                      </a:r>
                      <a:endParaRPr lang="en-US" dirty="0"/>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t>v</a:t>
                      </a:r>
                      <a:endParaRPr lang="en-US" dirty="0"/>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40297339"/>
                  </a:ext>
                </a:extLst>
              </a:tr>
              <a:tr h="370840">
                <a:tc>
                  <a:txBody>
                    <a:bodyPr/>
                    <a:lstStyle/>
                    <a:p>
                      <a:pPr algn="ctr"/>
                      <a:r>
                        <a:rPr lang="en-US" dirty="0" smtClean="0"/>
                        <a:t>k</a:t>
                      </a:r>
                      <a:r>
                        <a:rPr lang="en-US" baseline="-25000" dirty="0" smtClean="0"/>
                        <a:t>7</a:t>
                      </a:r>
                      <a:endParaRPr lang="en-US" dirty="0"/>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t>v</a:t>
                      </a:r>
                      <a:endParaRPr lang="en-US" dirty="0"/>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3504477420"/>
                  </a:ext>
                </a:extLst>
              </a:tr>
            </a:tbl>
          </a:graphicData>
        </a:graphic>
      </p:graphicFrame>
      <p:sp>
        <p:nvSpPr>
          <p:cNvPr id="14" name="Left Brace 13"/>
          <p:cNvSpPr/>
          <p:nvPr/>
        </p:nvSpPr>
        <p:spPr>
          <a:xfrm>
            <a:off x="5691402" y="2256771"/>
            <a:ext cx="214647" cy="142096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Left Brace 14"/>
          <p:cNvSpPr/>
          <p:nvPr/>
        </p:nvSpPr>
        <p:spPr>
          <a:xfrm>
            <a:off x="5691402" y="3732321"/>
            <a:ext cx="214647" cy="10541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5691402" y="3704533"/>
            <a:ext cx="2468342" cy="0"/>
          </a:xfrm>
          <a:prstGeom prst="line">
            <a:avLst/>
          </a:prstGeom>
          <a:ln cap="rnd"/>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697809" y="2773563"/>
            <a:ext cx="993593" cy="338554"/>
          </a:xfrm>
          <a:prstGeom prst="rect">
            <a:avLst/>
          </a:prstGeom>
          <a:noFill/>
        </p:spPr>
        <p:txBody>
          <a:bodyPr wrap="square" rtlCol="0">
            <a:spAutoFit/>
          </a:bodyPr>
          <a:lstStyle/>
          <a:p>
            <a:pPr algn="r"/>
            <a:r>
              <a:rPr lang="en-US" sz="1600" dirty="0" smtClean="0"/>
              <a:t>Partition</a:t>
            </a:r>
            <a:endParaRPr lang="en-US" sz="1600" dirty="0"/>
          </a:p>
        </p:txBody>
      </p:sp>
      <p:sp>
        <p:nvSpPr>
          <p:cNvPr id="19" name="TextBox 18"/>
          <p:cNvSpPr txBox="1"/>
          <p:nvPr/>
        </p:nvSpPr>
        <p:spPr>
          <a:xfrm>
            <a:off x="4697809" y="4090946"/>
            <a:ext cx="993593" cy="338554"/>
          </a:xfrm>
          <a:prstGeom prst="rect">
            <a:avLst/>
          </a:prstGeom>
          <a:noFill/>
        </p:spPr>
        <p:txBody>
          <a:bodyPr wrap="square" rtlCol="0">
            <a:spAutoFit/>
          </a:bodyPr>
          <a:lstStyle/>
          <a:p>
            <a:pPr algn="r"/>
            <a:r>
              <a:rPr lang="en-US" sz="1600" dirty="0" smtClean="0"/>
              <a:t>Partition</a:t>
            </a:r>
            <a:endParaRPr lang="en-US" sz="1600" dirty="0"/>
          </a:p>
        </p:txBody>
      </p:sp>
    </p:spTree>
    <p:extLst>
      <p:ext uri="{BB962C8B-B14F-4D97-AF65-F5344CB8AC3E}">
        <p14:creationId xmlns:p14="http://schemas.microsoft.com/office/powerpoint/2010/main" val="195919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1757" y="2323377"/>
            <a:ext cx="2180725" cy="2246769"/>
          </a:xfrm>
          <a:prstGeom prst="rect">
            <a:avLst/>
          </a:prstGeom>
          <a:solidFill>
            <a:srgbClr val="FFFFFF"/>
          </a:solidFill>
        </p:spPr>
        <p:txBody>
          <a:bodyPr wrap="none" rtlCol="0">
            <a:spAutoFit/>
          </a:bodyPr>
          <a:lstStyle/>
          <a:p>
            <a:r>
              <a:rPr lang="en-US" sz="2000" dirty="0" smtClean="0"/>
              <a:t>Physical Operators:</a:t>
            </a:r>
          </a:p>
          <a:p>
            <a:pPr marL="285750" indent="-285750">
              <a:buFont typeface="Arial" panose="020B0604020202020204" pitchFamily="34" charset="0"/>
              <a:buChar char="•"/>
            </a:pPr>
            <a:r>
              <a:rPr lang="en-US" sz="2000" dirty="0" smtClean="0"/>
              <a:t>MergeJoin</a:t>
            </a:r>
          </a:p>
          <a:p>
            <a:pPr marL="285750" indent="-285750">
              <a:buFont typeface="Arial" panose="020B0604020202020204" pitchFamily="34" charset="0"/>
              <a:buChar char="•"/>
            </a:pPr>
            <a:r>
              <a:rPr lang="en-US" sz="2000" dirty="0" err="1" smtClean="0"/>
              <a:t>MergeUnion</a:t>
            </a:r>
            <a:endParaRPr lang="en-US" sz="2000" dirty="0" smtClean="0"/>
          </a:p>
          <a:p>
            <a:pPr marL="285750" indent="-285750">
              <a:buFont typeface="Arial" panose="020B0604020202020204" pitchFamily="34" charset="0"/>
              <a:buChar char="•"/>
            </a:pPr>
            <a:r>
              <a:rPr lang="en-US" sz="2000" dirty="0" smtClean="0"/>
              <a:t>Ext</a:t>
            </a:r>
          </a:p>
          <a:p>
            <a:pPr marL="285750" indent="-285750">
              <a:buFont typeface="Arial" panose="020B0604020202020204" pitchFamily="34" charset="0"/>
              <a:buChar char="•"/>
            </a:pPr>
            <a:r>
              <a:rPr lang="en-US" sz="2000" dirty="0" smtClean="0"/>
              <a:t>Sort</a:t>
            </a:r>
          </a:p>
          <a:p>
            <a:pPr marL="285750" indent="-285750">
              <a:buFont typeface="Arial" panose="020B0604020202020204" pitchFamily="34" charset="0"/>
              <a:buChar char="•"/>
            </a:pPr>
            <a:r>
              <a:rPr lang="en-US" sz="2000" dirty="0" smtClean="0"/>
              <a:t>(Load)</a:t>
            </a:r>
          </a:p>
          <a:p>
            <a:pPr marL="285750" indent="-285750">
              <a:buFont typeface="Arial" panose="020B0604020202020204" pitchFamily="34" charset="0"/>
              <a:buChar char="•"/>
            </a:pPr>
            <a:r>
              <a:rPr lang="en-US" sz="2000" dirty="0" smtClean="0"/>
              <a:t>(Store)</a:t>
            </a:r>
          </a:p>
        </p:txBody>
      </p:sp>
      <p:sp>
        <p:nvSpPr>
          <p:cNvPr id="30" name="TextBox 29"/>
          <p:cNvSpPr txBox="1"/>
          <p:nvPr/>
        </p:nvSpPr>
        <p:spPr>
          <a:xfrm>
            <a:off x="671757" y="2323377"/>
            <a:ext cx="2180725" cy="2246769"/>
          </a:xfrm>
          <a:prstGeom prst="rect">
            <a:avLst/>
          </a:prstGeom>
          <a:solidFill>
            <a:srgbClr val="FFFFFF"/>
          </a:solidFill>
        </p:spPr>
        <p:txBody>
          <a:bodyPr wrap="none" rtlCol="0">
            <a:spAutoFit/>
          </a:bodyPr>
          <a:lstStyle/>
          <a:p>
            <a:r>
              <a:rPr lang="en-US" sz="2000" dirty="0" smtClean="0"/>
              <a:t>Physical Operators:</a:t>
            </a:r>
          </a:p>
          <a:p>
            <a:pPr marL="285750" indent="-285750">
              <a:buFont typeface="Arial" panose="020B0604020202020204" pitchFamily="34" charset="0"/>
              <a:buChar char="•"/>
            </a:pPr>
            <a:r>
              <a:rPr lang="en-US" sz="2000" dirty="0" smtClean="0"/>
              <a:t>MergeJoin</a:t>
            </a:r>
          </a:p>
          <a:p>
            <a:pPr marL="285750" indent="-285750">
              <a:buFont typeface="Arial" panose="020B0604020202020204" pitchFamily="34" charset="0"/>
              <a:buChar char="•"/>
            </a:pPr>
            <a:r>
              <a:rPr lang="en-US" sz="2000" dirty="0" err="1" smtClean="0"/>
              <a:t>MergeUnion</a:t>
            </a:r>
            <a:endParaRPr lang="en-US" sz="2000" dirty="0" smtClean="0"/>
          </a:p>
          <a:p>
            <a:pPr marL="285750" indent="-285750">
              <a:buFont typeface="Arial" panose="020B0604020202020204" pitchFamily="34" charset="0"/>
              <a:buChar char="•"/>
            </a:pPr>
            <a:r>
              <a:rPr lang="en-US" sz="2000" dirty="0" smtClean="0"/>
              <a:t>Ext</a:t>
            </a:r>
          </a:p>
          <a:p>
            <a:pPr marL="285750" indent="-285750">
              <a:buFont typeface="Arial" panose="020B0604020202020204" pitchFamily="34" charset="0"/>
              <a:buChar char="•"/>
            </a:pPr>
            <a:r>
              <a:rPr lang="en-US" sz="2000" b="1" dirty="0" smtClean="0"/>
              <a:t>Sort</a:t>
            </a:r>
          </a:p>
          <a:p>
            <a:pPr marL="285750" indent="-285750">
              <a:buFont typeface="Arial" panose="020B0604020202020204" pitchFamily="34" charset="0"/>
              <a:buChar char="•"/>
            </a:pPr>
            <a:r>
              <a:rPr lang="en-US" sz="2000" dirty="0" smtClean="0"/>
              <a:t>(Load)</a:t>
            </a:r>
          </a:p>
          <a:p>
            <a:pPr marL="285750" indent="-285750">
              <a:buFont typeface="Arial" panose="020B0604020202020204" pitchFamily="34" charset="0"/>
              <a:buChar char="•"/>
            </a:pPr>
            <a:r>
              <a:rPr lang="en-US" sz="2000" dirty="0" smtClean="0"/>
              <a:t>(Store)</a:t>
            </a:r>
          </a:p>
        </p:txBody>
      </p:sp>
      <p:sp>
        <p:nvSpPr>
          <p:cNvPr id="3" name="Text Placeholder 2"/>
          <p:cNvSpPr>
            <a:spLocks noGrp="1"/>
          </p:cNvSpPr>
          <p:nvPr>
            <p:ph type="body" sz="quarter" idx="10"/>
          </p:nvPr>
        </p:nvSpPr>
        <p:spPr/>
        <p:txBody>
          <a:bodyPr/>
          <a:lstStyle/>
          <a:p>
            <a:r>
              <a:rPr lang="en-US" dirty="0" smtClean="0"/>
              <a:t>Physical </a:t>
            </a:r>
            <a:r>
              <a:rPr lang="en-US" cap="small" dirty="0" smtClean="0"/>
              <a:t>Lara</a:t>
            </a:r>
            <a:r>
              <a:rPr lang="en-US" dirty="0" smtClean="0"/>
              <a:t> on Sorted Partitioned Maps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18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848258490"/>
              </p:ext>
            </p:extLst>
          </p:nvPr>
        </p:nvGraphicFramePr>
        <p:xfrm>
          <a:off x="5952003" y="1577154"/>
          <a:ext cx="2207741" cy="3235960"/>
        </p:xfrm>
        <a:graphic>
          <a:graphicData uri="http://schemas.openxmlformats.org/drawingml/2006/table">
            <a:tbl>
              <a:tblPr firstRow="1" lastCol="1" bandRow="1">
                <a:tableStyleId>{69C7853C-536D-4A76-A0AE-DD22124D55A5}</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440</a:t>
                      </a:r>
                      <a:endParaRPr lang="en-US" dirty="0">
                        <a:solidFill>
                          <a:schemeClr val="tx1"/>
                        </a:solidFill>
                      </a:endParaRPr>
                    </a:p>
                  </a:txBody>
                  <a:tcP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b="0" dirty="0" smtClean="0">
                          <a:solidFill>
                            <a:schemeClr val="tx1"/>
                          </a:solidFill>
                        </a:rPr>
                        <a:t>54.0</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01145556"/>
                  </a:ext>
                </a:extLst>
              </a:tr>
              <a:tr h="370840">
                <a:tc>
                  <a:txBody>
                    <a:bodyPr/>
                    <a:lstStyle/>
                    <a:p>
                      <a:pPr algn="ctr"/>
                      <a:r>
                        <a:rPr lang="en-US" dirty="0" smtClean="0">
                          <a:solidFill>
                            <a:schemeClr val="tx1"/>
                          </a:solidFill>
                        </a:rPr>
                        <a:t>440</a:t>
                      </a:r>
                      <a:endParaRPr lang="en-US" dirty="0">
                        <a:solidFill>
                          <a:schemeClr val="tx1"/>
                        </a:solidFill>
                      </a:endParaRPr>
                    </a:p>
                  </a:txBody>
                  <a:tcPr>
                    <a:lnT w="12700" cap="flat" cmpd="sng" algn="ctr">
                      <a:noFill/>
                      <a:prstDash val="solid"/>
                      <a:round/>
                      <a:headEnd type="none" w="med" len="med"/>
                      <a:tailEnd type="none" w="med" len="med"/>
                    </a:lnT>
                    <a:lnB w="9525" cap="flat" cmpd="sng" algn="ctr">
                      <a:noFill/>
                      <a:prstDash val="solid"/>
                    </a:lnB>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tcPr>
                </a:tc>
                <a:tc>
                  <a:txBody>
                    <a:bodyPr/>
                    <a:lstStyle/>
                    <a:p>
                      <a:pPr algn="ctr"/>
                      <a:r>
                        <a:rPr lang="en-US" b="0" dirty="0" smtClean="0">
                          <a:solidFill>
                            <a:schemeClr val="tx1"/>
                          </a:solidFill>
                        </a:rPr>
                        <a:t>40.8</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lnB>
                  </a:tcPr>
                </a:tc>
                <a:extLst>
                  <a:ext uri="{0D108BD9-81ED-4DB2-BD59-A6C34878D82A}">
                    <a16:rowId xmlns:a16="http://schemas.microsoft.com/office/drawing/2014/main" val="32868040"/>
                  </a:ext>
                </a:extLst>
              </a:tr>
              <a:tr h="370840">
                <a:tc>
                  <a:txBody>
                    <a:bodyPr/>
                    <a:lstStyle/>
                    <a:p>
                      <a:pPr algn="ctr"/>
                      <a:r>
                        <a:rPr lang="en-US" dirty="0" smtClean="0">
                          <a:solidFill>
                            <a:schemeClr val="tx1"/>
                          </a:solidFill>
                        </a:rPr>
                        <a:t>466</a:t>
                      </a:r>
                      <a:endParaRPr lang="en-US" dirty="0">
                        <a:solidFill>
                          <a:schemeClr val="tx1"/>
                        </a:solidFill>
                      </a:endParaRPr>
                    </a:p>
                  </a:txBody>
                  <a:tcPr>
                    <a:lnT w="12700" cap="flat" cmpd="sng" algn="ctr">
                      <a:no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466</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56.3</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40297339"/>
                  </a:ext>
                </a:extLst>
              </a:tr>
              <a:tr h="370840">
                <a:tc>
                  <a:txBody>
                    <a:bodyPr/>
                    <a:lstStyle/>
                    <a:p>
                      <a:pPr algn="ctr"/>
                      <a:r>
                        <a:rPr lang="en-US" dirty="0" smtClean="0">
                          <a:solidFill>
                            <a:schemeClr val="tx1"/>
                          </a:solidFill>
                        </a:rPr>
                        <a:t>528</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56.5</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3504477420"/>
                  </a:ext>
                </a:extLst>
              </a:tr>
            </a:tbl>
          </a:graphicData>
        </a:graphic>
      </p:graphicFrame>
      <p:sp>
        <p:nvSpPr>
          <p:cNvPr id="8" name="TextBox 7"/>
          <p:cNvSpPr txBox="1"/>
          <p:nvPr/>
        </p:nvSpPr>
        <p:spPr>
          <a:xfrm>
            <a:off x="3587532" y="1737979"/>
            <a:ext cx="853119" cy="523220"/>
          </a:xfrm>
          <a:prstGeom prst="rect">
            <a:avLst/>
          </a:prstGeom>
          <a:noFill/>
        </p:spPr>
        <p:txBody>
          <a:bodyPr wrap="none" rtlCol="0">
            <a:spAutoFit/>
          </a:bodyPr>
          <a:lstStyle/>
          <a:p>
            <a:r>
              <a:rPr lang="en-US" sz="2800" dirty="0" smtClean="0"/>
              <a:t>[</a:t>
            </a:r>
            <a:r>
              <a:rPr lang="en-US" sz="2800" b="1" dirty="0" smtClean="0"/>
              <a:t>t</a:t>
            </a:r>
            <a:r>
              <a:rPr lang="en-US" sz="2800" dirty="0" smtClean="0"/>
              <a:t>, </a:t>
            </a:r>
            <a:r>
              <a:rPr lang="en-US" sz="2800" b="1" dirty="0" smtClean="0"/>
              <a:t>c</a:t>
            </a:r>
            <a:r>
              <a:rPr lang="en-US" sz="2800" dirty="0" smtClean="0"/>
              <a:t>]</a:t>
            </a:r>
            <a:endParaRPr lang="en-US" sz="2800" dirty="0"/>
          </a:p>
        </p:txBody>
      </p:sp>
      <p:sp>
        <p:nvSpPr>
          <p:cNvPr id="5" name="Rectangle 4"/>
          <p:cNvSpPr/>
          <p:nvPr/>
        </p:nvSpPr>
        <p:spPr>
          <a:xfrm>
            <a:off x="671757" y="1553313"/>
            <a:ext cx="3004412" cy="707886"/>
          </a:xfrm>
          <a:prstGeom prst="rect">
            <a:avLst/>
          </a:prstGeom>
        </p:spPr>
        <p:txBody>
          <a:bodyPr wrap="none">
            <a:spAutoFit/>
          </a:bodyPr>
          <a:lstStyle/>
          <a:p>
            <a:r>
              <a:rPr lang="en-US" sz="2000" i="1" dirty="0"/>
              <a:t>Sorted Associative </a:t>
            </a:r>
            <a:r>
              <a:rPr lang="en-US" sz="2000" i="1" dirty="0" smtClean="0"/>
              <a:t>Table</a:t>
            </a:r>
            <a:r>
              <a:rPr lang="en-US" sz="2000" dirty="0" smtClean="0"/>
              <a:t>:</a:t>
            </a:r>
          </a:p>
          <a:p>
            <a:r>
              <a:rPr lang="en-US" sz="2000" dirty="0"/>
              <a:t>	</a:t>
            </a:r>
            <a:r>
              <a:rPr lang="en-US" sz="2000" dirty="0" smtClean="0"/>
              <a:t>Ordered key attributes</a:t>
            </a:r>
            <a:endParaRPr lang="en-US" sz="2000" dirty="0"/>
          </a:p>
        </p:txBody>
      </p:sp>
      <p:sp>
        <p:nvSpPr>
          <p:cNvPr id="10" name="Left Brace 9"/>
          <p:cNvSpPr/>
          <p:nvPr/>
        </p:nvSpPr>
        <p:spPr>
          <a:xfrm>
            <a:off x="5691402" y="2256771"/>
            <a:ext cx="214647" cy="142096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p:cNvSpPr/>
          <p:nvPr/>
        </p:nvSpPr>
        <p:spPr>
          <a:xfrm>
            <a:off x="5691402" y="3732321"/>
            <a:ext cx="214647" cy="105415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p:cNvSpPr/>
          <p:nvPr/>
        </p:nvSpPr>
        <p:spPr>
          <a:xfrm>
            <a:off x="4850674" y="5511361"/>
            <a:ext cx="3361509" cy="707886"/>
          </a:xfrm>
          <a:prstGeom prst="rect">
            <a:avLst/>
          </a:prstGeom>
        </p:spPr>
        <p:txBody>
          <a:bodyPr wrap="square">
            <a:spAutoFit/>
          </a:bodyPr>
          <a:lstStyle/>
          <a:p>
            <a:pPr lvl="0" algn="ctr"/>
            <a:r>
              <a:rPr lang="en-US" sz="2000" cap="small" dirty="0">
                <a:solidFill>
                  <a:srgbClr val="33006F"/>
                </a:solidFill>
              </a:rPr>
              <a:t>LaraDB</a:t>
            </a:r>
            <a:r>
              <a:rPr lang="en-US" sz="2000" dirty="0">
                <a:solidFill>
                  <a:srgbClr val="33006F"/>
                </a:solidFill>
              </a:rPr>
              <a:t> prototype </a:t>
            </a:r>
            <a:r>
              <a:rPr lang="en-US" sz="2000" dirty="0" smtClean="0">
                <a:solidFill>
                  <a:srgbClr val="33006F"/>
                </a:solidFill>
              </a:rPr>
              <a:t>in Accumulo on </a:t>
            </a:r>
            <a:r>
              <a:rPr lang="en-US" sz="2000" dirty="0">
                <a:solidFill>
                  <a:srgbClr val="33006F"/>
                </a:solidFill>
              </a:rPr>
              <a:t>Graphulo iterators</a:t>
            </a:r>
          </a:p>
        </p:txBody>
      </p:sp>
      <p:cxnSp>
        <p:nvCxnSpPr>
          <p:cNvPr id="13" name="Straight Connector 12"/>
          <p:cNvCxnSpPr/>
          <p:nvPr/>
        </p:nvCxnSpPr>
        <p:spPr>
          <a:xfrm>
            <a:off x="5691402" y="3704533"/>
            <a:ext cx="2468342" cy="0"/>
          </a:xfrm>
          <a:prstGeom prst="line">
            <a:avLst/>
          </a:prstGeom>
          <a:ln cap="rnd"/>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829398" y="4755203"/>
            <a:ext cx="3410165" cy="2298555"/>
            <a:chOff x="829398" y="4715123"/>
            <a:chExt cx="3410165" cy="2298555"/>
          </a:xfrm>
        </p:grpSpPr>
        <p:pic>
          <p:nvPicPr>
            <p:cNvPr id="18" name="Picture 4" descr="http://next-models.net/userfiles/shop/large/1003_big-t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823" y="4715123"/>
              <a:ext cx="3064740" cy="229855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accumulo.apache.org/images/accumulo-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9987">
              <a:off x="1924192" y="5074458"/>
              <a:ext cx="1566002" cy="400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141212-GraphuloLogo.pdf"/>
            <p:cNvPicPr>
              <a:picLocks noChangeAspect="1"/>
            </p:cNvPicPr>
            <p:nvPr/>
          </p:nvPicPr>
          <p:blipFill rotWithShape="1">
            <a:blip r:embed="rId5">
              <a:extLst>
                <a:ext uri="{28A0092B-C50C-407E-A947-70E740481C1C}">
                  <a14:useLocalDpi xmlns:a14="http://schemas.microsoft.com/office/drawing/2010/main" val="0"/>
                </a:ext>
              </a:extLst>
            </a:blip>
            <a:srcRect l="2146" t="18889" r="3004" b="17875"/>
            <a:stretch/>
          </p:blipFill>
          <p:spPr>
            <a:xfrm rot="540000">
              <a:off x="1978933" y="4743161"/>
              <a:ext cx="1582473" cy="340143"/>
            </a:xfrm>
            <a:prstGeom prst="rect">
              <a:avLst/>
            </a:prstGeom>
          </p:spPr>
        </p:pic>
        <p:sp>
          <p:nvSpPr>
            <p:cNvPr id="17" name="TextBox 16"/>
            <p:cNvSpPr txBox="1"/>
            <p:nvPr/>
          </p:nvSpPr>
          <p:spPr>
            <a:xfrm rot="660000">
              <a:off x="829398" y="5376312"/>
              <a:ext cx="1107611" cy="369332"/>
            </a:xfrm>
            <a:prstGeom prst="rect">
              <a:avLst/>
            </a:prstGeom>
            <a:noFill/>
            <a:effectLst>
              <a:softEdge rad="31750"/>
            </a:effectLst>
          </p:spPr>
          <p:txBody>
            <a:bodyPr wrap="none" rtlCol="0">
              <a:spAutoFit/>
            </a:bodyPr>
            <a:lstStyle/>
            <a:p>
              <a:r>
                <a:rPr lang="en-US" dirty="0" smtClean="0"/>
                <a:t>(</a:t>
              </a:r>
              <a:r>
                <a:rPr lang="en-US" dirty="0" err="1" smtClean="0"/>
                <a:t>BigTable</a:t>
              </a:r>
              <a:r>
                <a:rPr lang="en-US" dirty="0" smtClean="0"/>
                <a:t>)</a:t>
              </a:r>
              <a:endParaRPr lang="en-US" dirty="0"/>
            </a:p>
          </p:txBody>
        </p:sp>
      </p:grpSp>
      <p:sp>
        <p:nvSpPr>
          <p:cNvPr id="23" name="TextBox 22"/>
          <p:cNvSpPr txBox="1"/>
          <p:nvPr/>
        </p:nvSpPr>
        <p:spPr>
          <a:xfrm rot="2327239">
            <a:off x="6023776" y="4947454"/>
            <a:ext cx="1010213" cy="584775"/>
          </a:xfrm>
          <a:prstGeom prst="rect">
            <a:avLst/>
          </a:prstGeom>
          <a:noFill/>
        </p:spPr>
        <p:txBody>
          <a:bodyPr wrap="none" rtlCol="0">
            <a:spAutoFit/>
          </a:bodyPr>
          <a:lstStyle/>
          <a:p>
            <a:r>
              <a:rPr lang="en-US" sz="1600" dirty="0" smtClean="0"/>
              <a:t>Accumulo</a:t>
            </a:r>
          </a:p>
          <a:p>
            <a:r>
              <a:rPr lang="en-US" sz="1600" dirty="0" smtClean="0"/>
              <a:t>Row</a:t>
            </a:r>
            <a:endParaRPr lang="en-US" sz="1600" dirty="0"/>
          </a:p>
        </p:txBody>
      </p:sp>
      <p:sp>
        <p:nvSpPr>
          <p:cNvPr id="24" name="TextBox 23"/>
          <p:cNvSpPr txBox="1"/>
          <p:nvPr/>
        </p:nvSpPr>
        <p:spPr>
          <a:xfrm rot="2327239">
            <a:off x="6861087" y="4914317"/>
            <a:ext cx="904415" cy="584775"/>
          </a:xfrm>
          <a:prstGeom prst="rect">
            <a:avLst/>
          </a:prstGeom>
          <a:noFill/>
        </p:spPr>
        <p:txBody>
          <a:bodyPr wrap="none" rtlCol="0">
            <a:spAutoFit/>
          </a:bodyPr>
          <a:lstStyle/>
          <a:p>
            <a:r>
              <a:rPr lang="en-US" sz="1600" dirty="0" smtClean="0"/>
              <a:t>Column</a:t>
            </a:r>
          </a:p>
          <a:p>
            <a:r>
              <a:rPr lang="en-US" sz="1600" dirty="0" smtClean="0"/>
              <a:t>Qualifier</a:t>
            </a:r>
            <a:endParaRPr lang="en-US" sz="1600" dirty="0"/>
          </a:p>
        </p:txBody>
      </p:sp>
      <p:sp>
        <p:nvSpPr>
          <p:cNvPr id="25" name="TextBox 24"/>
          <p:cNvSpPr txBox="1"/>
          <p:nvPr/>
        </p:nvSpPr>
        <p:spPr>
          <a:xfrm rot="2327239">
            <a:off x="7653699" y="4883270"/>
            <a:ext cx="644535" cy="338554"/>
          </a:xfrm>
          <a:prstGeom prst="rect">
            <a:avLst/>
          </a:prstGeom>
          <a:noFill/>
        </p:spPr>
        <p:txBody>
          <a:bodyPr wrap="none" rtlCol="0">
            <a:spAutoFit/>
          </a:bodyPr>
          <a:lstStyle/>
          <a:p>
            <a:r>
              <a:rPr lang="en-US" sz="1600" dirty="0" smtClean="0"/>
              <a:t>Value</a:t>
            </a:r>
            <a:endParaRPr lang="en-US" sz="1600" dirty="0"/>
          </a:p>
        </p:txBody>
      </p:sp>
      <p:sp>
        <p:nvSpPr>
          <p:cNvPr id="27" name="TextBox 26"/>
          <p:cNvSpPr txBox="1"/>
          <p:nvPr/>
        </p:nvSpPr>
        <p:spPr>
          <a:xfrm>
            <a:off x="4697809" y="2773563"/>
            <a:ext cx="993593" cy="338554"/>
          </a:xfrm>
          <a:prstGeom prst="rect">
            <a:avLst/>
          </a:prstGeom>
          <a:noFill/>
        </p:spPr>
        <p:txBody>
          <a:bodyPr wrap="square" rtlCol="0">
            <a:spAutoFit/>
          </a:bodyPr>
          <a:lstStyle/>
          <a:p>
            <a:pPr algn="r"/>
            <a:r>
              <a:rPr lang="en-US" sz="1600" dirty="0" smtClean="0"/>
              <a:t>Partition</a:t>
            </a:r>
            <a:endParaRPr lang="en-US" sz="1600" dirty="0"/>
          </a:p>
        </p:txBody>
      </p:sp>
      <p:sp>
        <p:nvSpPr>
          <p:cNvPr id="28" name="TextBox 27"/>
          <p:cNvSpPr txBox="1"/>
          <p:nvPr/>
        </p:nvSpPr>
        <p:spPr>
          <a:xfrm>
            <a:off x="4697809" y="4090946"/>
            <a:ext cx="993593" cy="338554"/>
          </a:xfrm>
          <a:prstGeom prst="rect">
            <a:avLst/>
          </a:prstGeom>
          <a:noFill/>
        </p:spPr>
        <p:txBody>
          <a:bodyPr wrap="square" rtlCol="0">
            <a:spAutoFit/>
          </a:bodyPr>
          <a:lstStyle/>
          <a:p>
            <a:pPr algn="r"/>
            <a:r>
              <a:rPr lang="en-US" sz="1600" dirty="0" smtClean="0"/>
              <a:t>Partition</a:t>
            </a:r>
            <a:endParaRPr lang="en-US" sz="1600" dirty="0"/>
          </a:p>
        </p:txBody>
      </p:sp>
      <p:sp>
        <p:nvSpPr>
          <p:cNvPr id="29" name="Left Brace 28"/>
          <p:cNvSpPr/>
          <p:nvPr/>
        </p:nvSpPr>
        <p:spPr>
          <a:xfrm rot="10800000">
            <a:off x="2495349" y="2701659"/>
            <a:ext cx="214647" cy="17278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2709996" y="3243943"/>
            <a:ext cx="1505454" cy="646331"/>
          </a:xfrm>
          <a:prstGeom prst="rect">
            <a:avLst/>
          </a:prstGeom>
          <a:noFill/>
        </p:spPr>
        <p:txBody>
          <a:bodyPr wrap="square" rtlCol="0">
            <a:spAutoFit/>
          </a:bodyPr>
          <a:lstStyle/>
          <a:p>
            <a:r>
              <a:rPr lang="en-US" dirty="0" smtClean="0"/>
              <a:t>Physical</a:t>
            </a:r>
          </a:p>
          <a:p>
            <a:r>
              <a:rPr lang="en-US" dirty="0" smtClean="0"/>
              <a:t>Optimizations</a:t>
            </a:r>
            <a:endParaRPr lang="en-US" dirty="0"/>
          </a:p>
        </p:txBody>
      </p:sp>
    </p:spTree>
    <p:extLst>
      <p:ext uri="{BB962C8B-B14F-4D97-AF65-F5344CB8AC3E}">
        <p14:creationId xmlns:p14="http://schemas.microsoft.com/office/powerpoint/2010/main" val="129948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15" grpId="0"/>
      <p:bldP spid="23" grpId="0"/>
      <p:bldP spid="24" grpId="0"/>
      <p:bldP spid="25" grpId="0"/>
      <p:bldP spid="29"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Roadmap</a:t>
            </a:r>
            <a:endParaRPr lang="en-US" dirty="0"/>
          </a:p>
        </p:txBody>
      </p:sp>
      <p:sp>
        <p:nvSpPr>
          <p:cNvPr id="3" name="Text Placeholder 2"/>
          <p:cNvSpPr>
            <a:spLocks noGrp="1"/>
          </p:cNvSpPr>
          <p:nvPr>
            <p:ph type="body" sz="quarter" idx="11"/>
          </p:nvPr>
        </p:nvSpPr>
        <p:spPr/>
        <p:txBody>
          <a:bodyPr/>
          <a:lstStyle/>
          <a:p>
            <a:r>
              <a:rPr lang="en-US" dirty="0" smtClean="0"/>
              <a:t>Motivation: Sensor query</a:t>
            </a:r>
          </a:p>
          <a:p>
            <a:pPr lvl="1"/>
            <a:r>
              <a:rPr lang="en-US" dirty="0" smtClean="0"/>
              <a:t>Sometimes RA is better, sometimes LA</a:t>
            </a:r>
          </a:p>
          <a:p>
            <a:r>
              <a:rPr lang="en-US" cap="small" dirty="0" smtClean="0"/>
              <a:t>Lara</a:t>
            </a:r>
            <a:r>
              <a:rPr lang="en-US" dirty="0" smtClean="0"/>
              <a:t> Algebra</a:t>
            </a:r>
            <a:endParaRPr lang="en-US" cap="small" dirty="0" smtClean="0"/>
          </a:p>
          <a:p>
            <a:pPr lvl="1"/>
            <a:r>
              <a:rPr lang="en-US" dirty="0" smtClean="0"/>
              <a:t>3 Operators &amp; Properties</a:t>
            </a:r>
          </a:p>
          <a:p>
            <a:r>
              <a:rPr lang="en-US" cap="small" dirty="0" smtClean="0"/>
              <a:t>LaraDB</a:t>
            </a:r>
            <a:r>
              <a:rPr lang="en-US" dirty="0" smtClean="0"/>
              <a:t> on </a:t>
            </a:r>
            <a:r>
              <a:rPr lang="en-US" i="1" dirty="0" smtClean="0"/>
              <a:t>Sorted Distributed Maps</a:t>
            </a:r>
          </a:p>
          <a:p>
            <a:pPr lvl="1"/>
            <a:r>
              <a:rPr lang="en-US" dirty="0"/>
              <a:t>Physical </a:t>
            </a:r>
            <a:r>
              <a:rPr lang="en-US" dirty="0" smtClean="0"/>
              <a:t>operators &amp; optimizations</a:t>
            </a:r>
          </a:p>
          <a:p>
            <a:r>
              <a:rPr lang="en-US" b="1" dirty="0" smtClean="0"/>
              <a:t>Experiments</a:t>
            </a:r>
          </a:p>
          <a:p>
            <a:pPr lvl="1"/>
            <a:r>
              <a:rPr lang="en-US" b="1" dirty="0" smtClean="0"/>
              <a:t>Optimizations: </a:t>
            </a:r>
            <a:r>
              <a:rPr lang="en-US" b="1" cap="small" dirty="0" smtClean="0"/>
              <a:t>Lara</a:t>
            </a:r>
            <a:r>
              <a:rPr lang="en-US" b="1" dirty="0" smtClean="0"/>
              <a:t> affords impactful optimizations</a:t>
            </a:r>
          </a:p>
          <a:p>
            <a:pPr lvl="1"/>
            <a:r>
              <a:rPr lang="en-US" b="1" dirty="0" smtClean="0"/>
              <a:t>Performance: </a:t>
            </a:r>
            <a:r>
              <a:rPr lang="en-US" sz="1600" b="1" dirty="0" smtClean="0"/>
              <a:t> </a:t>
            </a:r>
            <a:r>
              <a:rPr lang="en-US" b="1" dirty="0" smtClean="0"/>
              <a:t> </a:t>
            </a:r>
            <a:r>
              <a:rPr lang="en-US" b="1" cap="small" dirty="0" smtClean="0"/>
              <a:t>Lara</a:t>
            </a:r>
            <a:r>
              <a:rPr lang="en-US" b="1" dirty="0" smtClean="0"/>
              <a:t> </a:t>
            </a:r>
            <a:r>
              <a:rPr lang="en-US" b="1" dirty="0"/>
              <a:t>affords</a:t>
            </a:r>
            <a:r>
              <a:rPr lang="en-US" b="1" dirty="0" smtClean="0"/>
              <a:t> competitive performance</a:t>
            </a:r>
            <a:endParaRPr lang="en-US" b="1"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19</a:t>
            </a:fld>
            <a:endParaRPr lang="en-US"/>
          </a:p>
        </p:txBody>
      </p:sp>
      <p:grpSp>
        <p:nvGrpSpPr>
          <p:cNvPr id="5" name="Group 4"/>
          <p:cNvGrpSpPr/>
          <p:nvPr/>
        </p:nvGrpSpPr>
        <p:grpSpPr>
          <a:xfrm>
            <a:off x="6676530" y="282275"/>
            <a:ext cx="2214068" cy="1671567"/>
            <a:chOff x="3270627" y="462155"/>
            <a:chExt cx="2214068" cy="1671567"/>
          </a:xfrm>
        </p:grpSpPr>
        <p:sp>
          <p:nvSpPr>
            <p:cNvPr id="6" name="TextBox 5"/>
            <p:cNvSpPr txBox="1"/>
            <p:nvPr/>
          </p:nvSpPr>
          <p:spPr>
            <a:xfrm>
              <a:off x="3270627" y="462155"/>
              <a:ext cx="2214068" cy="1200329"/>
            </a:xfrm>
            <a:prstGeom prst="rect">
              <a:avLst/>
            </a:prstGeom>
            <a:noFill/>
            <a:effectLst>
              <a:softEdge rad="50800"/>
            </a:effectLst>
          </p:spPr>
          <p:txBody>
            <a:bodyPr wrap="none" rtlCol="0">
              <a:spAutoFit/>
            </a:bodyPr>
            <a:lstStyle/>
            <a:p>
              <a:r>
                <a:rPr lang="en-US" sz="7200" b="1" cap="small" dirty="0" smtClean="0">
                  <a:gradFill flip="none" rotWithShape="1">
                    <a:gsLst>
                      <a:gs pos="0">
                        <a:srgbClr val="4B2E83"/>
                      </a:gs>
                      <a:gs pos="100000">
                        <a:srgbClr val="A31F34"/>
                      </a:gs>
                    </a:gsLst>
                    <a:lin ang="10800000" scaled="1"/>
                    <a:tileRect/>
                  </a:gradFill>
                </a:rPr>
                <a:t>LARA</a:t>
              </a:r>
              <a:endParaRPr lang="en-US" sz="7200" b="1" cap="small" dirty="0">
                <a:gradFill flip="none" rotWithShape="1">
                  <a:gsLst>
                    <a:gs pos="0">
                      <a:srgbClr val="4B2E83"/>
                    </a:gs>
                    <a:gs pos="100000">
                      <a:srgbClr val="A31F34"/>
                    </a:gs>
                  </a:gsLst>
                  <a:lin ang="10800000" scaled="1"/>
                  <a:tileRect/>
                </a:gradFill>
              </a:endParaRPr>
            </a:p>
          </p:txBody>
        </p:sp>
        <p:sp>
          <p:nvSpPr>
            <p:cNvPr id="7" name="TextBox 6"/>
            <p:cNvSpPr txBox="1"/>
            <p:nvPr/>
          </p:nvSpPr>
          <p:spPr>
            <a:xfrm>
              <a:off x="4512076" y="1271947"/>
              <a:ext cx="694421" cy="707886"/>
            </a:xfrm>
            <a:prstGeom prst="rect">
              <a:avLst/>
            </a:prstGeom>
            <a:noFill/>
          </p:spPr>
          <p:txBody>
            <a:bodyPr wrap="none" rtlCol="0">
              <a:spAutoFit/>
            </a:bodyPr>
            <a:lstStyle/>
            <a:p>
              <a:pPr algn="ctr"/>
              <a:r>
                <a:rPr lang="el-GR" sz="4000" dirty="0" smtClean="0">
                  <a:solidFill>
                    <a:srgbClr val="4B2E83"/>
                  </a:solidFill>
                </a:rPr>
                <a:t>⊗</a:t>
              </a:r>
              <a:endParaRPr lang="en-US" sz="4000" dirty="0">
                <a:solidFill>
                  <a:srgbClr val="4B2E83"/>
                </a:solidFill>
              </a:endParaRPr>
            </a:p>
          </p:txBody>
        </p:sp>
        <p:sp>
          <p:nvSpPr>
            <p:cNvPr id="8" name="TextBox 7"/>
            <p:cNvSpPr txBox="1"/>
            <p:nvPr/>
          </p:nvSpPr>
          <p:spPr>
            <a:xfrm>
              <a:off x="3928298" y="1118059"/>
              <a:ext cx="822661" cy="1015663"/>
            </a:xfrm>
            <a:prstGeom prst="rect">
              <a:avLst/>
            </a:prstGeom>
            <a:noFill/>
            <a:effectLst/>
          </p:spPr>
          <p:txBody>
            <a:bodyPr wrap="none" rtlCol="0">
              <a:spAutoFit/>
            </a:bodyPr>
            <a:lstStyle/>
            <a:p>
              <a:pPr algn="ctr"/>
              <a:r>
                <a:rPr lang="el-GR" sz="6000" dirty="0" smtClean="0">
                  <a:solidFill>
                    <a:srgbClr val="8B2A6D"/>
                  </a:solidFill>
                </a:rPr>
                <a:t>⋈</a:t>
              </a:r>
              <a:endParaRPr lang="en-US" sz="6000" dirty="0">
                <a:solidFill>
                  <a:srgbClr val="8B2A6D"/>
                </a:solidFill>
              </a:endParaRPr>
            </a:p>
          </p:txBody>
        </p:sp>
        <p:sp>
          <p:nvSpPr>
            <p:cNvPr id="9" name="TextBox 8"/>
            <p:cNvSpPr txBox="1"/>
            <p:nvPr/>
          </p:nvSpPr>
          <p:spPr>
            <a:xfrm>
              <a:off x="3472760" y="1271947"/>
              <a:ext cx="694421" cy="707886"/>
            </a:xfrm>
            <a:prstGeom prst="rect">
              <a:avLst/>
            </a:prstGeom>
            <a:noFill/>
          </p:spPr>
          <p:txBody>
            <a:bodyPr wrap="none" rtlCol="0">
              <a:spAutoFit/>
            </a:bodyPr>
            <a:lstStyle/>
            <a:p>
              <a:pPr algn="ctr"/>
              <a:r>
                <a:rPr lang="el-GR" sz="4000" dirty="0" smtClean="0">
                  <a:solidFill>
                    <a:srgbClr val="A31F34"/>
                  </a:solidFill>
                </a:rPr>
                <a:t>⊕</a:t>
              </a:r>
              <a:endParaRPr lang="en-US" sz="4000" dirty="0">
                <a:solidFill>
                  <a:srgbClr val="A31F34"/>
                </a:solidFill>
              </a:endParaRPr>
            </a:p>
          </p:txBody>
        </p:sp>
      </p:grpSp>
      <p:sp>
        <p:nvSpPr>
          <p:cNvPr id="10" name="Down Arrow 9"/>
          <p:cNvSpPr/>
          <p:nvPr/>
        </p:nvSpPr>
        <p:spPr>
          <a:xfrm rot="16200000">
            <a:off x="545842" y="4137807"/>
            <a:ext cx="411130" cy="508879"/>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835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71757" y="371510"/>
            <a:ext cx="3817345" cy="991998"/>
          </a:xfrm>
        </p:spPr>
        <p:txBody>
          <a:bodyPr>
            <a:normAutofit/>
          </a:bodyPr>
          <a:lstStyle/>
          <a:p>
            <a:r>
              <a:rPr lang="en-US" dirty="0" smtClean="0"/>
              <a:t>Related Work</a:t>
            </a:r>
            <a:endParaRPr lang="en-US"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2</a:t>
            </a:fld>
            <a:endParaRPr lang="en-US" dirty="0"/>
          </a:p>
        </p:txBody>
      </p:sp>
      <p:pic>
        <p:nvPicPr>
          <p:cNvPr id="5" name="Picture 4"/>
          <p:cNvPicPr>
            <a:picLocks noChangeAspect="1"/>
          </p:cNvPicPr>
          <p:nvPr/>
        </p:nvPicPr>
        <p:blipFill rotWithShape="1">
          <a:blip r:embed="rId3"/>
          <a:srcRect b="58528"/>
          <a:stretch/>
        </p:blipFill>
        <p:spPr>
          <a:xfrm>
            <a:off x="4237682" y="4057141"/>
            <a:ext cx="3975292" cy="2145540"/>
          </a:xfrm>
          <a:prstGeom prst="rect">
            <a:avLst/>
          </a:prstGeom>
        </p:spPr>
      </p:pic>
      <p:pic>
        <p:nvPicPr>
          <p:cNvPr id="9" name="Picture 8"/>
          <p:cNvPicPr>
            <a:picLocks noChangeAspect="1"/>
          </p:cNvPicPr>
          <p:nvPr/>
        </p:nvPicPr>
        <p:blipFill>
          <a:blip r:embed="rId4"/>
          <a:stretch>
            <a:fillRect/>
          </a:stretch>
        </p:blipFill>
        <p:spPr>
          <a:xfrm>
            <a:off x="395817" y="4037572"/>
            <a:ext cx="3754183" cy="1928890"/>
          </a:xfrm>
          <a:prstGeom prst="rect">
            <a:avLst/>
          </a:prstGeom>
        </p:spPr>
      </p:pic>
      <p:pic>
        <p:nvPicPr>
          <p:cNvPr id="10" name="Picture 9"/>
          <p:cNvPicPr>
            <a:picLocks noChangeAspect="1"/>
          </p:cNvPicPr>
          <p:nvPr/>
        </p:nvPicPr>
        <p:blipFill rotWithShape="1">
          <a:blip r:embed="rId5"/>
          <a:srcRect b="55328"/>
          <a:stretch/>
        </p:blipFill>
        <p:spPr>
          <a:xfrm>
            <a:off x="1352563" y="1516080"/>
            <a:ext cx="4315685" cy="2522538"/>
          </a:xfrm>
          <a:prstGeom prst="rect">
            <a:avLst/>
          </a:prstGeom>
        </p:spPr>
      </p:pic>
      <p:sp>
        <p:nvSpPr>
          <p:cNvPr id="11" name="Oval 10"/>
          <p:cNvSpPr/>
          <p:nvPr/>
        </p:nvSpPr>
        <p:spPr>
          <a:xfrm>
            <a:off x="2998123" y="4391893"/>
            <a:ext cx="138684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smtClean="0"/>
              <a:t>2016</a:t>
            </a:r>
            <a:endParaRPr lang="en-US" sz="2400" b="1" dirty="0"/>
          </a:p>
        </p:txBody>
      </p:sp>
      <p:sp>
        <p:nvSpPr>
          <p:cNvPr id="12" name="Rounded Rectangle 11"/>
          <p:cNvSpPr/>
          <p:nvPr/>
        </p:nvSpPr>
        <p:spPr>
          <a:xfrm>
            <a:off x="609412" y="5151121"/>
            <a:ext cx="3382083" cy="9448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342900" indent="-342900">
              <a:buFont typeface="Wingdings" panose="05000000000000000000" pitchFamily="2" charset="2"/>
              <a:buChar char="Ø"/>
            </a:pPr>
            <a:r>
              <a:rPr lang="en-US" sz="2000" dirty="0" smtClean="0"/>
              <a:t>Logical Algebra</a:t>
            </a:r>
          </a:p>
          <a:p>
            <a:pPr marL="342900" indent="-342900">
              <a:buFont typeface="Wingdings" panose="05000000000000000000" pitchFamily="2" charset="2"/>
              <a:buChar char="Ø"/>
            </a:pPr>
            <a:r>
              <a:rPr lang="en-US" sz="2000" dirty="0" smtClean="0"/>
              <a:t>Properties / Optimizations</a:t>
            </a:r>
          </a:p>
          <a:p>
            <a:pPr marL="342900" indent="-342900">
              <a:buFont typeface="Wingdings" panose="05000000000000000000" pitchFamily="2" charset="2"/>
              <a:buChar char="Ø"/>
            </a:pPr>
            <a:r>
              <a:rPr lang="en-US" sz="2000" dirty="0" smtClean="0"/>
              <a:t>Translations</a:t>
            </a:r>
            <a:endParaRPr lang="en-US" sz="2000" dirty="0"/>
          </a:p>
        </p:txBody>
      </p:sp>
      <p:sp>
        <p:nvSpPr>
          <p:cNvPr id="13" name="Rounded Rectangle 12"/>
          <p:cNvSpPr/>
          <p:nvPr/>
        </p:nvSpPr>
        <p:spPr>
          <a:xfrm>
            <a:off x="4489102" y="5151121"/>
            <a:ext cx="3451860" cy="94488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342900" indent="-342900">
              <a:buFont typeface="Wingdings" panose="05000000000000000000" pitchFamily="2" charset="2"/>
              <a:buChar char="Ø"/>
            </a:pPr>
            <a:r>
              <a:rPr lang="en-US" sz="2000" dirty="0" smtClean="0"/>
              <a:t>Vision paper</a:t>
            </a:r>
          </a:p>
          <a:p>
            <a:pPr marL="342900" indent="-342900">
              <a:buFont typeface="Wingdings" panose="05000000000000000000" pitchFamily="2" charset="2"/>
              <a:buChar char="Ø"/>
            </a:pPr>
            <a:r>
              <a:rPr lang="en-US" sz="2000" dirty="0" smtClean="0"/>
              <a:t>Hypothetical Sensor Query</a:t>
            </a:r>
          </a:p>
          <a:p>
            <a:pPr marL="342900" indent="-342900">
              <a:buFont typeface="Wingdings" panose="05000000000000000000" pitchFamily="2" charset="2"/>
              <a:buChar char="Ø"/>
            </a:pPr>
            <a:r>
              <a:rPr lang="en-US" sz="2000" dirty="0" smtClean="0"/>
              <a:t>Properties</a:t>
            </a:r>
            <a:r>
              <a:rPr lang="en-US" sz="2000" dirty="0"/>
              <a:t> / </a:t>
            </a:r>
            <a:r>
              <a:rPr lang="en-US" sz="2000" dirty="0" smtClean="0"/>
              <a:t>Optimizations</a:t>
            </a:r>
            <a:endParaRPr lang="en-US" sz="2000" dirty="0"/>
          </a:p>
        </p:txBody>
      </p:sp>
      <p:sp>
        <p:nvSpPr>
          <p:cNvPr id="14" name="Rounded Rectangle 13"/>
          <p:cNvSpPr/>
          <p:nvPr/>
        </p:nvSpPr>
        <p:spPr>
          <a:xfrm>
            <a:off x="1845606" y="2254926"/>
            <a:ext cx="3427156" cy="182499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342900" indent="-342900">
              <a:buFont typeface="Wingdings" panose="05000000000000000000" pitchFamily="2" charset="2"/>
              <a:buChar char="Ø"/>
            </a:pPr>
            <a:r>
              <a:rPr lang="en-US" sz="2000" dirty="0" smtClean="0"/>
              <a:t>Sensor Query on </a:t>
            </a:r>
            <a:br>
              <a:rPr lang="en-US" sz="2000" dirty="0" smtClean="0"/>
            </a:br>
            <a:r>
              <a:rPr lang="en-US" sz="2000" i="1" dirty="0" smtClean="0"/>
              <a:t>Array of Things</a:t>
            </a:r>
            <a:r>
              <a:rPr lang="en-US" sz="2000" dirty="0" smtClean="0"/>
              <a:t> data</a:t>
            </a:r>
          </a:p>
          <a:p>
            <a:pPr marL="342900" indent="-342900">
              <a:buFont typeface="Wingdings" panose="05000000000000000000" pitchFamily="2" charset="2"/>
              <a:buChar char="Ø"/>
            </a:pPr>
            <a:r>
              <a:rPr lang="en-US" sz="2000" dirty="0" smtClean="0"/>
              <a:t>Logical + Physical Algebra</a:t>
            </a:r>
          </a:p>
          <a:p>
            <a:pPr marL="342900" indent="-342900">
              <a:buFont typeface="Wingdings" panose="05000000000000000000" pitchFamily="2" charset="2"/>
              <a:buChar char="Ø"/>
            </a:pPr>
            <a:r>
              <a:rPr lang="en-US" sz="2000" dirty="0" smtClean="0"/>
              <a:t>Properties</a:t>
            </a:r>
            <a:r>
              <a:rPr lang="en-US" sz="2000" dirty="0"/>
              <a:t> / </a:t>
            </a:r>
            <a:r>
              <a:rPr lang="en-US" sz="2000" dirty="0" smtClean="0"/>
              <a:t>Optimizations</a:t>
            </a:r>
          </a:p>
          <a:p>
            <a:pPr marL="342900" indent="-342900">
              <a:buFont typeface="Wingdings" panose="05000000000000000000" pitchFamily="2" charset="2"/>
              <a:buChar char="Ø"/>
            </a:pPr>
            <a:r>
              <a:rPr lang="en-US" sz="2000" dirty="0" smtClean="0"/>
              <a:t>LaraDB Implementation</a:t>
            </a:r>
          </a:p>
          <a:p>
            <a:pPr marL="342900" indent="-342900">
              <a:buFont typeface="Wingdings" panose="05000000000000000000" pitchFamily="2" charset="2"/>
              <a:buChar char="Ø"/>
            </a:pPr>
            <a:r>
              <a:rPr lang="en-US" sz="2000" dirty="0" smtClean="0"/>
              <a:t>Experiments</a:t>
            </a:r>
            <a:endParaRPr lang="en-US" sz="2000" dirty="0"/>
          </a:p>
        </p:txBody>
      </p:sp>
      <p:sp>
        <p:nvSpPr>
          <p:cNvPr id="15" name="Oval 14"/>
          <p:cNvSpPr/>
          <p:nvPr/>
        </p:nvSpPr>
        <p:spPr>
          <a:xfrm>
            <a:off x="293012" y="1932710"/>
            <a:ext cx="1601463"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smtClean="0"/>
              <a:t>2017</a:t>
            </a:r>
          </a:p>
          <a:p>
            <a:pPr algn="ctr"/>
            <a:r>
              <a:rPr lang="en-US" sz="2400" b="1" cap="small" dirty="0" smtClean="0"/>
              <a:t>LaraDB</a:t>
            </a:r>
            <a:endParaRPr lang="en-US" sz="2400" b="1" cap="small" dirty="0"/>
          </a:p>
        </p:txBody>
      </p:sp>
      <p:sp>
        <p:nvSpPr>
          <p:cNvPr id="16" name="Right Arrow 15"/>
          <p:cNvSpPr/>
          <p:nvPr/>
        </p:nvSpPr>
        <p:spPr>
          <a:xfrm rot="19476752">
            <a:off x="660407" y="3551127"/>
            <a:ext cx="650996" cy="3498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13200000">
            <a:off x="5647090" y="3563250"/>
            <a:ext cx="650996" cy="349832"/>
          </a:xfrm>
          <a:prstGeom prst="rightArrow">
            <a:avLst/>
          </a:prstGeom>
          <a:gradFill flip="none" rotWithShape="1">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a:stretch>
            <a:fillRect/>
          </a:stretch>
        </p:blipFill>
        <p:spPr>
          <a:xfrm>
            <a:off x="5668248" y="874542"/>
            <a:ext cx="2546175" cy="1800480"/>
          </a:xfrm>
          <a:prstGeom prst="rect">
            <a:avLst/>
          </a:prstGeom>
        </p:spPr>
      </p:pic>
      <p:pic>
        <p:nvPicPr>
          <p:cNvPr id="7" name="Picture 6"/>
          <p:cNvPicPr>
            <a:picLocks noChangeAspect="1"/>
          </p:cNvPicPr>
          <p:nvPr/>
        </p:nvPicPr>
        <p:blipFill>
          <a:blip r:embed="rId7"/>
          <a:stretch>
            <a:fillRect/>
          </a:stretch>
        </p:blipFill>
        <p:spPr>
          <a:xfrm>
            <a:off x="5975363" y="1363508"/>
            <a:ext cx="2572524" cy="2022417"/>
          </a:xfrm>
          <a:prstGeom prst="rect">
            <a:avLst/>
          </a:prstGeom>
        </p:spPr>
      </p:pic>
      <p:pic>
        <p:nvPicPr>
          <p:cNvPr id="6" name="Picture 5"/>
          <p:cNvPicPr>
            <a:picLocks noChangeAspect="1"/>
          </p:cNvPicPr>
          <p:nvPr/>
        </p:nvPicPr>
        <p:blipFill>
          <a:blip r:embed="rId8"/>
          <a:stretch>
            <a:fillRect/>
          </a:stretch>
        </p:blipFill>
        <p:spPr>
          <a:xfrm>
            <a:off x="6390664" y="1825626"/>
            <a:ext cx="2496403" cy="2100422"/>
          </a:xfrm>
          <a:prstGeom prst="rect">
            <a:avLst/>
          </a:prstGeom>
        </p:spPr>
      </p:pic>
      <p:sp>
        <p:nvSpPr>
          <p:cNvPr id="18" name="Rounded Rectangle 17"/>
          <p:cNvSpPr/>
          <p:nvPr/>
        </p:nvSpPr>
        <p:spPr>
          <a:xfrm>
            <a:off x="5782417" y="2212580"/>
            <a:ext cx="3153581" cy="182499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342900" indent="-342900">
              <a:buFont typeface="Wingdings" panose="05000000000000000000" pitchFamily="2" charset="2"/>
              <a:buChar char="Ø"/>
            </a:pPr>
            <a:r>
              <a:rPr lang="en-US" sz="2000" dirty="0" smtClean="0"/>
              <a:t>Extend SQL with LA types, UDFs on </a:t>
            </a:r>
            <a:r>
              <a:rPr lang="en-US" sz="2000" i="1" dirty="0" err="1" smtClean="0"/>
              <a:t>SimSQL</a:t>
            </a:r>
            <a:endParaRPr lang="en-US" sz="2000" i="1" dirty="0" smtClean="0"/>
          </a:p>
          <a:p>
            <a:pPr marL="342900" indent="-342900">
              <a:buFont typeface="Wingdings" panose="05000000000000000000" pitchFamily="2" charset="2"/>
              <a:buChar char="Ø"/>
            </a:pPr>
            <a:r>
              <a:rPr lang="en-US" sz="2000" dirty="0" smtClean="0"/>
              <a:t>Compile MATLAB-like </a:t>
            </a:r>
            <a:br>
              <a:rPr lang="en-US" sz="2000" dirty="0" smtClean="0"/>
            </a:br>
            <a:r>
              <a:rPr lang="en-US" sz="2000" dirty="0" smtClean="0"/>
              <a:t>LA to SQL in </a:t>
            </a:r>
            <a:r>
              <a:rPr lang="en-US" sz="2000" i="1" dirty="0" smtClean="0"/>
              <a:t>BUDS</a:t>
            </a:r>
          </a:p>
          <a:p>
            <a:pPr marL="342900" indent="-342900">
              <a:buFont typeface="Wingdings" panose="05000000000000000000" pitchFamily="2" charset="2"/>
              <a:buChar char="Ø"/>
            </a:pPr>
            <a:r>
              <a:rPr lang="en-US" sz="2000" i="1" dirty="0" smtClean="0"/>
              <a:t>Morpheus</a:t>
            </a:r>
            <a:r>
              <a:rPr lang="en-US" sz="2000" dirty="0" smtClean="0"/>
              <a:t>: Push LA into matrix multiply for ML</a:t>
            </a:r>
          </a:p>
        </p:txBody>
      </p:sp>
      <p:sp>
        <p:nvSpPr>
          <p:cNvPr id="19" name="Oval 18"/>
          <p:cNvSpPr/>
          <p:nvPr/>
        </p:nvSpPr>
        <p:spPr>
          <a:xfrm>
            <a:off x="4384963" y="800922"/>
            <a:ext cx="1386840" cy="685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smtClean="0"/>
              <a:t>2017</a:t>
            </a:r>
            <a:endParaRPr lang="en-US" sz="2400" b="1" dirty="0"/>
          </a:p>
        </p:txBody>
      </p:sp>
    </p:spTree>
    <p:extLst>
      <p:ext uri="{BB962C8B-B14F-4D97-AF65-F5344CB8AC3E}">
        <p14:creationId xmlns:p14="http://schemas.microsoft.com/office/powerpoint/2010/main" val="331691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3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childTnLst>
                                </p:cTn>
                              </p:par>
                              <p:par>
                                <p:cTn id="15" presetID="10" presetClass="entr" presetSubtype="0" fill="hold" grpId="0" nodeType="withEffect">
                                  <p:stCondLst>
                                    <p:cond delay="3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par>
                          <p:cTn id="28" fill="hold">
                            <p:stCondLst>
                              <p:cond delay="0"/>
                            </p:stCondLst>
                            <p:childTnLst>
                              <p:par>
                                <p:cTn id="29" presetID="10" presetClass="entr" presetSubtype="0" fill="hold" grpId="0" nodeType="afterEffect">
                                  <p:stCondLst>
                                    <p:cond delay="30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par>
                          <p:cTn id="36" fill="hold">
                            <p:stCondLst>
                              <p:cond delay="0"/>
                            </p:stCondLst>
                            <p:childTnLst>
                              <p:par>
                                <p:cTn id="37" presetID="2" presetClass="entr" presetSubtype="2" fill="hold" nodeType="afterEffect">
                                  <p:stCondLst>
                                    <p:cond delay="10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1500"/>
                            </p:stCondLst>
                            <p:childTnLst>
                              <p:par>
                                <p:cTn id="42" presetID="2" presetClass="entr" presetSubtype="2" fill="hold" nodeType="afterEffect">
                                  <p:stCondLst>
                                    <p:cond delay="50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1+#ppt_w/2"/>
                                          </p:val>
                                        </p:tav>
                                        <p:tav tm="100000">
                                          <p:val>
                                            <p:strVal val="#ppt_x"/>
                                          </p:val>
                                        </p:tav>
                                      </p:tavLst>
                                    </p:anim>
                                    <p:anim calcmode="lin" valueType="num">
                                      <p:cBhvr additive="base">
                                        <p:cTn id="45" dur="500" fill="hold"/>
                                        <p:tgtEl>
                                          <p:spTgt spid="7"/>
                                        </p:tgtEl>
                                        <p:attrNameLst>
                                          <p:attrName>ppt_y</p:attrName>
                                        </p:attrNameLst>
                                      </p:cBhvr>
                                      <p:tavLst>
                                        <p:tav tm="0">
                                          <p:val>
                                            <p:strVal val="#ppt_y"/>
                                          </p:val>
                                        </p:tav>
                                        <p:tav tm="100000">
                                          <p:val>
                                            <p:strVal val="#ppt_y"/>
                                          </p:val>
                                        </p:tav>
                                      </p:tavLst>
                                    </p:anim>
                                  </p:childTnLst>
                                </p:cTn>
                              </p:par>
                            </p:childTnLst>
                          </p:cTn>
                        </p:par>
                        <p:par>
                          <p:cTn id="46" fill="hold">
                            <p:stCondLst>
                              <p:cond delay="2500"/>
                            </p:stCondLst>
                            <p:childTnLst>
                              <p:par>
                                <p:cTn id="47" presetID="2" presetClass="entr" presetSubtype="2" fill="hold" nodeType="afterEffect">
                                  <p:stCondLst>
                                    <p:cond delay="50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1+#ppt_w/2"/>
                                          </p:val>
                                        </p:tav>
                                        <p:tav tm="100000">
                                          <p:val>
                                            <p:strVal val="#ppt_x"/>
                                          </p:val>
                                        </p:tav>
                                      </p:tavLst>
                                    </p:anim>
                                    <p:anim calcmode="lin" valueType="num">
                                      <p:cBhvr additive="base">
                                        <p:cTn id="50" dur="500" fill="hold"/>
                                        <p:tgtEl>
                                          <p:spTgt spid="6"/>
                                        </p:tgtEl>
                                        <p:attrNameLst>
                                          <p:attrName>ppt_y</p:attrName>
                                        </p:attrNameLst>
                                      </p:cBhvr>
                                      <p:tavLst>
                                        <p:tav tm="0">
                                          <p:val>
                                            <p:strVal val="#ppt_y"/>
                                          </p:val>
                                        </p:tav>
                                        <p:tav tm="100000">
                                          <p:val>
                                            <p:strVal val="#ppt_y"/>
                                          </p:val>
                                        </p:tav>
                                      </p:tavLst>
                                    </p:anim>
                                  </p:childTnLst>
                                </p:cTn>
                              </p:par>
                            </p:childTnLst>
                          </p:cTn>
                        </p:par>
                        <p:par>
                          <p:cTn id="51" fill="hold">
                            <p:stCondLst>
                              <p:cond delay="3500"/>
                            </p:stCondLst>
                            <p:childTnLst>
                              <p:par>
                                <p:cTn id="52" presetID="10" presetClass="entr" presetSubtype="0" fill="hold" grpId="0" nodeType="afterEffect">
                                  <p:stCondLst>
                                    <p:cond delay="100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Optimization </a:t>
            </a:r>
            <a:r>
              <a:rPr lang="en-US" dirty="0"/>
              <a:t>Experiment</a:t>
            </a:r>
          </a:p>
        </p:txBody>
      </p:sp>
      <p:sp>
        <p:nvSpPr>
          <p:cNvPr id="3" name="Text Placeholder 2"/>
          <p:cNvSpPr>
            <a:spLocks noGrp="1"/>
          </p:cNvSpPr>
          <p:nvPr>
            <p:ph type="body" sz="quarter" idx="11"/>
          </p:nvPr>
        </p:nvSpPr>
        <p:spPr/>
        <p:txBody>
          <a:bodyPr/>
          <a:lstStyle/>
          <a:p>
            <a:pPr marL="0" indent="0" algn="ctr">
              <a:buNone/>
            </a:pPr>
            <a:endParaRPr lang="en-US" dirty="0" smtClean="0"/>
          </a:p>
          <a:p>
            <a:pPr marL="0" indent="0" algn="ctr">
              <a:buNone/>
            </a:pPr>
            <a:r>
              <a:rPr lang="en-US" sz="3200" i="1" dirty="0" smtClean="0"/>
              <a:t>Does </a:t>
            </a:r>
            <a:r>
              <a:rPr lang="en-US" sz="3200" i="1" cap="small" dirty="0" smtClean="0"/>
              <a:t>Lara</a:t>
            </a:r>
            <a:r>
              <a:rPr lang="en-US" sz="3200" i="1" dirty="0" smtClean="0"/>
              <a:t> afford optimizations </a:t>
            </a:r>
            <a:br>
              <a:rPr lang="en-US" sz="3200" i="1" dirty="0" smtClean="0"/>
            </a:br>
            <a:r>
              <a:rPr lang="en-US" sz="3200" i="1" dirty="0" smtClean="0"/>
              <a:t>that impact performance?</a:t>
            </a:r>
          </a:p>
          <a:p>
            <a:pPr marL="0" indent="0" algn="ctr">
              <a:buNone/>
            </a:pPr>
            <a:endParaRPr lang="en-US" dirty="0"/>
          </a:p>
          <a:p>
            <a:pPr marL="0" indent="0">
              <a:buNone/>
            </a:pPr>
            <a:r>
              <a:rPr lang="en-US" dirty="0" smtClean="0"/>
              <a:t>Approach: Benchmark Sensor query on </a:t>
            </a:r>
            <a:r>
              <a:rPr lang="en-US" cap="small" dirty="0" smtClean="0"/>
              <a:t>LaraDB</a:t>
            </a:r>
            <a:r>
              <a:rPr lang="en-US" dirty="0" smtClean="0"/>
              <a:t>. </a:t>
            </a:r>
            <a:br>
              <a:rPr lang="en-US" dirty="0" smtClean="0"/>
            </a:br>
            <a:r>
              <a:rPr lang="en-US" dirty="0" smtClean="0"/>
              <a:t>Implement optimizations. Plot runtime reduction.</a:t>
            </a:r>
          </a:p>
          <a:p>
            <a:pPr marL="0" indent="0" algn="ctr">
              <a:buNone/>
            </a:pP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20</a:t>
            </a:fld>
            <a:endParaRPr lang="en-US"/>
          </a:p>
        </p:txBody>
      </p:sp>
      <p:sp>
        <p:nvSpPr>
          <p:cNvPr id="5" name="Rectangle 4"/>
          <p:cNvSpPr/>
          <p:nvPr/>
        </p:nvSpPr>
        <p:spPr>
          <a:xfrm>
            <a:off x="1149531" y="5997082"/>
            <a:ext cx="4876799" cy="646331"/>
          </a:xfrm>
          <a:prstGeom prst="rect">
            <a:avLst/>
          </a:prstGeom>
        </p:spPr>
        <p:txBody>
          <a:bodyPr wrap="square">
            <a:spAutoFit/>
          </a:bodyPr>
          <a:lstStyle/>
          <a:p>
            <a:r>
              <a:rPr lang="en-US" dirty="0"/>
              <a:t>Cluster: </a:t>
            </a:r>
            <a:r>
              <a:rPr lang="en-US" dirty="0" smtClean="0"/>
              <a:t>	Amazon </a:t>
            </a:r>
            <a:r>
              <a:rPr lang="en-US" dirty="0"/>
              <a:t>EC2 m3.large </a:t>
            </a:r>
            <a:endParaRPr lang="en-US" dirty="0" smtClean="0"/>
          </a:p>
          <a:p>
            <a:r>
              <a:rPr lang="en-US" dirty="0"/>
              <a:t>	</a:t>
            </a:r>
            <a:r>
              <a:rPr lang="en-US" dirty="0" smtClean="0"/>
              <a:t>	(</a:t>
            </a:r>
            <a:r>
              <a:rPr lang="en-US" dirty="0"/>
              <a:t>2 </a:t>
            </a:r>
            <a:r>
              <a:rPr lang="en-US" dirty="0" err="1"/>
              <a:t>vCores</a:t>
            </a:r>
            <a:r>
              <a:rPr lang="en-US" dirty="0"/>
              <a:t>, 7.5 GB mem, </a:t>
            </a:r>
            <a:r>
              <a:rPr lang="en-US" dirty="0" smtClean="0"/>
              <a:t>SSD per node)</a:t>
            </a:r>
            <a:endParaRPr lang="en-US" dirty="0"/>
          </a:p>
        </p:txBody>
      </p:sp>
    </p:spTree>
    <p:extLst>
      <p:ext uri="{BB962C8B-B14F-4D97-AF65-F5344CB8AC3E}">
        <p14:creationId xmlns:p14="http://schemas.microsoft.com/office/powerpoint/2010/main" val="1617521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extLst>
              <p:ext uri="{D42A27DB-BD31-4B8C-83A1-F6EECF244321}">
                <p14:modId xmlns:p14="http://schemas.microsoft.com/office/powerpoint/2010/main" val="2433268665"/>
              </p:ext>
            </p:extLst>
          </p:nvPr>
        </p:nvGraphicFramePr>
        <p:xfrm>
          <a:off x="1150779" y="1544200"/>
          <a:ext cx="6842442" cy="397649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p:cNvSpPr>
            <a:spLocks noGrp="1"/>
          </p:cNvSpPr>
          <p:nvPr>
            <p:ph type="body" sz="quarter" idx="10"/>
          </p:nvPr>
        </p:nvSpPr>
        <p:spPr/>
        <p:txBody>
          <a:bodyPr/>
          <a:lstStyle/>
          <a:p>
            <a:r>
              <a:rPr lang="en-US" dirty="0" smtClean="0"/>
              <a:t>Optimization Experiment</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21</a:t>
            </a:fld>
            <a:endParaRPr lang="en-US"/>
          </a:p>
        </p:txBody>
      </p:sp>
      <p:sp>
        <p:nvSpPr>
          <p:cNvPr id="2" name="TextBox 1"/>
          <p:cNvSpPr txBox="1"/>
          <p:nvPr/>
        </p:nvSpPr>
        <p:spPr>
          <a:xfrm>
            <a:off x="630948" y="5200468"/>
            <a:ext cx="7333931"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4 Worker nodes</a:t>
            </a:r>
          </a:p>
          <a:p>
            <a:pPr marL="285750" indent="-285750">
              <a:buFont typeface="Arial" panose="020B0604020202020204" pitchFamily="34" charset="0"/>
              <a:buChar char="•"/>
            </a:pPr>
            <a:r>
              <a:rPr lang="en-US" dirty="0" smtClean="0"/>
              <a:t>1.5 months’ sensor data</a:t>
            </a:r>
          </a:p>
          <a:p>
            <a:pPr marL="742950" lvl="1" indent="-285750">
              <a:buFont typeface="Arial" panose="020B0604020202020204" pitchFamily="34" charset="0"/>
              <a:buChar char="•"/>
            </a:pPr>
            <a:r>
              <a:rPr lang="en-US" dirty="0" smtClean="0"/>
              <a:t>Partitioned in 3 day segments</a:t>
            </a:r>
          </a:p>
          <a:p>
            <a:pPr marL="742950" lvl="1" indent="-285750">
              <a:buFont typeface="Arial" panose="020B0604020202020204" pitchFamily="34" charset="0"/>
              <a:buChar char="•"/>
            </a:pPr>
            <a:r>
              <a:rPr lang="en-US" dirty="0" smtClean="0"/>
              <a:t>1.2 GB raw; 60 MB after filter to 1 month, project, compress in HDFS</a:t>
            </a:r>
            <a:endParaRPr lang="en-US" dirty="0"/>
          </a:p>
        </p:txBody>
      </p:sp>
    </p:spTree>
    <p:extLst>
      <p:ext uri="{BB962C8B-B14F-4D97-AF65-F5344CB8AC3E}">
        <p14:creationId xmlns:p14="http://schemas.microsoft.com/office/powerpoint/2010/main" val="2954105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Performance </a:t>
            </a:r>
            <a:r>
              <a:rPr lang="en-US" dirty="0"/>
              <a:t>Experiment</a:t>
            </a:r>
          </a:p>
        </p:txBody>
      </p:sp>
      <p:sp>
        <p:nvSpPr>
          <p:cNvPr id="3" name="Text Placeholder 2"/>
          <p:cNvSpPr>
            <a:spLocks noGrp="1"/>
          </p:cNvSpPr>
          <p:nvPr>
            <p:ph type="body" sz="quarter" idx="11"/>
          </p:nvPr>
        </p:nvSpPr>
        <p:spPr/>
        <p:txBody>
          <a:bodyPr/>
          <a:lstStyle/>
          <a:p>
            <a:pPr marL="0" indent="0" algn="ctr">
              <a:buNone/>
            </a:pPr>
            <a:endParaRPr lang="en-US" sz="1200" dirty="0" smtClean="0"/>
          </a:p>
          <a:p>
            <a:pPr marL="0" indent="0" algn="ctr">
              <a:buNone/>
            </a:pPr>
            <a:r>
              <a:rPr lang="en-US" sz="3200" i="1" dirty="0" smtClean="0"/>
              <a:t>Does </a:t>
            </a:r>
            <a:r>
              <a:rPr lang="en-US" sz="3200" i="1" cap="small" dirty="0" smtClean="0"/>
              <a:t>Lara</a:t>
            </a:r>
            <a:r>
              <a:rPr lang="en-US" sz="3200" i="1" dirty="0" smtClean="0"/>
              <a:t> afford </a:t>
            </a:r>
            <a:br>
              <a:rPr lang="en-US" sz="3200" i="1" dirty="0" smtClean="0"/>
            </a:br>
            <a:r>
              <a:rPr lang="en-US" sz="3200" i="1" dirty="0" smtClean="0"/>
              <a:t>competitive performance</a:t>
            </a:r>
            <a:br>
              <a:rPr lang="en-US" sz="3200" i="1" dirty="0" smtClean="0"/>
            </a:br>
            <a:r>
              <a:rPr lang="en-US" sz="3200" i="1" dirty="0" smtClean="0"/>
              <a:t>when implemented?</a:t>
            </a:r>
          </a:p>
          <a:p>
            <a:pPr marL="0" indent="0" algn="ctr">
              <a:buNone/>
            </a:pPr>
            <a:endParaRPr lang="en-US" sz="1600" dirty="0"/>
          </a:p>
          <a:p>
            <a:pPr marL="0" indent="0">
              <a:buNone/>
            </a:pPr>
            <a:r>
              <a:rPr lang="en-US" dirty="0" smtClean="0"/>
              <a:t>Approach: Benchmark </a:t>
            </a:r>
            <a:r>
              <a:rPr lang="en-US" dirty="0"/>
              <a:t>Matrix </a:t>
            </a:r>
            <a:r>
              <a:rPr lang="en-US" dirty="0" smtClean="0"/>
              <a:t>Multiply on data in Accumulo</a:t>
            </a:r>
          </a:p>
          <a:p>
            <a:pPr marL="0" indent="0">
              <a:buNone/>
            </a:pPr>
            <a:r>
              <a:rPr lang="en-US" dirty="0" smtClean="0"/>
              <a:t>Engines:	 </a:t>
            </a:r>
            <a:r>
              <a:rPr lang="en-US" cap="small" dirty="0" smtClean="0"/>
              <a:t>LaraDB</a:t>
            </a:r>
            <a:r>
              <a:rPr lang="en-US" dirty="0" smtClean="0"/>
              <a:t> </a:t>
            </a:r>
            <a:r>
              <a:rPr lang="en-US" dirty="0"/>
              <a:t>and </a:t>
            </a:r>
            <a:r>
              <a:rPr lang="en-US" dirty="0" smtClean="0"/>
              <a:t>Hadoop MapReduce</a:t>
            </a:r>
          </a:p>
          <a:p>
            <a:pPr marL="0" indent="0">
              <a:buNone/>
            </a:pPr>
            <a:r>
              <a:rPr lang="en-US" dirty="0" smtClean="0"/>
              <a:t>Task:		 Matrix-Matrix Multiply </a:t>
            </a:r>
            <a:r>
              <a:rPr lang="en-US" sz="2000" dirty="0" smtClean="0"/>
              <a:t>(Graph500 power law matrices)</a:t>
            </a:r>
            <a:endParaRPr lang="en-US" dirty="0" smtClean="0"/>
          </a:p>
          <a:p>
            <a:pPr marL="857250" lvl="1" indent="-457200">
              <a:buFont typeface="Wingdings" panose="05000000000000000000" pitchFamily="2" charset="2"/>
              <a:buChar char="Ø"/>
            </a:pPr>
            <a:r>
              <a:rPr lang="en-US" dirty="0" err="1"/>
              <a:t>MxM</a:t>
            </a:r>
            <a:r>
              <a:rPr lang="en-US" dirty="0"/>
              <a:t> is a </a:t>
            </a:r>
            <a:r>
              <a:rPr lang="en-US" dirty="0" smtClean="0"/>
              <a:t>building block of both LA </a:t>
            </a:r>
            <a:r>
              <a:rPr lang="en-US" dirty="0"/>
              <a:t>and RA (join, aggregate)</a:t>
            </a:r>
          </a:p>
          <a:p>
            <a:pPr marL="0" indent="0">
              <a:buNone/>
            </a:pPr>
            <a:endParaRPr lang="en-US" dirty="0" smtClean="0"/>
          </a:p>
          <a:p>
            <a:pPr marL="0" indent="0" algn="ctr">
              <a:buNone/>
            </a:pP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22</a:t>
            </a:fld>
            <a:endParaRPr lang="en-US"/>
          </a:p>
        </p:txBody>
      </p:sp>
      <p:sp>
        <p:nvSpPr>
          <p:cNvPr id="5" name="Rectangle 4"/>
          <p:cNvSpPr/>
          <p:nvPr/>
        </p:nvSpPr>
        <p:spPr>
          <a:xfrm>
            <a:off x="1149531" y="5997082"/>
            <a:ext cx="4876799" cy="646331"/>
          </a:xfrm>
          <a:prstGeom prst="rect">
            <a:avLst/>
          </a:prstGeom>
        </p:spPr>
        <p:txBody>
          <a:bodyPr wrap="square">
            <a:spAutoFit/>
          </a:bodyPr>
          <a:lstStyle/>
          <a:p>
            <a:r>
              <a:rPr lang="en-US" dirty="0"/>
              <a:t>Cluster: </a:t>
            </a:r>
            <a:r>
              <a:rPr lang="en-US" dirty="0" smtClean="0"/>
              <a:t>	Amazon </a:t>
            </a:r>
            <a:r>
              <a:rPr lang="en-US" dirty="0"/>
              <a:t>EC2 m3.large </a:t>
            </a:r>
            <a:endParaRPr lang="en-US" dirty="0" smtClean="0"/>
          </a:p>
          <a:p>
            <a:r>
              <a:rPr lang="en-US" dirty="0"/>
              <a:t>	</a:t>
            </a:r>
            <a:r>
              <a:rPr lang="en-US" dirty="0" smtClean="0"/>
              <a:t>	(</a:t>
            </a:r>
            <a:r>
              <a:rPr lang="en-US" dirty="0"/>
              <a:t>2 </a:t>
            </a:r>
            <a:r>
              <a:rPr lang="en-US" dirty="0" err="1"/>
              <a:t>vCores</a:t>
            </a:r>
            <a:r>
              <a:rPr lang="en-US" dirty="0"/>
              <a:t>, 7.5 GB mem, </a:t>
            </a:r>
            <a:r>
              <a:rPr lang="en-US" dirty="0" smtClean="0"/>
              <a:t>SSD per node)</a:t>
            </a:r>
            <a:endParaRPr lang="en-US" dirty="0"/>
          </a:p>
        </p:txBody>
      </p:sp>
    </p:spTree>
    <p:extLst>
      <p:ext uri="{BB962C8B-B14F-4D97-AF65-F5344CB8AC3E}">
        <p14:creationId xmlns:p14="http://schemas.microsoft.com/office/powerpoint/2010/main" val="23724301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229" r="8294"/>
          <a:stretch/>
        </p:blipFill>
        <p:spPr>
          <a:xfrm>
            <a:off x="2194557" y="1682452"/>
            <a:ext cx="4526133" cy="3808504"/>
          </a:xfrm>
          <a:prstGeom prst="rect">
            <a:avLst/>
          </a:prstGeom>
        </p:spPr>
      </p:pic>
      <p:sp>
        <p:nvSpPr>
          <p:cNvPr id="2" name="Text Placeholder 1"/>
          <p:cNvSpPr>
            <a:spLocks noGrp="1"/>
          </p:cNvSpPr>
          <p:nvPr>
            <p:ph type="body" sz="quarter" idx="10"/>
          </p:nvPr>
        </p:nvSpPr>
        <p:spPr/>
        <p:txBody>
          <a:bodyPr/>
          <a:lstStyle/>
          <a:p>
            <a:r>
              <a:rPr lang="en-US" dirty="0" smtClean="0"/>
              <a:t>Performance </a:t>
            </a:r>
            <a:r>
              <a:rPr lang="en-US" dirty="0"/>
              <a:t>Experiment</a:t>
            </a:r>
          </a:p>
        </p:txBody>
      </p:sp>
      <p:sp>
        <p:nvSpPr>
          <p:cNvPr id="11" name="TextBox 10"/>
          <p:cNvSpPr txBox="1"/>
          <p:nvPr/>
        </p:nvSpPr>
        <p:spPr>
          <a:xfrm>
            <a:off x="2824085" y="3028999"/>
            <a:ext cx="1292085" cy="646331"/>
          </a:xfrm>
          <a:prstGeom prst="rect">
            <a:avLst/>
          </a:prstGeom>
          <a:noFill/>
        </p:spPr>
        <p:txBody>
          <a:bodyPr wrap="none" rtlCol="0">
            <a:spAutoFit/>
          </a:bodyPr>
          <a:lstStyle/>
          <a:p>
            <a:r>
              <a:rPr lang="en-US" dirty="0" smtClean="0"/>
              <a:t>Huge YARN</a:t>
            </a:r>
          </a:p>
          <a:p>
            <a:r>
              <a:rPr lang="en-US" dirty="0" smtClean="0"/>
              <a:t>startup cost</a:t>
            </a:r>
            <a:endParaRPr lang="en-US" dirty="0"/>
          </a:p>
        </p:txBody>
      </p:sp>
      <p:sp>
        <p:nvSpPr>
          <p:cNvPr id="3" name="Slide Number Placeholder 2"/>
          <p:cNvSpPr>
            <a:spLocks noGrp="1"/>
          </p:cNvSpPr>
          <p:nvPr>
            <p:ph type="sldNum" sz="quarter" idx="4"/>
          </p:nvPr>
        </p:nvSpPr>
        <p:spPr/>
        <p:txBody>
          <a:bodyPr/>
          <a:lstStyle/>
          <a:p>
            <a:fld id="{71669833-F6D1-4A24-9E2B-B954F35C4C41}" type="slidenum">
              <a:rPr lang="en-US" smtClean="0"/>
              <a:pPr/>
              <a:t>23</a:t>
            </a:fld>
            <a:endParaRPr lang="en-US"/>
          </a:p>
        </p:txBody>
      </p:sp>
      <p:sp>
        <p:nvSpPr>
          <p:cNvPr id="10" name="TextBox 9"/>
          <p:cNvSpPr txBox="1"/>
          <p:nvPr/>
        </p:nvSpPr>
        <p:spPr>
          <a:xfrm>
            <a:off x="4481024" y="1996519"/>
            <a:ext cx="1604157" cy="646331"/>
          </a:xfrm>
          <a:prstGeom prst="rect">
            <a:avLst/>
          </a:prstGeom>
          <a:noFill/>
        </p:spPr>
        <p:txBody>
          <a:bodyPr wrap="none" rtlCol="0">
            <a:spAutoFit/>
          </a:bodyPr>
          <a:lstStyle/>
          <a:p>
            <a:r>
              <a:rPr lang="en-US" dirty="0" smtClean="0"/>
              <a:t>Convergence</a:t>
            </a:r>
          </a:p>
          <a:p>
            <a:r>
              <a:rPr lang="en-US" dirty="0" smtClean="0"/>
              <a:t>at larger inputs</a:t>
            </a:r>
            <a:endParaRPr lang="en-US" dirty="0"/>
          </a:p>
        </p:txBody>
      </p:sp>
      <p:sp>
        <p:nvSpPr>
          <p:cNvPr id="14" name="TextBox 13"/>
          <p:cNvSpPr txBox="1"/>
          <p:nvPr/>
        </p:nvSpPr>
        <p:spPr>
          <a:xfrm>
            <a:off x="671757" y="5495308"/>
            <a:ext cx="7909666" cy="923330"/>
          </a:xfrm>
          <a:prstGeom prst="rect">
            <a:avLst/>
          </a:prstGeom>
          <a:noFill/>
        </p:spPr>
        <p:txBody>
          <a:bodyPr wrap="none" rtlCol="0">
            <a:spAutoFit/>
          </a:bodyPr>
          <a:lstStyle/>
          <a:p>
            <a:pPr marL="285750" indent="-285750">
              <a:buFont typeface="Arial" panose="020B0604020202020204" pitchFamily="34" charset="0"/>
              <a:buChar char="•"/>
            </a:pPr>
            <a:r>
              <a:rPr lang="en-US" dirty="0"/>
              <a:t>8</a:t>
            </a:r>
            <a:r>
              <a:rPr lang="en-US" dirty="0" smtClean="0"/>
              <a:t> Worker nodes</a:t>
            </a:r>
          </a:p>
          <a:p>
            <a:pPr marL="285750" indent="-285750">
              <a:buFont typeface="Arial" panose="020B0604020202020204" pitchFamily="34" charset="0"/>
              <a:buChar char="•"/>
            </a:pPr>
            <a:r>
              <a:rPr lang="en-US" dirty="0" smtClean="0"/>
              <a:t>16 </a:t>
            </a:r>
            <a:r>
              <a:rPr lang="en-US" dirty="0"/>
              <a:t>× </a:t>
            </a:r>
            <a:r>
              <a:rPr lang="en-US" dirty="0" smtClean="0"/>
              <a:t>2</a:t>
            </a:r>
            <a:r>
              <a:rPr lang="en-US" baseline="30000" dirty="0" smtClean="0"/>
              <a:t>SCALE</a:t>
            </a:r>
            <a:r>
              <a:rPr lang="en-US" dirty="0" smtClean="0"/>
              <a:t> entries, generated from Graph500, partitioned evenly on input rows</a:t>
            </a:r>
          </a:p>
          <a:p>
            <a:pPr marL="285750" indent="-285750">
              <a:buFont typeface="Arial" panose="020B0604020202020204" pitchFamily="34" charset="0"/>
              <a:buChar char="•"/>
            </a:pPr>
            <a:r>
              <a:rPr lang="en-US" dirty="0" smtClean="0"/>
              <a:t>Scale 19 </a:t>
            </a:r>
            <a:r>
              <a:rPr lang="en-US" dirty="0" err="1" smtClean="0"/>
              <a:t>MxM</a:t>
            </a:r>
            <a:r>
              <a:rPr lang="en-US" dirty="0" smtClean="0"/>
              <a:t> forms 8 × 10</a:t>
            </a:r>
            <a:r>
              <a:rPr lang="en-US" baseline="30000" dirty="0" smtClean="0"/>
              <a:t>9</a:t>
            </a:r>
            <a:r>
              <a:rPr lang="en-US" dirty="0" smtClean="0"/>
              <a:t> partial products, skewed due to power law</a:t>
            </a:r>
            <a:endParaRPr lang="en-US" dirty="0"/>
          </a:p>
        </p:txBody>
      </p:sp>
      <p:sp>
        <p:nvSpPr>
          <p:cNvPr id="4" name="Rectangle 3"/>
          <p:cNvSpPr/>
          <p:nvPr/>
        </p:nvSpPr>
        <p:spPr>
          <a:xfrm>
            <a:off x="5044440" y="4614990"/>
            <a:ext cx="579120" cy="1322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280660" y="4747260"/>
            <a:ext cx="1215390" cy="1322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84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Recap</a:t>
            </a:r>
            <a:endParaRPr lang="en-US" dirty="0"/>
          </a:p>
        </p:txBody>
      </p:sp>
      <p:sp>
        <p:nvSpPr>
          <p:cNvPr id="3" name="Text Placeholder 2"/>
          <p:cNvSpPr>
            <a:spLocks noGrp="1"/>
          </p:cNvSpPr>
          <p:nvPr>
            <p:ph type="body" sz="quarter" idx="11"/>
          </p:nvPr>
        </p:nvSpPr>
        <p:spPr/>
        <p:txBody>
          <a:bodyPr/>
          <a:lstStyle/>
          <a:p>
            <a:r>
              <a:rPr lang="en-US" dirty="0" smtClean="0"/>
              <a:t>Motivation: Sensor query</a:t>
            </a:r>
          </a:p>
          <a:p>
            <a:pPr lvl="1"/>
            <a:r>
              <a:rPr lang="en-US" dirty="0" smtClean="0"/>
              <a:t>Sometimes RA is better, sometimes LA</a:t>
            </a:r>
          </a:p>
          <a:p>
            <a:r>
              <a:rPr lang="en-US" cap="small" dirty="0" smtClean="0"/>
              <a:t>Lara</a:t>
            </a:r>
            <a:r>
              <a:rPr lang="en-US" dirty="0" smtClean="0"/>
              <a:t> Algebra</a:t>
            </a:r>
            <a:endParaRPr lang="en-US" cap="small" dirty="0" smtClean="0"/>
          </a:p>
          <a:p>
            <a:pPr lvl="1"/>
            <a:r>
              <a:rPr lang="en-US" dirty="0" smtClean="0"/>
              <a:t>3 Operators &amp; Properties</a:t>
            </a:r>
          </a:p>
          <a:p>
            <a:r>
              <a:rPr lang="en-US" cap="small" dirty="0" smtClean="0"/>
              <a:t>LaraDB</a:t>
            </a:r>
            <a:r>
              <a:rPr lang="en-US" dirty="0" smtClean="0"/>
              <a:t> on </a:t>
            </a:r>
            <a:r>
              <a:rPr lang="en-US" i="1" dirty="0" smtClean="0"/>
              <a:t>Sorted Distributed Maps</a:t>
            </a:r>
          </a:p>
          <a:p>
            <a:pPr lvl="1"/>
            <a:r>
              <a:rPr lang="en-US" dirty="0"/>
              <a:t>Physical </a:t>
            </a:r>
            <a:r>
              <a:rPr lang="en-US" dirty="0" smtClean="0"/>
              <a:t>operators &amp; optimizations</a:t>
            </a:r>
          </a:p>
          <a:p>
            <a:r>
              <a:rPr lang="en-US" dirty="0" smtClean="0"/>
              <a:t>Experiments</a:t>
            </a:r>
          </a:p>
          <a:p>
            <a:pPr lvl="1"/>
            <a:r>
              <a:rPr lang="en-US" dirty="0" smtClean="0"/>
              <a:t>Optimizations: </a:t>
            </a:r>
            <a:r>
              <a:rPr lang="en-US" cap="small" dirty="0" smtClean="0"/>
              <a:t>Lara</a:t>
            </a:r>
            <a:r>
              <a:rPr lang="en-US" dirty="0" smtClean="0"/>
              <a:t> affords impactful optimizations</a:t>
            </a:r>
          </a:p>
          <a:p>
            <a:pPr lvl="1"/>
            <a:r>
              <a:rPr lang="en-US" dirty="0"/>
              <a:t>Performance: </a:t>
            </a:r>
            <a:r>
              <a:rPr lang="en-US" sz="1200" dirty="0"/>
              <a:t>  </a:t>
            </a:r>
            <a:r>
              <a:rPr lang="en-US" cap="small" dirty="0"/>
              <a:t>Lara</a:t>
            </a:r>
            <a:r>
              <a:rPr lang="en-US" dirty="0"/>
              <a:t> affords competitive performance</a:t>
            </a:r>
          </a:p>
        </p:txBody>
      </p:sp>
      <p:sp>
        <p:nvSpPr>
          <p:cNvPr id="4" name="Slide Number Placeholder 3"/>
          <p:cNvSpPr>
            <a:spLocks noGrp="1"/>
          </p:cNvSpPr>
          <p:nvPr>
            <p:ph type="sldNum" sz="quarter" idx="4"/>
          </p:nvPr>
        </p:nvSpPr>
        <p:spPr/>
        <p:txBody>
          <a:bodyPr/>
          <a:lstStyle/>
          <a:p>
            <a:fld id="{71669833-F6D1-4A24-9E2B-B954F35C4C41}" type="slidenum">
              <a:rPr lang="en-US" smtClean="0"/>
              <a:pPr/>
              <a:t>24</a:t>
            </a:fld>
            <a:endParaRPr lang="en-US"/>
          </a:p>
        </p:txBody>
      </p:sp>
      <p:grpSp>
        <p:nvGrpSpPr>
          <p:cNvPr id="5" name="Group 4"/>
          <p:cNvGrpSpPr/>
          <p:nvPr/>
        </p:nvGrpSpPr>
        <p:grpSpPr>
          <a:xfrm>
            <a:off x="6516032" y="282275"/>
            <a:ext cx="2214068" cy="1671567"/>
            <a:chOff x="3270627" y="462155"/>
            <a:chExt cx="2214068" cy="1671567"/>
          </a:xfrm>
        </p:grpSpPr>
        <p:sp>
          <p:nvSpPr>
            <p:cNvPr id="6" name="TextBox 5"/>
            <p:cNvSpPr txBox="1"/>
            <p:nvPr/>
          </p:nvSpPr>
          <p:spPr>
            <a:xfrm>
              <a:off x="3270627" y="462155"/>
              <a:ext cx="2214068" cy="1200329"/>
            </a:xfrm>
            <a:prstGeom prst="rect">
              <a:avLst/>
            </a:prstGeom>
            <a:noFill/>
            <a:effectLst>
              <a:softEdge rad="50800"/>
            </a:effectLst>
          </p:spPr>
          <p:txBody>
            <a:bodyPr wrap="none" rtlCol="0">
              <a:spAutoFit/>
            </a:bodyPr>
            <a:lstStyle/>
            <a:p>
              <a:r>
                <a:rPr lang="en-US" sz="7200" b="1" cap="small" dirty="0" smtClean="0">
                  <a:gradFill flip="none" rotWithShape="1">
                    <a:gsLst>
                      <a:gs pos="0">
                        <a:srgbClr val="4B2E83"/>
                      </a:gs>
                      <a:gs pos="100000">
                        <a:srgbClr val="A31F34"/>
                      </a:gs>
                    </a:gsLst>
                    <a:lin ang="10800000" scaled="1"/>
                    <a:tileRect/>
                  </a:gradFill>
                </a:rPr>
                <a:t>LARA</a:t>
              </a:r>
              <a:endParaRPr lang="en-US" sz="7200" b="1" cap="small" dirty="0">
                <a:gradFill flip="none" rotWithShape="1">
                  <a:gsLst>
                    <a:gs pos="0">
                      <a:srgbClr val="4B2E83"/>
                    </a:gs>
                    <a:gs pos="100000">
                      <a:srgbClr val="A31F34"/>
                    </a:gs>
                  </a:gsLst>
                  <a:lin ang="10800000" scaled="1"/>
                  <a:tileRect/>
                </a:gradFill>
              </a:endParaRPr>
            </a:p>
          </p:txBody>
        </p:sp>
        <p:sp>
          <p:nvSpPr>
            <p:cNvPr id="7" name="TextBox 6"/>
            <p:cNvSpPr txBox="1"/>
            <p:nvPr/>
          </p:nvSpPr>
          <p:spPr>
            <a:xfrm>
              <a:off x="4512076" y="1271947"/>
              <a:ext cx="694421" cy="707886"/>
            </a:xfrm>
            <a:prstGeom prst="rect">
              <a:avLst/>
            </a:prstGeom>
            <a:noFill/>
          </p:spPr>
          <p:txBody>
            <a:bodyPr wrap="none" rtlCol="0">
              <a:spAutoFit/>
            </a:bodyPr>
            <a:lstStyle/>
            <a:p>
              <a:pPr algn="ctr"/>
              <a:r>
                <a:rPr lang="el-GR" sz="4000" dirty="0" smtClean="0">
                  <a:solidFill>
                    <a:srgbClr val="4B2E83"/>
                  </a:solidFill>
                </a:rPr>
                <a:t>⊗</a:t>
              </a:r>
              <a:endParaRPr lang="en-US" sz="4000" dirty="0">
                <a:solidFill>
                  <a:srgbClr val="4B2E83"/>
                </a:solidFill>
              </a:endParaRPr>
            </a:p>
          </p:txBody>
        </p:sp>
        <p:sp>
          <p:nvSpPr>
            <p:cNvPr id="8" name="TextBox 7"/>
            <p:cNvSpPr txBox="1"/>
            <p:nvPr/>
          </p:nvSpPr>
          <p:spPr>
            <a:xfrm>
              <a:off x="3928298" y="1118059"/>
              <a:ext cx="822661" cy="1015663"/>
            </a:xfrm>
            <a:prstGeom prst="rect">
              <a:avLst/>
            </a:prstGeom>
            <a:noFill/>
            <a:effectLst/>
          </p:spPr>
          <p:txBody>
            <a:bodyPr wrap="none" rtlCol="0">
              <a:spAutoFit/>
            </a:bodyPr>
            <a:lstStyle/>
            <a:p>
              <a:pPr algn="ctr"/>
              <a:r>
                <a:rPr lang="el-GR" sz="6000" dirty="0" smtClean="0">
                  <a:solidFill>
                    <a:srgbClr val="8B2A6D"/>
                  </a:solidFill>
                </a:rPr>
                <a:t>⋈</a:t>
              </a:r>
              <a:endParaRPr lang="en-US" sz="6000" dirty="0">
                <a:solidFill>
                  <a:srgbClr val="8B2A6D"/>
                </a:solidFill>
              </a:endParaRPr>
            </a:p>
          </p:txBody>
        </p:sp>
        <p:sp>
          <p:nvSpPr>
            <p:cNvPr id="9" name="TextBox 8"/>
            <p:cNvSpPr txBox="1"/>
            <p:nvPr/>
          </p:nvSpPr>
          <p:spPr>
            <a:xfrm>
              <a:off x="3472760" y="1271947"/>
              <a:ext cx="694421" cy="707886"/>
            </a:xfrm>
            <a:prstGeom prst="rect">
              <a:avLst/>
            </a:prstGeom>
            <a:noFill/>
          </p:spPr>
          <p:txBody>
            <a:bodyPr wrap="none" rtlCol="0">
              <a:spAutoFit/>
            </a:bodyPr>
            <a:lstStyle/>
            <a:p>
              <a:pPr algn="ctr"/>
              <a:r>
                <a:rPr lang="el-GR" sz="4000" dirty="0" smtClean="0">
                  <a:solidFill>
                    <a:srgbClr val="A31F34"/>
                  </a:solidFill>
                </a:rPr>
                <a:t>⊕</a:t>
              </a:r>
              <a:endParaRPr lang="en-US" sz="4000" dirty="0">
                <a:solidFill>
                  <a:srgbClr val="A31F34"/>
                </a:solidFill>
              </a:endParaRPr>
            </a:p>
          </p:txBody>
        </p:sp>
      </p:grpSp>
      <p:sp>
        <p:nvSpPr>
          <p:cNvPr id="11" name="Rectangle 10"/>
          <p:cNvSpPr/>
          <p:nvPr/>
        </p:nvSpPr>
        <p:spPr>
          <a:xfrm>
            <a:off x="6647259" y="2332167"/>
            <a:ext cx="771365" cy="646331"/>
          </a:xfrm>
          <a:prstGeom prst="rect">
            <a:avLst/>
          </a:prstGeom>
        </p:spPr>
        <p:txBody>
          <a:bodyPr wrap="none">
            <a:spAutoFit/>
          </a:bodyPr>
          <a:lstStyle/>
          <a:p>
            <a:r>
              <a:rPr lang="en-US" sz="3600" dirty="0" smtClean="0"/>
              <a:t>⋈</a:t>
            </a:r>
            <a:r>
              <a:rPr lang="en-US" sz="2400" baseline="-25000" dirty="0" smtClean="0"/>
              <a:t>⊗</a:t>
            </a:r>
            <a:endParaRPr lang="en-US" sz="3600" baseline="-25000" dirty="0"/>
          </a:p>
        </p:txBody>
      </p:sp>
      <p:sp>
        <p:nvSpPr>
          <p:cNvPr id="12" name="Rectangle 11"/>
          <p:cNvSpPr/>
          <p:nvPr/>
        </p:nvSpPr>
        <p:spPr>
          <a:xfrm rot="5400000">
            <a:off x="7766869" y="2342419"/>
            <a:ext cx="567784" cy="646331"/>
          </a:xfrm>
          <a:prstGeom prst="rect">
            <a:avLst/>
          </a:prstGeom>
        </p:spPr>
        <p:txBody>
          <a:bodyPr wrap="none">
            <a:spAutoFit/>
          </a:bodyPr>
          <a:lstStyle/>
          <a:p>
            <a:r>
              <a:rPr lang="en-US" sz="3600" dirty="0"/>
              <a:t>⋈</a:t>
            </a:r>
          </a:p>
        </p:txBody>
      </p:sp>
      <p:sp>
        <p:nvSpPr>
          <p:cNvPr id="13" name="Rectangle 12"/>
          <p:cNvSpPr/>
          <p:nvPr/>
        </p:nvSpPr>
        <p:spPr>
          <a:xfrm>
            <a:off x="7164525" y="3507286"/>
            <a:ext cx="707630" cy="523220"/>
          </a:xfrm>
          <a:prstGeom prst="rect">
            <a:avLst/>
          </a:prstGeom>
        </p:spPr>
        <p:txBody>
          <a:bodyPr wrap="none" anchor="ctr">
            <a:spAutoFit/>
          </a:bodyPr>
          <a:lstStyle/>
          <a:p>
            <a:r>
              <a:rPr lang="en-US" sz="2800" dirty="0" err="1" smtClean="0"/>
              <a:t>ext</a:t>
            </a:r>
            <a:r>
              <a:rPr lang="en-US" sz="2400" baseline="-25000" dirty="0" err="1" smtClean="0"/>
              <a:t>f</a:t>
            </a:r>
            <a:endParaRPr lang="en-US" sz="2800" dirty="0"/>
          </a:p>
        </p:txBody>
      </p:sp>
      <p:sp>
        <p:nvSpPr>
          <p:cNvPr id="14" name="Rectangle 13"/>
          <p:cNvSpPr/>
          <p:nvPr/>
        </p:nvSpPr>
        <p:spPr>
          <a:xfrm>
            <a:off x="8066860" y="2628654"/>
            <a:ext cx="385042" cy="369332"/>
          </a:xfrm>
          <a:prstGeom prst="rect">
            <a:avLst/>
          </a:prstGeom>
        </p:spPr>
        <p:txBody>
          <a:bodyPr wrap="none">
            <a:spAutoFit/>
          </a:bodyPr>
          <a:lstStyle/>
          <a:p>
            <a:r>
              <a:rPr lang="en-US" dirty="0">
                <a:latin typeface="Roboto"/>
              </a:rPr>
              <a:t>⨁</a:t>
            </a:r>
            <a:endParaRPr lang="en-US" dirty="0"/>
          </a:p>
        </p:txBody>
      </p:sp>
      <p:sp>
        <p:nvSpPr>
          <p:cNvPr id="15" name="TextBox 14"/>
          <p:cNvSpPr txBox="1"/>
          <p:nvPr/>
        </p:nvSpPr>
        <p:spPr>
          <a:xfrm>
            <a:off x="6576353" y="1888975"/>
            <a:ext cx="769763" cy="523220"/>
          </a:xfrm>
          <a:prstGeom prst="rect">
            <a:avLst/>
          </a:prstGeom>
          <a:noFill/>
        </p:spPr>
        <p:txBody>
          <a:bodyPr wrap="none" rtlCol="0">
            <a:spAutoFit/>
          </a:bodyPr>
          <a:lstStyle/>
          <a:p>
            <a:r>
              <a:rPr lang="en-US" sz="2800" b="1" i="1" dirty="0" smtClean="0"/>
              <a:t>Join</a:t>
            </a:r>
            <a:endParaRPr lang="en-US" sz="2800" b="1" i="1" dirty="0"/>
          </a:p>
        </p:txBody>
      </p:sp>
      <p:sp>
        <p:nvSpPr>
          <p:cNvPr id="16" name="TextBox 15"/>
          <p:cNvSpPr txBox="1"/>
          <p:nvPr/>
        </p:nvSpPr>
        <p:spPr>
          <a:xfrm>
            <a:off x="7495269" y="1890143"/>
            <a:ext cx="1074333" cy="523220"/>
          </a:xfrm>
          <a:prstGeom prst="rect">
            <a:avLst/>
          </a:prstGeom>
          <a:noFill/>
        </p:spPr>
        <p:txBody>
          <a:bodyPr wrap="none" rtlCol="0">
            <a:spAutoFit/>
          </a:bodyPr>
          <a:lstStyle/>
          <a:p>
            <a:r>
              <a:rPr lang="en-US" sz="2800" b="1" i="1" dirty="0" smtClean="0"/>
              <a:t>Union</a:t>
            </a:r>
            <a:endParaRPr lang="en-US" sz="2800" b="1" i="1" dirty="0"/>
          </a:p>
        </p:txBody>
      </p:sp>
      <p:sp>
        <p:nvSpPr>
          <p:cNvPr id="17" name="TextBox 16"/>
          <p:cNvSpPr txBox="1"/>
          <p:nvPr/>
        </p:nvSpPr>
        <p:spPr>
          <a:xfrm>
            <a:off x="6718165" y="3002539"/>
            <a:ext cx="1619418" cy="523220"/>
          </a:xfrm>
          <a:prstGeom prst="rect">
            <a:avLst/>
          </a:prstGeom>
          <a:noFill/>
        </p:spPr>
        <p:txBody>
          <a:bodyPr wrap="none" rtlCol="0">
            <a:spAutoFit/>
          </a:bodyPr>
          <a:lstStyle/>
          <a:p>
            <a:r>
              <a:rPr lang="en-US" sz="2800" b="1" i="1" dirty="0" smtClean="0"/>
              <a:t>Extension</a:t>
            </a:r>
            <a:endParaRPr lang="en-US" sz="2800" b="1" i="1" dirty="0"/>
          </a:p>
        </p:txBody>
      </p:sp>
      <p:pic>
        <p:nvPicPr>
          <p:cNvPr id="18" name="Picture 2" descr="http://cem.osu.edu/files/2014/12/ns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068" y="5922472"/>
            <a:ext cx="741188" cy="745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www.firstgiving.com/imaging/stock/336a509b-567f-4524-80b8-94557dea3b4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883" y="5868942"/>
            <a:ext cx="814086" cy="8525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613" y="5932036"/>
            <a:ext cx="780752" cy="726344"/>
          </a:xfrm>
          <a:prstGeom prst="rect">
            <a:avLst/>
          </a:prstGeom>
        </p:spPr>
      </p:pic>
      <p:sp>
        <p:nvSpPr>
          <p:cNvPr id="22" name="Rectangle 21"/>
          <p:cNvSpPr/>
          <p:nvPr/>
        </p:nvSpPr>
        <p:spPr>
          <a:xfrm>
            <a:off x="884089" y="5737806"/>
            <a:ext cx="3298913" cy="923330"/>
          </a:xfrm>
          <a:prstGeom prst="rect">
            <a:avLst/>
          </a:prstGeom>
        </p:spPr>
        <p:txBody>
          <a:bodyPr wrap="square">
            <a:spAutoFit/>
          </a:bodyPr>
          <a:lstStyle/>
          <a:p>
            <a:r>
              <a:rPr lang="en-US" dirty="0" smtClean="0"/>
              <a:t>Additional thanks to </a:t>
            </a:r>
            <a:br>
              <a:rPr lang="en-US" dirty="0" smtClean="0"/>
            </a:br>
            <a:r>
              <a:rPr lang="en-US" dirty="0" smtClean="0"/>
              <a:t>David Maier, Tim Mattson, Jeremy Kepner, Vijay Gadepally</a:t>
            </a:r>
          </a:p>
        </p:txBody>
      </p:sp>
    </p:spTree>
    <p:extLst>
      <p:ext uri="{BB962C8B-B14F-4D97-AF65-F5344CB8AC3E}">
        <p14:creationId xmlns:p14="http://schemas.microsoft.com/office/powerpoint/2010/main" val="29101582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1669833-F6D1-4A24-9E2B-B954F35C4C41}" type="slidenum">
              <a:rPr lang="en-US" smtClean="0"/>
              <a:pPr/>
              <a:t>25</a:t>
            </a:fld>
            <a:endParaRPr lang="en-US"/>
          </a:p>
        </p:txBody>
      </p:sp>
      <p:sp>
        <p:nvSpPr>
          <p:cNvPr id="3" name="TextBox 2"/>
          <p:cNvSpPr txBox="1"/>
          <p:nvPr/>
        </p:nvSpPr>
        <p:spPr>
          <a:xfrm>
            <a:off x="3352800" y="2828836"/>
            <a:ext cx="2438400" cy="1200329"/>
          </a:xfrm>
          <a:prstGeom prst="rect">
            <a:avLst/>
          </a:prstGeom>
          <a:noFill/>
        </p:spPr>
        <p:txBody>
          <a:bodyPr wrap="square" rtlCol="0">
            <a:spAutoFit/>
          </a:bodyPr>
          <a:lstStyle/>
          <a:p>
            <a:pPr algn="ctr"/>
            <a:r>
              <a:rPr lang="en-US" sz="3600" b="1" dirty="0" smtClean="0"/>
              <a:t>Backup Slides</a:t>
            </a:r>
            <a:endParaRPr lang="en-US" sz="3600" b="1" dirty="0"/>
          </a:p>
        </p:txBody>
      </p:sp>
    </p:spTree>
    <p:extLst>
      <p:ext uri="{BB962C8B-B14F-4D97-AF65-F5344CB8AC3E}">
        <p14:creationId xmlns:p14="http://schemas.microsoft.com/office/powerpoint/2010/main" val="16741702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hart Placeholder 7"/>
          <p:cNvPicPr>
            <a:picLocks noGrp="1" noChangeAspect="1"/>
          </p:cNvPicPr>
          <p:nvPr>
            <p:ph type="chart" sz="quarter" idx="12"/>
          </p:nvPr>
        </p:nvPicPr>
        <p:blipFill rotWithShape="1">
          <a:blip r:embed="rId3"/>
          <a:srcRect l="-1" r="315"/>
          <a:stretch/>
        </p:blipFill>
        <p:spPr>
          <a:xfrm>
            <a:off x="4517638" y="1752509"/>
            <a:ext cx="4513151" cy="3707765"/>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229" r="8294"/>
          <a:stretch/>
        </p:blipFill>
        <p:spPr>
          <a:xfrm>
            <a:off x="47894" y="1682452"/>
            <a:ext cx="4526133" cy="3808504"/>
          </a:xfrm>
          <a:prstGeom prst="rect">
            <a:avLst/>
          </a:prstGeom>
        </p:spPr>
      </p:pic>
      <p:sp>
        <p:nvSpPr>
          <p:cNvPr id="2" name="Text Placeholder 1"/>
          <p:cNvSpPr>
            <a:spLocks noGrp="1"/>
          </p:cNvSpPr>
          <p:nvPr>
            <p:ph type="body" sz="quarter" idx="10"/>
          </p:nvPr>
        </p:nvSpPr>
        <p:spPr/>
        <p:txBody>
          <a:bodyPr/>
          <a:lstStyle/>
          <a:p>
            <a:r>
              <a:rPr lang="en-US" dirty="0"/>
              <a:t>Competitiveness Experiment</a:t>
            </a:r>
          </a:p>
        </p:txBody>
      </p:sp>
      <p:sp>
        <p:nvSpPr>
          <p:cNvPr id="11" name="TextBox 10"/>
          <p:cNvSpPr txBox="1"/>
          <p:nvPr/>
        </p:nvSpPr>
        <p:spPr>
          <a:xfrm>
            <a:off x="541020" y="3968659"/>
            <a:ext cx="1292085" cy="646331"/>
          </a:xfrm>
          <a:prstGeom prst="rect">
            <a:avLst/>
          </a:prstGeom>
          <a:noFill/>
        </p:spPr>
        <p:txBody>
          <a:bodyPr wrap="none" rtlCol="0">
            <a:spAutoFit/>
          </a:bodyPr>
          <a:lstStyle/>
          <a:p>
            <a:r>
              <a:rPr lang="en-US" dirty="0" smtClean="0"/>
              <a:t>Huge YARN</a:t>
            </a:r>
          </a:p>
          <a:p>
            <a:r>
              <a:rPr lang="en-US" dirty="0" smtClean="0"/>
              <a:t>startup cost</a:t>
            </a:r>
            <a:endParaRPr lang="en-US" dirty="0"/>
          </a:p>
        </p:txBody>
      </p:sp>
      <p:sp>
        <p:nvSpPr>
          <p:cNvPr id="12" name="TextBox 11"/>
          <p:cNvSpPr txBox="1"/>
          <p:nvPr/>
        </p:nvSpPr>
        <p:spPr>
          <a:xfrm>
            <a:off x="5727869" y="2268601"/>
            <a:ext cx="764825" cy="646331"/>
          </a:xfrm>
          <a:prstGeom prst="rect">
            <a:avLst/>
          </a:prstGeom>
          <a:noFill/>
        </p:spPr>
        <p:txBody>
          <a:bodyPr wrap="none" rtlCol="0">
            <a:spAutoFit/>
          </a:bodyPr>
          <a:lstStyle/>
          <a:p>
            <a:pPr algn="ctr"/>
            <a:r>
              <a:rPr lang="en-US" dirty="0" smtClean="0"/>
              <a:t>Burst</a:t>
            </a:r>
          </a:p>
          <a:p>
            <a:pPr algn="ctr"/>
            <a:r>
              <a:rPr lang="en-US" dirty="0" smtClean="0"/>
              <a:t>Ingest</a:t>
            </a:r>
            <a:endParaRPr lang="en-US" dirty="0"/>
          </a:p>
        </p:txBody>
      </p:sp>
      <p:sp>
        <p:nvSpPr>
          <p:cNvPr id="13" name="TextBox 12"/>
          <p:cNvSpPr txBox="1"/>
          <p:nvPr/>
        </p:nvSpPr>
        <p:spPr>
          <a:xfrm>
            <a:off x="7073649" y="1996519"/>
            <a:ext cx="1884875" cy="923330"/>
          </a:xfrm>
          <a:prstGeom prst="rect">
            <a:avLst/>
          </a:prstGeom>
          <a:noFill/>
        </p:spPr>
        <p:txBody>
          <a:bodyPr wrap="none" rtlCol="0">
            <a:spAutoFit/>
          </a:bodyPr>
          <a:lstStyle/>
          <a:p>
            <a:pPr algn="ctr"/>
            <a:r>
              <a:rPr lang="en-US" dirty="0" smtClean="0"/>
              <a:t>Sustained Ingest:</a:t>
            </a:r>
            <a:endParaRPr lang="en-US" dirty="0"/>
          </a:p>
          <a:p>
            <a:pPr algn="ctr"/>
            <a:r>
              <a:rPr lang="en-US" dirty="0" smtClean="0"/>
              <a:t>compactions </a:t>
            </a:r>
            <a:br>
              <a:rPr lang="en-US" dirty="0" smtClean="0"/>
            </a:br>
            <a:r>
              <a:rPr lang="en-US" dirty="0" smtClean="0"/>
              <a:t>throttle </a:t>
            </a:r>
            <a:r>
              <a:rPr lang="en-US" dirty="0"/>
              <a:t>Accumulo</a:t>
            </a:r>
          </a:p>
        </p:txBody>
      </p:sp>
      <p:sp>
        <p:nvSpPr>
          <p:cNvPr id="3" name="Slide Number Placeholder 2"/>
          <p:cNvSpPr>
            <a:spLocks noGrp="1"/>
          </p:cNvSpPr>
          <p:nvPr>
            <p:ph type="sldNum" sz="quarter" idx="4"/>
          </p:nvPr>
        </p:nvSpPr>
        <p:spPr/>
        <p:txBody>
          <a:bodyPr/>
          <a:lstStyle/>
          <a:p>
            <a:fld id="{71669833-F6D1-4A24-9E2B-B954F35C4C41}" type="slidenum">
              <a:rPr lang="en-US" smtClean="0"/>
              <a:pPr/>
              <a:t>26</a:t>
            </a:fld>
            <a:endParaRPr lang="en-US"/>
          </a:p>
        </p:txBody>
      </p:sp>
      <p:sp>
        <p:nvSpPr>
          <p:cNvPr id="10" name="TextBox 9"/>
          <p:cNvSpPr txBox="1"/>
          <p:nvPr/>
        </p:nvSpPr>
        <p:spPr>
          <a:xfrm>
            <a:off x="2334361" y="1996519"/>
            <a:ext cx="1604157" cy="646331"/>
          </a:xfrm>
          <a:prstGeom prst="rect">
            <a:avLst/>
          </a:prstGeom>
          <a:noFill/>
        </p:spPr>
        <p:txBody>
          <a:bodyPr wrap="none" rtlCol="0">
            <a:spAutoFit/>
          </a:bodyPr>
          <a:lstStyle/>
          <a:p>
            <a:r>
              <a:rPr lang="en-US" dirty="0" smtClean="0"/>
              <a:t>Convergence</a:t>
            </a:r>
          </a:p>
          <a:p>
            <a:r>
              <a:rPr lang="en-US" dirty="0" smtClean="0"/>
              <a:t>at larger inputs</a:t>
            </a:r>
            <a:endParaRPr lang="en-US" dirty="0"/>
          </a:p>
        </p:txBody>
      </p:sp>
      <p:sp>
        <p:nvSpPr>
          <p:cNvPr id="4" name="Rectangle 3"/>
          <p:cNvSpPr/>
          <p:nvPr/>
        </p:nvSpPr>
        <p:spPr>
          <a:xfrm>
            <a:off x="5777753" y="1682452"/>
            <a:ext cx="1985682" cy="1901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71757" y="5495308"/>
            <a:ext cx="7909666" cy="923330"/>
          </a:xfrm>
          <a:prstGeom prst="rect">
            <a:avLst/>
          </a:prstGeom>
          <a:noFill/>
        </p:spPr>
        <p:txBody>
          <a:bodyPr wrap="none" rtlCol="0">
            <a:spAutoFit/>
          </a:bodyPr>
          <a:lstStyle/>
          <a:p>
            <a:pPr marL="285750" indent="-285750">
              <a:buFont typeface="Arial" panose="020B0604020202020204" pitchFamily="34" charset="0"/>
              <a:buChar char="•"/>
            </a:pPr>
            <a:r>
              <a:rPr lang="en-US" dirty="0"/>
              <a:t>8</a:t>
            </a:r>
            <a:r>
              <a:rPr lang="en-US" dirty="0" smtClean="0"/>
              <a:t> Worker nodes</a:t>
            </a:r>
          </a:p>
          <a:p>
            <a:pPr marL="285750" indent="-285750">
              <a:buFont typeface="Arial" panose="020B0604020202020204" pitchFamily="34" charset="0"/>
              <a:buChar char="•"/>
            </a:pPr>
            <a:r>
              <a:rPr lang="en-US" dirty="0" smtClean="0"/>
              <a:t>16 </a:t>
            </a:r>
            <a:r>
              <a:rPr lang="en-US" dirty="0"/>
              <a:t>× </a:t>
            </a:r>
            <a:r>
              <a:rPr lang="en-US" dirty="0" smtClean="0"/>
              <a:t>2</a:t>
            </a:r>
            <a:r>
              <a:rPr lang="en-US" baseline="30000" dirty="0" smtClean="0"/>
              <a:t>SCALE</a:t>
            </a:r>
            <a:r>
              <a:rPr lang="en-US" dirty="0" smtClean="0"/>
              <a:t> entries, generated from Graph500, partitioned evenly on input rows</a:t>
            </a:r>
          </a:p>
          <a:p>
            <a:pPr marL="285750" indent="-285750">
              <a:buFont typeface="Arial" panose="020B0604020202020204" pitchFamily="34" charset="0"/>
              <a:buChar char="•"/>
            </a:pPr>
            <a:r>
              <a:rPr lang="en-US" dirty="0" smtClean="0"/>
              <a:t>Scale 19 </a:t>
            </a:r>
            <a:r>
              <a:rPr lang="en-US" dirty="0" err="1" smtClean="0"/>
              <a:t>MxM</a:t>
            </a:r>
            <a:r>
              <a:rPr lang="en-US" dirty="0" smtClean="0"/>
              <a:t> forms 8 × 10</a:t>
            </a:r>
            <a:r>
              <a:rPr lang="en-US" baseline="30000" dirty="0" smtClean="0"/>
              <a:t>9</a:t>
            </a:r>
            <a:r>
              <a:rPr lang="en-US" dirty="0" smtClean="0"/>
              <a:t> partial products, skewed due to power law</a:t>
            </a:r>
            <a:endParaRPr lang="en-US" dirty="0"/>
          </a:p>
        </p:txBody>
      </p:sp>
    </p:spTree>
    <p:extLst>
      <p:ext uri="{BB962C8B-B14F-4D97-AF65-F5344CB8AC3E}">
        <p14:creationId xmlns:p14="http://schemas.microsoft.com/office/powerpoint/2010/main" val="388179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Data for</a:t>
            </a:r>
            <a:br>
              <a:rPr lang="en-US" dirty="0" smtClean="0"/>
            </a:br>
            <a:r>
              <a:rPr lang="en-US" dirty="0"/>
              <a:t>Competitiveness </a:t>
            </a:r>
            <a:r>
              <a:rPr lang="en-US" dirty="0" smtClean="0"/>
              <a:t>Experiment</a:t>
            </a:r>
            <a:endParaRPr lang="en-US"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27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00" y="1779495"/>
            <a:ext cx="8440800" cy="3792070"/>
          </a:xfrm>
          <a:prstGeom prst="rect">
            <a:avLst/>
          </a:prstGeom>
        </p:spPr>
      </p:pic>
    </p:spTree>
    <p:extLst>
      <p:ext uri="{BB962C8B-B14F-4D97-AF65-F5344CB8AC3E}">
        <p14:creationId xmlns:p14="http://schemas.microsoft.com/office/powerpoint/2010/main" val="19349232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Expressiveness Experiment</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28</a:t>
            </a:fld>
            <a:endParaRPr lang="en-US"/>
          </a:p>
        </p:txBody>
      </p:sp>
      <p:sp>
        <p:nvSpPr>
          <p:cNvPr id="2" name="TextBox 1"/>
          <p:cNvSpPr txBox="1"/>
          <p:nvPr/>
        </p:nvSpPr>
        <p:spPr>
          <a:xfrm>
            <a:off x="630948" y="4982028"/>
            <a:ext cx="7333931"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4 Worker nodes</a:t>
            </a:r>
          </a:p>
          <a:p>
            <a:pPr marL="285750" indent="-285750">
              <a:buFont typeface="Arial" panose="020B0604020202020204" pitchFamily="34" charset="0"/>
              <a:buChar char="•"/>
            </a:pPr>
            <a:r>
              <a:rPr lang="en-US" dirty="0" smtClean="0"/>
              <a:t>1.5 months’ sensor data</a:t>
            </a:r>
          </a:p>
          <a:p>
            <a:pPr marL="742950" lvl="1" indent="-285750">
              <a:buFont typeface="Arial" panose="020B0604020202020204" pitchFamily="34" charset="0"/>
              <a:buChar char="•"/>
            </a:pPr>
            <a:r>
              <a:rPr lang="en-US" dirty="0" smtClean="0"/>
              <a:t>Partitioned in 3 day segments</a:t>
            </a:r>
          </a:p>
          <a:p>
            <a:pPr marL="742950" lvl="1" indent="-285750">
              <a:buFont typeface="Arial" panose="020B0604020202020204" pitchFamily="34" charset="0"/>
              <a:buChar char="•"/>
            </a:pPr>
            <a:r>
              <a:rPr lang="en-US" dirty="0" smtClean="0"/>
              <a:t>1.2 GB raw; 60 MB after filter to 1 month, project, compress in HDFS</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2829074965"/>
              </p:ext>
            </p:extLst>
          </p:nvPr>
        </p:nvGraphicFramePr>
        <p:xfrm>
          <a:off x="1692211" y="1809178"/>
          <a:ext cx="5759577" cy="32396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14685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Expressiveness Experiment</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29</a:t>
            </a:fld>
            <a:endParaRPr lang="en-US"/>
          </a:p>
        </p:txBody>
      </p:sp>
      <p:sp>
        <p:nvSpPr>
          <p:cNvPr id="2" name="TextBox 1"/>
          <p:cNvSpPr txBox="1"/>
          <p:nvPr/>
        </p:nvSpPr>
        <p:spPr>
          <a:xfrm>
            <a:off x="630948" y="4982028"/>
            <a:ext cx="7333931"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4 Worker nodes</a:t>
            </a:r>
          </a:p>
          <a:p>
            <a:pPr marL="285750" indent="-285750">
              <a:buFont typeface="Arial" panose="020B0604020202020204" pitchFamily="34" charset="0"/>
              <a:buChar char="•"/>
            </a:pPr>
            <a:r>
              <a:rPr lang="en-US" dirty="0" smtClean="0"/>
              <a:t>1.5 months’ sensor data</a:t>
            </a:r>
          </a:p>
          <a:p>
            <a:pPr marL="742950" lvl="1" indent="-285750">
              <a:buFont typeface="Arial" panose="020B0604020202020204" pitchFamily="34" charset="0"/>
              <a:buChar char="•"/>
            </a:pPr>
            <a:r>
              <a:rPr lang="en-US" dirty="0" smtClean="0"/>
              <a:t>Partitioned in 3 day segments</a:t>
            </a:r>
          </a:p>
          <a:p>
            <a:pPr marL="742950" lvl="1" indent="-285750">
              <a:buFont typeface="Arial" panose="020B0604020202020204" pitchFamily="34" charset="0"/>
              <a:buChar char="•"/>
            </a:pPr>
            <a:r>
              <a:rPr lang="en-US" dirty="0" smtClean="0"/>
              <a:t>1.2 GB raw; 60 MB after filter to 1 month, project, compress in HDFS</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2120613057"/>
              </p:ext>
            </p:extLst>
          </p:nvPr>
        </p:nvGraphicFramePr>
        <p:xfrm>
          <a:off x="1692211" y="1809178"/>
          <a:ext cx="5759577" cy="32396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522768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smtClean="0"/>
              <a:t>Motivating Use Case: </a:t>
            </a:r>
            <a:br>
              <a:rPr lang="en-US" dirty="0" smtClean="0"/>
            </a:br>
            <a:r>
              <a:rPr lang="en-US" dirty="0"/>
              <a:t>Mean &amp; </a:t>
            </a:r>
            <a:r>
              <a:rPr lang="en-US" dirty="0" smtClean="0"/>
              <a:t>Covariance of sensor differences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3</a:t>
            </a:fld>
            <a:endParaRPr lang="en-US"/>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1688" b="90000" l="9991" r="89821">
                        <a14:foregroundMark x1="59472" y1="19740" x2="61074" y2="17403"/>
                        <a14:foregroundMark x1="61169" y1="5714" x2="69934" y2="6753"/>
                        <a14:foregroundMark x1="72102" y1="18442" x2="62959" y2="10390"/>
                        <a14:foregroundMark x1="72573" y1="12987" x2="72573" y2="12987"/>
                        <a14:foregroundMark x1="73893" y1="10130" x2="73893" y2="10130"/>
                        <a14:foregroundMark x1="72667" y1="4805" x2="72667" y2="4805"/>
                        <a14:foregroundMark x1="67389" y1="1688" x2="67389" y2="1688"/>
                      </a14:backgroundRemoval>
                    </a14:imgEffect>
                  </a14:imgLayer>
                </a14:imgProps>
              </a:ext>
              <a:ext uri="{28A0092B-C50C-407E-A947-70E740481C1C}">
                <a14:useLocalDpi xmlns:a14="http://schemas.microsoft.com/office/drawing/2010/main" val="0"/>
              </a:ext>
            </a:extLst>
          </a:blip>
          <a:srcRect l="21487" t="2526" r="16088" b="10194"/>
          <a:stretch/>
        </p:blipFill>
        <p:spPr>
          <a:xfrm>
            <a:off x="3081919" y="1492875"/>
            <a:ext cx="1143385" cy="11601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116" y="1492875"/>
            <a:ext cx="1160173" cy="1160173"/>
          </a:xfrm>
          <a:prstGeom prst="rect">
            <a:avLst/>
          </a:prstGeom>
        </p:spPr>
      </p:pic>
      <p:sp>
        <p:nvSpPr>
          <p:cNvPr id="9" name="Rectangle 8"/>
          <p:cNvSpPr/>
          <p:nvPr/>
        </p:nvSpPr>
        <p:spPr>
          <a:xfrm>
            <a:off x="1193673" y="6356350"/>
            <a:ext cx="2519088" cy="307777"/>
          </a:xfrm>
          <a:prstGeom prst="rect">
            <a:avLst/>
          </a:prstGeom>
        </p:spPr>
        <p:txBody>
          <a:bodyPr wrap="none">
            <a:spAutoFit/>
          </a:bodyPr>
          <a:lstStyle/>
          <a:p>
            <a:r>
              <a:rPr lang="en-US" sz="1400" dirty="0">
                <a:hlinkClick r:id="rId6"/>
              </a:rPr>
              <a:t>https://arrayofthings.github.io</a:t>
            </a:r>
            <a:r>
              <a:rPr lang="en-US" sz="1400" dirty="0" smtClean="0">
                <a:hlinkClick r:id="rId6"/>
              </a:rPr>
              <a:t>/</a:t>
            </a:r>
            <a:r>
              <a:rPr lang="en-US" sz="1400" dirty="0" smtClean="0"/>
              <a:t> </a:t>
            </a:r>
            <a:endParaRPr lang="en-US" sz="1400" dirty="0"/>
          </a:p>
        </p:txBody>
      </p:sp>
      <p:graphicFrame>
        <p:nvGraphicFramePr>
          <p:cNvPr id="10" name="Table 9"/>
          <p:cNvGraphicFramePr>
            <a:graphicFrameLocks noGrp="1"/>
          </p:cNvGraphicFramePr>
          <p:nvPr>
            <p:extLst>
              <p:ext uri="{D42A27DB-BD31-4B8C-83A1-F6EECF244321}">
                <p14:modId xmlns:p14="http://schemas.microsoft.com/office/powerpoint/2010/main" val="2172406456"/>
              </p:ext>
            </p:extLst>
          </p:nvPr>
        </p:nvGraphicFramePr>
        <p:xfrm>
          <a:off x="395817" y="2311114"/>
          <a:ext cx="2207741" cy="2225040"/>
        </p:xfrm>
        <a:graphic>
          <a:graphicData uri="http://schemas.openxmlformats.org/drawingml/2006/table">
            <a:tbl>
              <a:tblPr firstRow="1" bandRow="1">
                <a:tableStyleId>{5C22544A-7EE6-4342-B048-85BDC9FD1C3A}</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r>
                        <a:rPr lang="en-US" dirty="0" smtClean="0"/>
                        <a:t>t</a:t>
                      </a:r>
                      <a:endParaRPr lang="en-US" dirty="0"/>
                    </a:p>
                  </a:txBody>
                  <a:tcPr/>
                </a:tc>
                <a:tc>
                  <a:txBody>
                    <a:bodyPr/>
                    <a:lstStyle/>
                    <a:p>
                      <a:pPr algn="ctr"/>
                      <a:r>
                        <a:rPr lang="en-US" dirty="0" smtClean="0"/>
                        <a:t>c</a:t>
                      </a:r>
                      <a:endParaRPr lang="en-US" dirty="0"/>
                    </a:p>
                  </a:txBody>
                  <a:tcPr/>
                </a:tc>
                <a:tc>
                  <a:txBody>
                    <a:bodyPr/>
                    <a:lstStyle/>
                    <a:p>
                      <a:pPr algn="ctr"/>
                      <a:r>
                        <a:rPr lang="en-US" dirty="0" smtClean="0"/>
                        <a:t>v</a:t>
                      </a:r>
                      <a:endParaRPr lang="en-US" dirty="0"/>
                    </a:p>
                  </a:txBody>
                  <a:tcPr/>
                </a:tc>
                <a:extLst>
                  <a:ext uri="{0D108BD9-81ED-4DB2-BD59-A6C34878D82A}">
                    <a16:rowId xmlns:a16="http://schemas.microsoft.com/office/drawing/2014/main" val="1965628185"/>
                  </a:ext>
                </a:extLst>
              </a:tr>
              <a:tr h="370840">
                <a:tc>
                  <a:txBody>
                    <a:bodyPr/>
                    <a:lstStyle/>
                    <a:p>
                      <a:pPr algn="ctr"/>
                      <a:r>
                        <a:rPr lang="en-US" dirty="0" smtClean="0"/>
                        <a:t>466</a:t>
                      </a:r>
                      <a:endParaRPr lang="en-US" dirty="0"/>
                    </a:p>
                  </a:txBody>
                  <a:tcPr/>
                </a:tc>
                <a:tc>
                  <a:txBody>
                    <a:bodyPr/>
                    <a:lstStyle/>
                    <a:p>
                      <a:pPr algn="ctr"/>
                      <a:r>
                        <a:rPr lang="en-US" dirty="0" smtClean="0"/>
                        <a:t>temp</a:t>
                      </a:r>
                      <a:endParaRPr lang="en-US" dirty="0"/>
                    </a:p>
                  </a:txBody>
                  <a:tcPr/>
                </a:tc>
                <a:tc>
                  <a:txBody>
                    <a:bodyPr/>
                    <a:lstStyle/>
                    <a:p>
                      <a:pPr algn="ctr"/>
                      <a:r>
                        <a:rPr lang="en-US" dirty="0" smtClean="0"/>
                        <a:t>55.2</a:t>
                      </a:r>
                      <a:endParaRPr lang="en-US" dirty="0"/>
                    </a:p>
                  </a:txBody>
                  <a:tcPr/>
                </a:tc>
                <a:extLst>
                  <a:ext uri="{0D108BD9-81ED-4DB2-BD59-A6C34878D82A}">
                    <a16:rowId xmlns:a16="http://schemas.microsoft.com/office/drawing/2014/main" val="618310964"/>
                  </a:ext>
                </a:extLst>
              </a:tr>
              <a:tr h="370840">
                <a:tc>
                  <a:txBody>
                    <a:bodyPr/>
                    <a:lstStyle/>
                    <a:p>
                      <a:pPr algn="ctr"/>
                      <a:r>
                        <a:rPr lang="en-US" dirty="0" smtClean="0"/>
                        <a:t>466</a:t>
                      </a:r>
                      <a:endParaRPr lang="en-US" dirty="0"/>
                    </a:p>
                  </a:txBody>
                  <a:tcPr/>
                </a:tc>
                <a:tc>
                  <a:txBody>
                    <a:bodyPr/>
                    <a:lstStyle/>
                    <a:p>
                      <a:pPr algn="ctr"/>
                      <a:r>
                        <a:rPr lang="en-US" dirty="0" smtClean="0"/>
                        <a:t>hum</a:t>
                      </a:r>
                      <a:endParaRPr lang="en-US" dirty="0"/>
                    </a:p>
                  </a:txBody>
                  <a:tcPr/>
                </a:tc>
                <a:tc>
                  <a:txBody>
                    <a:bodyPr/>
                    <a:lstStyle/>
                    <a:p>
                      <a:pPr algn="ctr"/>
                      <a:r>
                        <a:rPr lang="en-US" dirty="0" smtClean="0"/>
                        <a:t>40.1</a:t>
                      </a:r>
                      <a:endParaRPr lang="en-US" dirty="0"/>
                    </a:p>
                  </a:txBody>
                  <a:tcPr/>
                </a:tc>
                <a:extLst>
                  <a:ext uri="{0D108BD9-81ED-4DB2-BD59-A6C34878D82A}">
                    <a16:rowId xmlns:a16="http://schemas.microsoft.com/office/drawing/2014/main" val="1581229886"/>
                  </a:ext>
                </a:extLst>
              </a:tr>
              <a:tr h="370840">
                <a:tc>
                  <a:txBody>
                    <a:bodyPr/>
                    <a:lstStyle/>
                    <a:p>
                      <a:pPr algn="ctr"/>
                      <a:r>
                        <a:rPr lang="en-US" dirty="0" smtClean="0"/>
                        <a:t>492</a:t>
                      </a:r>
                      <a:endParaRPr lang="en-US" dirty="0"/>
                    </a:p>
                  </a:txBody>
                  <a:tcPr/>
                </a:tc>
                <a:tc>
                  <a:txBody>
                    <a:bodyPr/>
                    <a:lstStyle/>
                    <a:p>
                      <a:pPr algn="ctr"/>
                      <a:r>
                        <a:rPr lang="en-US" dirty="0" smtClean="0"/>
                        <a:t>temp</a:t>
                      </a:r>
                      <a:endParaRPr lang="en-US" dirty="0"/>
                    </a:p>
                  </a:txBody>
                  <a:tcPr/>
                </a:tc>
                <a:tc>
                  <a:txBody>
                    <a:bodyPr/>
                    <a:lstStyle/>
                    <a:p>
                      <a:pPr algn="ctr"/>
                      <a:r>
                        <a:rPr lang="en-US" b="0" dirty="0" smtClean="0"/>
                        <a:t>56.3</a:t>
                      </a:r>
                      <a:endParaRPr lang="en-US" b="0" dirty="0"/>
                    </a:p>
                  </a:txBody>
                  <a:tcPr/>
                </a:tc>
                <a:extLst>
                  <a:ext uri="{0D108BD9-81ED-4DB2-BD59-A6C34878D82A}">
                    <a16:rowId xmlns:a16="http://schemas.microsoft.com/office/drawing/2014/main" val="2333907495"/>
                  </a:ext>
                </a:extLst>
              </a:tr>
              <a:tr h="370840">
                <a:tc>
                  <a:txBody>
                    <a:bodyPr/>
                    <a:lstStyle/>
                    <a:p>
                      <a:pPr algn="ctr"/>
                      <a:r>
                        <a:rPr lang="en-US" dirty="0" smtClean="0"/>
                        <a:t>492</a:t>
                      </a:r>
                      <a:endParaRPr lang="en-US" dirty="0"/>
                    </a:p>
                  </a:txBody>
                  <a:tcPr/>
                </a:tc>
                <a:tc>
                  <a:txBody>
                    <a:bodyPr/>
                    <a:lstStyle/>
                    <a:p>
                      <a:pPr algn="ctr"/>
                      <a:r>
                        <a:rPr lang="en-US" dirty="0" smtClean="0"/>
                        <a:t>hum</a:t>
                      </a:r>
                      <a:endParaRPr lang="en-US" dirty="0"/>
                    </a:p>
                  </a:txBody>
                  <a:tcPr/>
                </a:tc>
                <a:tc>
                  <a:txBody>
                    <a:bodyPr/>
                    <a:lstStyle/>
                    <a:p>
                      <a:pPr algn="ctr"/>
                      <a:r>
                        <a:rPr lang="en-US" dirty="0" smtClean="0"/>
                        <a:t>35.0</a:t>
                      </a:r>
                      <a:endParaRPr lang="en-US" dirty="0"/>
                    </a:p>
                  </a:txBody>
                  <a:tcPr/>
                </a:tc>
                <a:extLst>
                  <a:ext uri="{0D108BD9-81ED-4DB2-BD59-A6C34878D82A}">
                    <a16:rowId xmlns:a16="http://schemas.microsoft.com/office/drawing/2014/main" val="1540297339"/>
                  </a:ext>
                </a:extLst>
              </a:tr>
              <a:tr h="370840">
                <a:tc>
                  <a:txBody>
                    <a:bodyPr/>
                    <a:lstStyle/>
                    <a:p>
                      <a:pPr algn="ctr"/>
                      <a:r>
                        <a:rPr lang="en-US" dirty="0" smtClean="0"/>
                        <a:t>528</a:t>
                      </a:r>
                      <a:endParaRPr lang="en-US" dirty="0"/>
                    </a:p>
                  </a:txBody>
                  <a:tcPr/>
                </a:tc>
                <a:tc>
                  <a:txBody>
                    <a:bodyPr/>
                    <a:lstStyle/>
                    <a:p>
                      <a:pPr algn="ctr"/>
                      <a:r>
                        <a:rPr lang="en-US" dirty="0" smtClean="0"/>
                        <a:t>temp</a:t>
                      </a:r>
                      <a:endParaRPr lang="en-US" dirty="0"/>
                    </a:p>
                  </a:txBody>
                  <a:tcPr/>
                </a:tc>
                <a:tc>
                  <a:txBody>
                    <a:bodyPr/>
                    <a:lstStyle/>
                    <a:p>
                      <a:pPr algn="ctr"/>
                      <a:r>
                        <a:rPr lang="en-US" b="0" dirty="0" smtClean="0"/>
                        <a:t>56.5</a:t>
                      </a:r>
                      <a:endParaRPr lang="en-US" b="0" dirty="0"/>
                    </a:p>
                  </a:txBody>
                  <a:tcPr/>
                </a:tc>
                <a:extLst>
                  <a:ext uri="{0D108BD9-81ED-4DB2-BD59-A6C34878D82A}">
                    <a16:rowId xmlns:a16="http://schemas.microsoft.com/office/drawing/2014/main" val="2571060207"/>
                  </a:ext>
                </a:extLst>
              </a:tr>
            </a:tbl>
          </a:graphicData>
        </a:graphic>
      </p:graphicFrame>
      <p:sp>
        <p:nvSpPr>
          <p:cNvPr id="20" name="Rounded Rectangle 19"/>
          <p:cNvSpPr/>
          <p:nvPr/>
        </p:nvSpPr>
        <p:spPr>
          <a:xfrm>
            <a:off x="2829364" y="2807594"/>
            <a:ext cx="1648495" cy="10474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Filter, bin onto common time buckets</a:t>
            </a:r>
            <a:endParaRPr lang="en-US" dirty="0">
              <a:solidFill>
                <a:schemeClr val="tx1"/>
              </a:solidFill>
            </a:endParaRPr>
          </a:p>
        </p:txBody>
      </p:sp>
      <p:sp>
        <p:nvSpPr>
          <p:cNvPr id="23" name="Rounded Rectangle 22"/>
          <p:cNvSpPr/>
          <p:nvPr/>
        </p:nvSpPr>
        <p:spPr>
          <a:xfrm>
            <a:off x="5211955" y="2807594"/>
            <a:ext cx="1648495" cy="10474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Filter, bin onto common time buckets</a:t>
            </a:r>
            <a:endParaRPr lang="en-US" dirty="0">
              <a:solidFill>
                <a:schemeClr val="tx1"/>
              </a:solidFill>
            </a:endParaRPr>
          </a:p>
        </p:txBody>
      </p:sp>
      <p:sp>
        <p:nvSpPr>
          <p:cNvPr id="26" name="Rounded Rectangle 25"/>
          <p:cNvSpPr/>
          <p:nvPr/>
        </p:nvSpPr>
        <p:spPr>
          <a:xfrm>
            <a:off x="4229983" y="4069724"/>
            <a:ext cx="1179104" cy="40353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Subtract</a:t>
            </a:r>
            <a:endParaRPr lang="en-US" dirty="0">
              <a:solidFill>
                <a:schemeClr val="tx1"/>
              </a:solidFill>
            </a:endParaRPr>
          </a:p>
        </p:txBody>
      </p:sp>
      <p:sp>
        <p:nvSpPr>
          <p:cNvPr id="27" name="Rounded Rectangle 26"/>
          <p:cNvSpPr/>
          <p:nvPr/>
        </p:nvSpPr>
        <p:spPr>
          <a:xfrm>
            <a:off x="3096641" y="4722253"/>
            <a:ext cx="1179104" cy="60530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Compute Mean</a:t>
            </a:r>
            <a:endParaRPr lang="en-US" dirty="0">
              <a:solidFill>
                <a:schemeClr val="tx1"/>
              </a:solidFill>
            </a:endParaRPr>
          </a:p>
        </p:txBody>
      </p:sp>
      <p:sp>
        <p:nvSpPr>
          <p:cNvPr id="28" name="Rounded Rectangle 27"/>
          <p:cNvSpPr/>
          <p:nvPr/>
        </p:nvSpPr>
        <p:spPr>
          <a:xfrm>
            <a:off x="4749946" y="5228822"/>
            <a:ext cx="1318281" cy="60530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Compute Covariance</a:t>
            </a:r>
            <a:endParaRPr lang="en-US" dirty="0">
              <a:solidFill>
                <a:schemeClr val="tx1"/>
              </a:solidFill>
            </a:endParaRPr>
          </a:p>
        </p:txBody>
      </p:sp>
      <p:cxnSp>
        <p:nvCxnSpPr>
          <p:cNvPr id="30" name="Straight Arrow Connector 29"/>
          <p:cNvCxnSpPr>
            <a:stCxn id="20" idx="2"/>
          </p:cNvCxnSpPr>
          <p:nvPr/>
        </p:nvCxnSpPr>
        <p:spPr>
          <a:xfrm>
            <a:off x="3653612" y="3855075"/>
            <a:ext cx="576371" cy="2146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3" idx="2"/>
          </p:cNvCxnSpPr>
          <p:nvPr/>
        </p:nvCxnSpPr>
        <p:spPr>
          <a:xfrm flipH="1">
            <a:off x="5409087" y="3855075"/>
            <a:ext cx="627116" cy="2146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6" idx="2"/>
          </p:cNvCxnSpPr>
          <p:nvPr/>
        </p:nvCxnSpPr>
        <p:spPr>
          <a:xfrm flipH="1">
            <a:off x="4275745" y="4473262"/>
            <a:ext cx="543790" cy="2489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7" idx="3"/>
          </p:cNvCxnSpPr>
          <p:nvPr/>
        </p:nvCxnSpPr>
        <p:spPr>
          <a:xfrm>
            <a:off x="4275745" y="5024907"/>
            <a:ext cx="543790" cy="203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6" idx="2"/>
          </p:cNvCxnSpPr>
          <p:nvPr/>
        </p:nvCxnSpPr>
        <p:spPr>
          <a:xfrm>
            <a:off x="4819535" y="4473262"/>
            <a:ext cx="339487" cy="7555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Right Brace 42"/>
          <p:cNvSpPr/>
          <p:nvPr/>
        </p:nvSpPr>
        <p:spPr>
          <a:xfrm>
            <a:off x="6950298" y="2498501"/>
            <a:ext cx="231820" cy="164615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ight Brace 43"/>
          <p:cNvSpPr/>
          <p:nvPr/>
        </p:nvSpPr>
        <p:spPr>
          <a:xfrm>
            <a:off x="6950298" y="4177048"/>
            <a:ext cx="231820" cy="16570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TextBox 44"/>
          <p:cNvSpPr txBox="1"/>
          <p:nvPr/>
        </p:nvSpPr>
        <p:spPr>
          <a:xfrm>
            <a:off x="7217159" y="2775225"/>
            <a:ext cx="1511376" cy="923330"/>
          </a:xfrm>
          <a:prstGeom prst="rect">
            <a:avLst/>
          </a:prstGeom>
          <a:noFill/>
        </p:spPr>
        <p:txBody>
          <a:bodyPr wrap="none" rtlCol="0">
            <a:spAutoFit/>
          </a:bodyPr>
          <a:lstStyle/>
          <a:p>
            <a:pPr algn="ctr"/>
            <a:r>
              <a:rPr lang="en-US" b="1" dirty="0" smtClean="0"/>
              <a:t>Preprocessing</a:t>
            </a:r>
          </a:p>
          <a:p>
            <a:pPr algn="ctr"/>
            <a:r>
              <a:rPr lang="en-US" dirty="0" smtClean="0"/>
              <a:t>(easier to </a:t>
            </a:r>
            <a:br>
              <a:rPr lang="en-US" dirty="0" smtClean="0"/>
            </a:br>
            <a:r>
              <a:rPr lang="en-US" dirty="0" smtClean="0"/>
              <a:t>express in RA)</a:t>
            </a:r>
            <a:endParaRPr lang="en-US" dirty="0"/>
          </a:p>
        </p:txBody>
      </p:sp>
      <p:sp>
        <p:nvSpPr>
          <p:cNvPr id="46" name="TextBox 45"/>
          <p:cNvSpPr txBox="1"/>
          <p:nvPr/>
        </p:nvSpPr>
        <p:spPr>
          <a:xfrm>
            <a:off x="7226649" y="4497045"/>
            <a:ext cx="1492396" cy="923330"/>
          </a:xfrm>
          <a:prstGeom prst="rect">
            <a:avLst/>
          </a:prstGeom>
          <a:noFill/>
        </p:spPr>
        <p:txBody>
          <a:bodyPr wrap="none" rtlCol="0">
            <a:spAutoFit/>
          </a:bodyPr>
          <a:lstStyle/>
          <a:p>
            <a:pPr algn="ctr"/>
            <a:r>
              <a:rPr lang="en-US" b="1" dirty="0" smtClean="0"/>
              <a:t>Analysis</a:t>
            </a:r>
          </a:p>
          <a:p>
            <a:pPr algn="ctr"/>
            <a:r>
              <a:rPr lang="en-US" dirty="0" smtClean="0"/>
              <a:t>(easier to </a:t>
            </a:r>
            <a:br>
              <a:rPr lang="en-US" dirty="0" smtClean="0"/>
            </a:br>
            <a:r>
              <a:rPr lang="en-US" dirty="0" smtClean="0"/>
              <a:t>express in LA)</a:t>
            </a:r>
            <a:endParaRPr lang="en-US" dirty="0"/>
          </a:p>
        </p:txBody>
      </p:sp>
      <p:cxnSp>
        <p:nvCxnSpPr>
          <p:cNvPr id="48" name="Straight Arrow Connector 47"/>
          <p:cNvCxnSpPr>
            <a:stCxn id="7" idx="2"/>
            <a:endCxn id="20" idx="0"/>
          </p:cNvCxnSpPr>
          <p:nvPr/>
        </p:nvCxnSpPr>
        <p:spPr>
          <a:xfrm>
            <a:off x="3653612" y="2653048"/>
            <a:ext cx="0" cy="154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8" idx="2"/>
            <a:endCxn id="23" idx="0"/>
          </p:cNvCxnSpPr>
          <p:nvPr/>
        </p:nvCxnSpPr>
        <p:spPr>
          <a:xfrm>
            <a:off x="6036203" y="2653048"/>
            <a:ext cx="0" cy="154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678501" y="1664783"/>
            <a:ext cx="1642373" cy="646331"/>
          </a:xfrm>
          <a:prstGeom prst="rect">
            <a:avLst/>
          </a:prstGeom>
          <a:noFill/>
        </p:spPr>
        <p:txBody>
          <a:bodyPr wrap="none" rtlCol="0">
            <a:spAutoFit/>
          </a:bodyPr>
          <a:lstStyle/>
          <a:p>
            <a:pPr algn="ctr"/>
            <a:r>
              <a:rPr lang="en-US" dirty="0" smtClean="0"/>
              <a:t>Array of Things </a:t>
            </a:r>
          </a:p>
          <a:p>
            <a:pPr algn="ctr"/>
            <a:r>
              <a:rPr lang="en-US" dirty="0" smtClean="0"/>
              <a:t>Sensor Data</a:t>
            </a:r>
            <a:endParaRPr lang="en-US" dirty="0"/>
          </a:p>
        </p:txBody>
      </p:sp>
      <p:sp>
        <p:nvSpPr>
          <p:cNvPr id="25" name="TextBox 24"/>
          <p:cNvSpPr txBox="1"/>
          <p:nvPr/>
        </p:nvSpPr>
        <p:spPr>
          <a:xfrm>
            <a:off x="432380" y="4556790"/>
            <a:ext cx="2134623" cy="369332"/>
          </a:xfrm>
          <a:prstGeom prst="rect">
            <a:avLst/>
          </a:prstGeom>
          <a:noFill/>
        </p:spPr>
        <p:txBody>
          <a:bodyPr wrap="none" rtlCol="0">
            <a:spAutoFit/>
          </a:bodyPr>
          <a:lstStyle/>
          <a:p>
            <a:pPr algn="ctr"/>
            <a:r>
              <a:rPr lang="en-US" dirty="0" smtClean="0"/>
              <a:t>Collected in CSV files</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674" y="4926122"/>
            <a:ext cx="2075329" cy="1165643"/>
          </a:xfrm>
          <a:prstGeom prst="rect">
            <a:avLst/>
          </a:prstGeom>
        </p:spPr>
      </p:pic>
      <p:sp>
        <p:nvSpPr>
          <p:cNvPr id="6" name="Double Wave 5"/>
          <p:cNvSpPr/>
          <p:nvPr/>
        </p:nvSpPr>
        <p:spPr>
          <a:xfrm>
            <a:off x="7288722" y="3690134"/>
            <a:ext cx="1430323" cy="806911"/>
          </a:xfrm>
          <a:prstGeom prst="doubleWav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Impedance Mismatch?</a:t>
            </a:r>
            <a:endParaRPr lang="en-US" dirty="0"/>
          </a:p>
        </p:txBody>
      </p:sp>
    </p:spTree>
    <p:extLst>
      <p:ext uri="{BB962C8B-B14F-4D97-AF65-F5344CB8AC3E}">
        <p14:creationId xmlns:p14="http://schemas.microsoft.com/office/powerpoint/2010/main" val="397229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p:bldP spid="46" grpId="0"/>
      <p:bldP spid="3" grpId="0"/>
      <p:bldP spid="25" grpId="0"/>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Expressiveness Experiment</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30</a:t>
            </a:fld>
            <a:endParaRPr lang="en-US"/>
          </a:p>
        </p:txBody>
      </p:sp>
      <p:sp>
        <p:nvSpPr>
          <p:cNvPr id="2" name="TextBox 1"/>
          <p:cNvSpPr txBox="1"/>
          <p:nvPr/>
        </p:nvSpPr>
        <p:spPr>
          <a:xfrm>
            <a:off x="630948" y="4982028"/>
            <a:ext cx="7333931"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4 Worker nodes</a:t>
            </a:r>
          </a:p>
          <a:p>
            <a:pPr marL="285750" indent="-285750">
              <a:buFont typeface="Arial" panose="020B0604020202020204" pitchFamily="34" charset="0"/>
              <a:buChar char="•"/>
            </a:pPr>
            <a:r>
              <a:rPr lang="en-US" dirty="0" smtClean="0"/>
              <a:t>1.5 months’ sensor data</a:t>
            </a:r>
          </a:p>
          <a:p>
            <a:pPr marL="742950" lvl="1" indent="-285750">
              <a:buFont typeface="Arial" panose="020B0604020202020204" pitchFamily="34" charset="0"/>
              <a:buChar char="•"/>
            </a:pPr>
            <a:r>
              <a:rPr lang="en-US" dirty="0" smtClean="0"/>
              <a:t>Partitioned in 3 day segments</a:t>
            </a:r>
          </a:p>
          <a:p>
            <a:pPr marL="742950" lvl="1" indent="-285750">
              <a:buFont typeface="Arial" panose="020B0604020202020204" pitchFamily="34" charset="0"/>
              <a:buChar char="•"/>
            </a:pPr>
            <a:r>
              <a:rPr lang="en-US" dirty="0" smtClean="0"/>
              <a:t>1.2 GB raw; 60 MB after filter to 1 month, project, compress in HDFS</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652595962"/>
              </p:ext>
            </p:extLst>
          </p:nvPr>
        </p:nvGraphicFramePr>
        <p:xfrm>
          <a:off x="1692211" y="1809178"/>
          <a:ext cx="5759577" cy="32396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6309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ext uri="{D42A27DB-BD31-4B8C-83A1-F6EECF244321}">
                <p14:modId xmlns:p14="http://schemas.microsoft.com/office/powerpoint/2010/main" val="4206425821"/>
              </p:ext>
            </p:extLst>
          </p:nvPr>
        </p:nvGraphicFramePr>
        <p:xfrm>
          <a:off x="630948" y="1438147"/>
          <a:ext cx="7410994" cy="383177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p:cNvSpPr>
            <a:spLocks noGrp="1"/>
          </p:cNvSpPr>
          <p:nvPr>
            <p:ph type="body" sz="quarter" idx="10"/>
          </p:nvPr>
        </p:nvSpPr>
        <p:spPr/>
        <p:txBody>
          <a:bodyPr/>
          <a:lstStyle/>
          <a:p>
            <a:r>
              <a:rPr lang="en-US" dirty="0" smtClean="0"/>
              <a:t>Expressiveness Experiment</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31</a:t>
            </a:fld>
            <a:endParaRPr lang="en-US"/>
          </a:p>
        </p:txBody>
      </p:sp>
      <p:sp>
        <p:nvSpPr>
          <p:cNvPr id="2" name="TextBox 1"/>
          <p:cNvSpPr txBox="1"/>
          <p:nvPr/>
        </p:nvSpPr>
        <p:spPr>
          <a:xfrm>
            <a:off x="630948" y="4982028"/>
            <a:ext cx="7333931"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4 Worker nodes</a:t>
            </a:r>
          </a:p>
          <a:p>
            <a:pPr marL="285750" indent="-285750">
              <a:buFont typeface="Arial" panose="020B0604020202020204" pitchFamily="34" charset="0"/>
              <a:buChar char="•"/>
            </a:pPr>
            <a:r>
              <a:rPr lang="en-US" dirty="0" smtClean="0"/>
              <a:t>1.5 months’ sensor data</a:t>
            </a:r>
          </a:p>
          <a:p>
            <a:pPr marL="742950" lvl="1" indent="-285750">
              <a:buFont typeface="Arial" panose="020B0604020202020204" pitchFamily="34" charset="0"/>
              <a:buChar char="•"/>
            </a:pPr>
            <a:r>
              <a:rPr lang="en-US" dirty="0" smtClean="0"/>
              <a:t>Partitioned in 3 day segments</a:t>
            </a:r>
          </a:p>
          <a:p>
            <a:pPr marL="742950" lvl="1" indent="-285750">
              <a:buFont typeface="Arial" panose="020B0604020202020204" pitchFamily="34" charset="0"/>
              <a:buChar char="•"/>
            </a:pPr>
            <a:r>
              <a:rPr lang="en-US" dirty="0" smtClean="0"/>
              <a:t>1.2 GB raw; 60 MB after filter to 1 month, project, compress in HDFS</a:t>
            </a:r>
            <a:endParaRPr lang="en-US" dirty="0"/>
          </a:p>
        </p:txBody>
      </p:sp>
      <p:sp>
        <p:nvSpPr>
          <p:cNvPr id="5" name="TextBox 4"/>
          <p:cNvSpPr txBox="1"/>
          <p:nvPr/>
        </p:nvSpPr>
        <p:spPr>
          <a:xfrm>
            <a:off x="6868425" y="1680755"/>
            <a:ext cx="2192908" cy="1077218"/>
          </a:xfrm>
          <a:prstGeom prst="rect">
            <a:avLst/>
          </a:prstGeom>
          <a:noFill/>
        </p:spPr>
        <p:txBody>
          <a:bodyPr wrap="none" rtlCol="0">
            <a:spAutoFit/>
          </a:bodyPr>
          <a:lstStyle/>
          <a:p>
            <a:pPr algn="ctr"/>
            <a:r>
              <a:rPr lang="en-US" sz="1600" u="sng" dirty="0" smtClean="0"/>
              <a:t>3 Parts of Sensor </a:t>
            </a:r>
            <a:r>
              <a:rPr lang="en-US" sz="1600" u="sng" dirty="0" err="1" smtClean="0"/>
              <a:t>Calc</a:t>
            </a:r>
            <a:endParaRPr lang="en-US" sz="1600" u="sng" dirty="0" smtClean="0"/>
          </a:p>
          <a:p>
            <a:r>
              <a:rPr lang="en-US" sz="1600" dirty="0" smtClean="0"/>
              <a:t>Matrix multiply &amp; divide</a:t>
            </a:r>
          </a:p>
          <a:p>
            <a:r>
              <a:rPr lang="en-US" sz="1600" dirty="0" smtClean="0"/>
              <a:t>Subtract mean </a:t>
            </a:r>
          </a:p>
          <a:p>
            <a:r>
              <a:rPr lang="en-US" sz="1600" dirty="0" smtClean="0"/>
              <a:t>Filter</a:t>
            </a:r>
            <a:r>
              <a:rPr lang="en-US" sz="1600" dirty="0"/>
              <a:t>, bin, join </a:t>
            </a:r>
            <a:r>
              <a:rPr lang="en-US" sz="1600" dirty="0" smtClean="0"/>
              <a:t>sensors</a:t>
            </a:r>
            <a:endParaRPr lang="en-US" sz="1600" dirty="0"/>
          </a:p>
        </p:txBody>
      </p:sp>
    </p:spTree>
    <p:extLst>
      <p:ext uri="{BB962C8B-B14F-4D97-AF65-F5344CB8AC3E}">
        <p14:creationId xmlns:p14="http://schemas.microsoft.com/office/powerpoint/2010/main" val="13961118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Sensor Query, complete translation to </a:t>
            </a:r>
            <a:r>
              <a:rPr lang="en-US" cap="small" dirty="0" smtClean="0"/>
              <a:t>Lara</a:t>
            </a:r>
            <a:endParaRPr lang="en-US" cap="small"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32</a:t>
            </a:fld>
            <a:endParaRPr lang="en-US"/>
          </a:p>
        </p:txBody>
      </p:sp>
      <p:pic>
        <p:nvPicPr>
          <p:cNvPr id="2" name="Picture 1"/>
          <p:cNvPicPr>
            <a:picLocks noChangeAspect="1"/>
          </p:cNvPicPr>
          <p:nvPr/>
        </p:nvPicPr>
        <p:blipFill>
          <a:blip r:embed="rId2"/>
          <a:stretch>
            <a:fillRect/>
          </a:stretch>
        </p:blipFill>
        <p:spPr>
          <a:xfrm>
            <a:off x="577220" y="228863"/>
            <a:ext cx="7989561" cy="4997875"/>
          </a:xfrm>
          <a:prstGeom prst="rect">
            <a:avLst/>
          </a:prstGeom>
        </p:spPr>
      </p:pic>
      <p:pic>
        <p:nvPicPr>
          <p:cNvPr id="5" name="Picture 4"/>
          <p:cNvPicPr>
            <a:picLocks noChangeAspect="1"/>
          </p:cNvPicPr>
          <p:nvPr/>
        </p:nvPicPr>
        <p:blipFill>
          <a:blip r:embed="rId3"/>
          <a:stretch>
            <a:fillRect/>
          </a:stretch>
        </p:blipFill>
        <p:spPr>
          <a:xfrm>
            <a:off x="1210069" y="5226738"/>
            <a:ext cx="5021430" cy="1447006"/>
          </a:xfrm>
          <a:prstGeom prst="rect">
            <a:avLst/>
          </a:prstGeom>
        </p:spPr>
      </p:pic>
      <p:sp>
        <p:nvSpPr>
          <p:cNvPr id="6" name="Rectangle 5"/>
          <p:cNvSpPr/>
          <p:nvPr/>
        </p:nvSpPr>
        <p:spPr>
          <a:xfrm>
            <a:off x="6358487" y="5303910"/>
            <a:ext cx="2437169" cy="646331"/>
          </a:xfrm>
          <a:prstGeom prst="rect">
            <a:avLst/>
          </a:prstGeom>
        </p:spPr>
        <p:txBody>
          <a:bodyPr wrap="square">
            <a:spAutoFit/>
          </a:bodyPr>
          <a:lstStyle/>
          <a:p>
            <a:r>
              <a:rPr lang="en-US" dirty="0"/>
              <a:t>Sensor Query, complete translation to </a:t>
            </a:r>
            <a:r>
              <a:rPr lang="en-US" cap="small" dirty="0"/>
              <a:t>Lara</a:t>
            </a:r>
          </a:p>
        </p:txBody>
      </p:sp>
    </p:spTree>
    <p:extLst>
      <p:ext uri="{BB962C8B-B14F-4D97-AF65-F5344CB8AC3E}">
        <p14:creationId xmlns:p14="http://schemas.microsoft.com/office/powerpoint/2010/main" val="8183395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71757" y="371510"/>
            <a:ext cx="8273460" cy="991998"/>
          </a:xfrm>
        </p:spPr>
        <p:txBody>
          <a:bodyPr/>
          <a:lstStyle/>
          <a:p>
            <a:r>
              <a:rPr lang="en-US" dirty="0"/>
              <a:t>Sensor Query, </a:t>
            </a:r>
            <a:r>
              <a:rPr lang="en-US" dirty="0" smtClean="0"/>
              <a:t>Physical </a:t>
            </a:r>
            <a:r>
              <a:rPr lang="en-US" cap="small" dirty="0" smtClean="0"/>
              <a:t>Lara</a:t>
            </a:r>
            <a:r>
              <a:rPr lang="en-US" dirty="0" smtClean="0"/>
              <a:t> and Optimizations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33</a:t>
            </a:fld>
            <a:endParaRPr lang="en-US"/>
          </a:p>
        </p:txBody>
      </p:sp>
      <p:pic>
        <p:nvPicPr>
          <p:cNvPr id="5" name="Chart Placeholder 4"/>
          <p:cNvPicPr>
            <a:picLocks noGrp="1" noChangeAspect="1"/>
          </p:cNvPicPr>
          <p:nvPr>
            <p:ph type="chart" sz="quarter" idx="12"/>
          </p:nvPr>
        </p:nvPicPr>
        <p:blipFill>
          <a:blip r:embed="rId3"/>
          <a:stretch>
            <a:fillRect/>
          </a:stretch>
        </p:blipFill>
        <p:spPr>
          <a:xfrm>
            <a:off x="202221" y="257385"/>
            <a:ext cx="8738889" cy="4708205"/>
          </a:xfrm>
          <a:prstGeom prst="rect">
            <a:avLst/>
          </a:prstGeom>
        </p:spPr>
      </p:pic>
      <p:pic>
        <p:nvPicPr>
          <p:cNvPr id="6" name="Picture 5"/>
          <p:cNvPicPr>
            <a:picLocks noChangeAspect="1"/>
          </p:cNvPicPr>
          <p:nvPr/>
        </p:nvPicPr>
        <p:blipFill>
          <a:blip r:embed="rId4"/>
          <a:stretch>
            <a:fillRect/>
          </a:stretch>
        </p:blipFill>
        <p:spPr>
          <a:xfrm>
            <a:off x="671757" y="5664014"/>
            <a:ext cx="7800486" cy="606362"/>
          </a:xfrm>
          <a:prstGeom prst="rect">
            <a:avLst/>
          </a:prstGeom>
        </p:spPr>
      </p:pic>
      <p:sp>
        <p:nvSpPr>
          <p:cNvPr id="9" name="TextBox 8"/>
          <p:cNvSpPr txBox="1"/>
          <p:nvPr/>
        </p:nvSpPr>
        <p:spPr>
          <a:xfrm>
            <a:off x="395817" y="4965590"/>
            <a:ext cx="3812582" cy="646331"/>
          </a:xfrm>
          <a:prstGeom prst="rect">
            <a:avLst/>
          </a:prstGeom>
          <a:noFill/>
        </p:spPr>
        <p:txBody>
          <a:bodyPr wrap="none" rtlCol="0">
            <a:spAutoFit/>
          </a:bodyPr>
          <a:lstStyle/>
          <a:p>
            <a:r>
              <a:rPr lang="en-US" dirty="0" smtClean="0"/>
              <a:t>Example optimization:</a:t>
            </a:r>
          </a:p>
          <a:p>
            <a:pPr marL="342900" indent="-342900">
              <a:buFont typeface="Wingdings" panose="05000000000000000000" pitchFamily="2" charset="2"/>
              <a:buChar char="ü"/>
            </a:pPr>
            <a:r>
              <a:rPr lang="en-US" dirty="0" smtClean="0"/>
              <a:t>Eliminate </a:t>
            </a:r>
            <a:r>
              <a:rPr lang="en-US" b="1" cap="small" dirty="0" smtClean="0"/>
              <a:t>Sort</a:t>
            </a:r>
            <a:r>
              <a:rPr lang="en-US" dirty="0" smtClean="0"/>
              <a:t> after monotonic </a:t>
            </a:r>
            <a:r>
              <a:rPr lang="en-US" cap="small" dirty="0" smtClean="0"/>
              <a:t>Ext</a:t>
            </a:r>
          </a:p>
        </p:txBody>
      </p:sp>
    </p:spTree>
    <p:extLst>
      <p:ext uri="{BB962C8B-B14F-4D97-AF65-F5344CB8AC3E}">
        <p14:creationId xmlns:p14="http://schemas.microsoft.com/office/powerpoint/2010/main" val="26252560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1669833-F6D1-4A24-9E2B-B954F35C4C41}" type="slidenum">
              <a:rPr lang="en-US" smtClean="0"/>
              <a:pPr/>
              <a:t>34</a:t>
            </a:fld>
            <a:endParaRPr lang="en-US"/>
          </a:p>
        </p:txBody>
      </p:sp>
      <p:grpSp>
        <p:nvGrpSpPr>
          <p:cNvPr id="17" name="Group 16"/>
          <p:cNvGrpSpPr/>
          <p:nvPr/>
        </p:nvGrpSpPr>
        <p:grpSpPr>
          <a:xfrm>
            <a:off x="1300747" y="1018233"/>
            <a:ext cx="3098198" cy="1671567"/>
            <a:chOff x="3270627" y="462155"/>
            <a:chExt cx="3098198" cy="1671567"/>
          </a:xfrm>
        </p:grpSpPr>
        <p:sp>
          <p:nvSpPr>
            <p:cNvPr id="5" name="Rectangle 4"/>
            <p:cNvSpPr/>
            <p:nvPr/>
          </p:nvSpPr>
          <p:spPr>
            <a:xfrm>
              <a:off x="5257623" y="718259"/>
              <a:ext cx="1111202" cy="861774"/>
            </a:xfrm>
            <a:prstGeom prst="rect">
              <a:avLst/>
            </a:prstGeom>
          </p:spPr>
          <p:txBody>
            <a:bodyPr wrap="none">
              <a:spAutoFit/>
            </a:bodyPr>
            <a:lstStyle/>
            <a:p>
              <a:r>
                <a:rPr lang="en-US" sz="5000" b="1" dirty="0">
                  <a:solidFill>
                    <a:srgbClr val="4B2E83"/>
                  </a:solidFill>
                  <a:latin typeface="Encode Sans Normal Black"/>
                </a:rPr>
                <a:t>DB</a:t>
              </a:r>
              <a:endParaRPr lang="en-US" dirty="0"/>
            </a:p>
          </p:txBody>
        </p:sp>
        <p:sp>
          <p:nvSpPr>
            <p:cNvPr id="6" name="TextBox 5"/>
            <p:cNvSpPr txBox="1"/>
            <p:nvPr/>
          </p:nvSpPr>
          <p:spPr>
            <a:xfrm>
              <a:off x="3270627" y="462155"/>
              <a:ext cx="2214068" cy="1200329"/>
            </a:xfrm>
            <a:prstGeom prst="rect">
              <a:avLst/>
            </a:prstGeom>
            <a:noFill/>
            <a:effectLst>
              <a:softEdge rad="50800"/>
            </a:effectLst>
          </p:spPr>
          <p:txBody>
            <a:bodyPr wrap="none" rtlCol="0">
              <a:spAutoFit/>
            </a:bodyPr>
            <a:lstStyle/>
            <a:p>
              <a:r>
                <a:rPr lang="en-US" sz="7200" b="1" cap="small" dirty="0" smtClean="0">
                  <a:gradFill flip="none" rotWithShape="1">
                    <a:gsLst>
                      <a:gs pos="0">
                        <a:srgbClr val="4B2E83"/>
                      </a:gs>
                      <a:gs pos="100000">
                        <a:srgbClr val="A31F34"/>
                      </a:gs>
                    </a:gsLst>
                    <a:lin ang="10800000" scaled="1"/>
                    <a:tileRect/>
                  </a:gradFill>
                </a:rPr>
                <a:t>LARA</a:t>
              </a:r>
              <a:endParaRPr lang="en-US" sz="7200" b="1" cap="small" dirty="0">
                <a:gradFill flip="none" rotWithShape="1">
                  <a:gsLst>
                    <a:gs pos="0">
                      <a:srgbClr val="4B2E83"/>
                    </a:gs>
                    <a:gs pos="100000">
                      <a:srgbClr val="A31F34"/>
                    </a:gs>
                  </a:gsLst>
                  <a:lin ang="10800000" scaled="1"/>
                  <a:tileRect/>
                </a:gradFill>
              </a:endParaRPr>
            </a:p>
          </p:txBody>
        </p:sp>
        <p:sp>
          <p:nvSpPr>
            <p:cNvPr id="7" name="TextBox 6"/>
            <p:cNvSpPr txBox="1"/>
            <p:nvPr/>
          </p:nvSpPr>
          <p:spPr>
            <a:xfrm>
              <a:off x="4512076" y="1271947"/>
              <a:ext cx="694421" cy="707886"/>
            </a:xfrm>
            <a:prstGeom prst="rect">
              <a:avLst/>
            </a:prstGeom>
            <a:noFill/>
          </p:spPr>
          <p:txBody>
            <a:bodyPr wrap="none" rtlCol="0">
              <a:spAutoFit/>
            </a:bodyPr>
            <a:lstStyle/>
            <a:p>
              <a:pPr algn="ctr"/>
              <a:r>
                <a:rPr lang="el-GR" sz="4000" dirty="0" smtClean="0">
                  <a:solidFill>
                    <a:srgbClr val="4B2E83"/>
                  </a:solidFill>
                </a:rPr>
                <a:t>⊗</a:t>
              </a:r>
              <a:endParaRPr lang="en-US" sz="4000" dirty="0">
                <a:solidFill>
                  <a:srgbClr val="4B2E83"/>
                </a:solidFill>
              </a:endParaRPr>
            </a:p>
          </p:txBody>
        </p:sp>
        <p:sp>
          <p:nvSpPr>
            <p:cNvPr id="8" name="TextBox 7"/>
            <p:cNvSpPr txBox="1"/>
            <p:nvPr/>
          </p:nvSpPr>
          <p:spPr>
            <a:xfrm>
              <a:off x="3928298" y="1118059"/>
              <a:ext cx="822661" cy="1015663"/>
            </a:xfrm>
            <a:prstGeom prst="rect">
              <a:avLst/>
            </a:prstGeom>
            <a:noFill/>
            <a:effectLst/>
          </p:spPr>
          <p:txBody>
            <a:bodyPr wrap="none" rtlCol="0">
              <a:spAutoFit/>
            </a:bodyPr>
            <a:lstStyle/>
            <a:p>
              <a:pPr algn="ctr"/>
              <a:r>
                <a:rPr lang="el-GR" sz="6000" dirty="0" smtClean="0">
                  <a:solidFill>
                    <a:srgbClr val="8B2A6D"/>
                  </a:solidFill>
                </a:rPr>
                <a:t>⋈</a:t>
              </a:r>
              <a:endParaRPr lang="en-US" sz="6000" dirty="0">
                <a:solidFill>
                  <a:srgbClr val="8B2A6D"/>
                </a:solidFill>
              </a:endParaRPr>
            </a:p>
          </p:txBody>
        </p:sp>
        <p:sp>
          <p:nvSpPr>
            <p:cNvPr id="9" name="TextBox 8"/>
            <p:cNvSpPr txBox="1"/>
            <p:nvPr/>
          </p:nvSpPr>
          <p:spPr>
            <a:xfrm>
              <a:off x="3472760" y="1271947"/>
              <a:ext cx="694421" cy="707886"/>
            </a:xfrm>
            <a:prstGeom prst="rect">
              <a:avLst/>
            </a:prstGeom>
            <a:noFill/>
          </p:spPr>
          <p:txBody>
            <a:bodyPr wrap="none" rtlCol="0">
              <a:spAutoFit/>
            </a:bodyPr>
            <a:lstStyle/>
            <a:p>
              <a:pPr algn="ctr"/>
              <a:r>
                <a:rPr lang="el-GR" sz="4000" dirty="0" smtClean="0">
                  <a:solidFill>
                    <a:srgbClr val="A31F34"/>
                  </a:solidFill>
                </a:rPr>
                <a:t>⊕</a:t>
              </a:r>
              <a:endParaRPr lang="en-US" sz="4000" dirty="0">
                <a:solidFill>
                  <a:srgbClr val="A31F34"/>
                </a:solidFill>
              </a:endParaRPr>
            </a:p>
          </p:txBody>
        </p:sp>
      </p:grpSp>
      <p:sp>
        <p:nvSpPr>
          <p:cNvPr id="19" name="Rectangle 18"/>
          <p:cNvSpPr/>
          <p:nvPr/>
        </p:nvSpPr>
        <p:spPr>
          <a:xfrm>
            <a:off x="2268207" y="4049932"/>
            <a:ext cx="771365" cy="646331"/>
          </a:xfrm>
          <a:prstGeom prst="rect">
            <a:avLst/>
          </a:prstGeom>
        </p:spPr>
        <p:txBody>
          <a:bodyPr wrap="none">
            <a:spAutoFit/>
          </a:bodyPr>
          <a:lstStyle/>
          <a:p>
            <a:r>
              <a:rPr lang="en-US" sz="3600" dirty="0" smtClean="0"/>
              <a:t>⋈</a:t>
            </a:r>
            <a:r>
              <a:rPr lang="en-US" sz="2400" baseline="-25000" dirty="0" smtClean="0"/>
              <a:t>⊗</a:t>
            </a:r>
            <a:endParaRPr lang="en-US" sz="3600" baseline="-25000" dirty="0"/>
          </a:p>
        </p:txBody>
      </p:sp>
      <p:sp>
        <p:nvSpPr>
          <p:cNvPr id="20" name="Rectangle 19"/>
          <p:cNvSpPr/>
          <p:nvPr/>
        </p:nvSpPr>
        <p:spPr>
          <a:xfrm rot="5400000">
            <a:off x="3715354" y="4061540"/>
            <a:ext cx="567784" cy="646331"/>
          </a:xfrm>
          <a:prstGeom prst="rect">
            <a:avLst/>
          </a:prstGeom>
        </p:spPr>
        <p:txBody>
          <a:bodyPr wrap="none">
            <a:spAutoFit/>
          </a:bodyPr>
          <a:lstStyle/>
          <a:p>
            <a:r>
              <a:rPr lang="en-US" sz="3600" dirty="0"/>
              <a:t>⋈</a:t>
            </a:r>
          </a:p>
        </p:txBody>
      </p:sp>
      <p:sp>
        <p:nvSpPr>
          <p:cNvPr id="21" name="Rectangle 20"/>
          <p:cNvSpPr/>
          <p:nvPr/>
        </p:nvSpPr>
        <p:spPr>
          <a:xfrm>
            <a:off x="5365587" y="4111487"/>
            <a:ext cx="707630" cy="523220"/>
          </a:xfrm>
          <a:prstGeom prst="rect">
            <a:avLst/>
          </a:prstGeom>
        </p:spPr>
        <p:txBody>
          <a:bodyPr wrap="none" anchor="ctr">
            <a:spAutoFit/>
          </a:bodyPr>
          <a:lstStyle/>
          <a:p>
            <a:r>
              <a:rPr lang="en-US" sz="2800" dirty="0" err="1" smtClean="0"/>
              <a:t>ext</a:t>
            </a:r>
            <a:r>
              <a:rPr lang="en-US" sz="2400" baseline="-25000" dirty="0" err="1" smtClean="0"/>
              <a:t>f</a:t>
            </a:r>
            <a:endParaRPr lang="en-US" sz="2800" dirty="0"/>
          </a:p>
        </p:txBody>
      </p:sp>
      <p:sp>
        <p:nvSpPr>
          <p:cNvPr id="22" name="Rectangle 21"/>
          <p:cNvSpPr/>
          <p:nvPr/>
        </p:nvSpPr>
        <p:spPr>
          <a:xfrm>
            <a:off x="4015345" y="4347775"/>
            <a:ext cx="385042" cy="369332"/>
          </a:xfrm>
          <a:prstGeom prst="rect">
            <a:avLst/>
          </a:prstGeom>
        </p:spPr>
        <p:txBody>
          <a:bodyPr wrap="none">
            <a:spAutoFit/>
          </a:bodyPr>
          <a:lstStyle/>
          <a:p>
            <a:r>
              <a:rPr lang="en-US" dirty="0">
                <a:solidFill>
                  <a:srgbClr val="545454"/>
                </a:solidFill>
                <a:latin typeface="Roboto"/>
              </a:rPr>
              <a:t>⨁</a:t>
            </a:r>
            <a:endParaRPr lang="en-US" dirty="0"/>
          </a:p>
        </p:txBody>
      </p:sp>
      <p:sp>
        <p:nvSpPr>
          <p:cNvPr id="23" name="TextBox 22"/>
          <p:cNvSpPr txBox="1"/>
          <p:nvPr/>
        </p:nvSpPr>
        <p:spPr>
          <a:xfrm>
            <a:off x="2197301" y="3606740"/>
            <a:ext cx="769763" cy="523220"/>
          </a:xfrm>
          <a:prstGeom prst="rect">
            <a:avLst/>
          </a:prstGeom>
          <a:noFill/>
        </p:spPr>
        <p:txBody>
          <a:bodyPr wrap="none" rtlCol="0">
            <a:spAutoFit/>
          </a:bodyPr>
          <a:lstStyle/>
          <a:p>
            <a:r>
              <a:rPr lang="en-US" sz="2800" b="1" i="1" dirty="0" smtClean="0"/>
              <a:t>Join</a:t>
            </a:r>
            <a:endParaRPr lang="en-US" sz="2800" b="1" i="1" dirty="0"/>
          </a:p>
        </p:txBody>
      </p:sp>
      <p:sp>
        <p:nvSpPr>
          <p:cNvPr id="24" name="TextBox 23"/>
          <p:cNvSpPr txBox="1"/>
          <p:nvPr/>
        </p:nvSpPr>
        <p:spPr>
          <a:xfrm>
            <a:off x="3443754" y="3609264"/>
            <a:ext cx="1074333" cy="523220"/>
          </a:xfrm>
          <a:prstGeom prst="rect">
            <a:avLst/>
          </a:prstGeom>
          <a:noFill/>
        </p:spPr>
        <p:txBody>
          <a:bodyPr wrap="none" rtlCol="0">
            <a:spAutoFit/>
          </a:bodyPr>
          <a:lstStyle/>
          <a:p>
            <a:r>
              <a:rPr lang="en-US" sz="2800" b="1" i="1" dirty="0" smtClean="0"/>
              <a:t>Union</a:t>
            </a:r>
            <a:endParaRPr lang="en-US" sz="2800" b="1" i="1" dirty="0"/>
          </a:p>
        </p:txBody>
      </p:sp>
      <p:sp>
        <p:nvSpPr>
          <p:cNvPr id="25" name="TextBox 24"/>
          <p:cNvSpPr txBox="1"/>
          <p:nvPr/>
        </p:nvSpPr>
        <p:spPr>
          <a:xfrm>
            <a:off x="4919227" y="3606740"/>
            <a:ext cx="1619418" cy="523220"/>
          </a:xfrm>
          <a:prstGeom prst="rect">
            <a:avLst/>
          </a:prstGeom>
          <a:noFill/>
        </p:spPr>
        <p:txBody>
          <a:bodyPr wrap="none" rtlCol="0">
            <a:spAutoFit/>
          </a:bodyPr>
          <a:lstStyle/>
          <a:p>
            <a:r>
              <a:rPr lang="en-US" sz="2800" b="1" i="1" dirty="0" smtClean="0"/>
              <a:t>Extension</a:t>
            </a:r>
            <a:endParaRPr lang="en-US" sz="2800" b="1" i="1" dirty="0"/>
          </a:p>
        </p:txBody>
      </p:sp>
      <p:sp>
        <p:nvSpPr>
          <p:cNvPr id="26" name="Rectangle 25"/>
          <p:cNvSpPr/>
          <p:nvPr/>
        </p:nvSpPr>
        <p:spPr>
          <a:xfrm>
            <a:off x="1001627" y="6305781"/>
            <a:ext cx="3823804" cy="369332"/>
          </a:xfrm>
          <a:prstGeom prst="rect">
            <a:avLst/>
          </a:prstGeom>
        </p:spPr>
        <p:txBody>
          <a:bodyPr wrap="none">
            <a:spAutoFit/>
          </a:bodyPr>
          <a:lstStyle/>
          <a:p>
            <a:r>
              <a:rPr lang="en-US" dirty="0"/>
              <a:t>Contact: </a:t>
            </a:r>
            <a:r>
              <a:rPr lang="en-US" dirty="0">
                <a:hlinkClick r:id="rId3"/>
              </a:rPr>
              <a:t>dhutchis@cs.washington.edu</a:t>
            </a:r>
            <a:r>
              <a:rPr lang="en-US" dirty="0"/>
              <a:t> </a:t>
            </a:r>
          </a:p>
        </p:txBody>
      </p:sp>
      <p:pic>
        <p:nvPicPr>
          <p:cNvPr id="1026" name="Picture 2" descr="http://cem.osu.edu/files/2014/12/nsf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6593" y="5506778"/>
            <a:ext cx="741188" cy="7454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www.firstgiving.com/imaging/stock/336a509b-567f-4524-80b8-94557dea3b4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4314" y="5453248"/>
            <a:ext cx="814086" cy="8525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9307" y="5516342"/>
            <a:ext cx="780752" cy="726344"/>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2996968659"/>
              </p:ext>
            </p:extLst>
          </p:nvPr>
        </p:nvGraphicFramePr>
        <p:xfrm>
          <a:off x="5087333" y="528729"/>
          <a:ext cx="3062478" cy="2494280"/>
        </p:xfrm>
        <a:graphic>
          <a:graphicData uri="http://schemas.openxmlformats.org/drawingml/2006/table">
            <a:tbl>
              <a:tblPr firstRow="1" lastCol="1" bandRow="1">
                <a:tableStyleId>{69C7853C-536D-4A76-A0AE-DD22124D55A5}</a:tableStyleId>
              </a:tblPr>
              <a:tblGrid>
                <a:gridCol w="582930">
                  <a:extLst>
                    <a:ext uri="{9D8B030D-6E8A-4147-A177-3AD203B41FA5}">
                      <a16:colId xmlns:a16="http://schemas.microsoft.com/office/drawing/2014/main" val="3188097897"/>
                    </a:ext>
                  </a:extLst>
                </a:gridCol>
                <a:gridCol w="726504">
                  <a:extLst>
                    <a:ext uri="{9D8B030D-6E8A-4147-A177-3AD203B41FA5}">
                      <a16:colId xmlns:a16="http://schemas.microsoft.com/office/drawing/2014/main" val="4258710642"/>
                    </a:ext>
                  </a:extLst>
                </a:gridCol>
                <a:gridCol w="582930">
                  <a:extLst>
                    <a:ext uri="{9D8B030D-6E8A-4147-A177-3AD203B41FA5}">
                      <a16:colId xmlns:a16="http://schemas.microsoft.com/office/drawing/2014/main" val="4067530916"/>
                    </a:ext>
                  </a:extLst>
                </a:gridCol>
                <a:gridCol w="640080">
                  <a:extLst>
                    <a:ext uri="{9D8B030D-6E8A-4147-A177-3AD203B41FA5}">
                      <a16:colId xmlns:a16="http://schemas.microsoft.com/office/drawing/2014/main" val="2659883558"/>
                    </a:ext>
                  </a:extLst>
                </a:gridCol>
                <a:gridCol w="530034">
                  <a:extLst>
                    <a:ext uri="{9D8B030D-6E8A-4147-A177-3AD203B41FA5}">
                      <a16:colId xmlns:a16="http://schemas.microsoft.com/office/drawing/2014/main" val="3176911231"/>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br>
                        <a:rPr lang="en-US" dirty="0" smtClean="0">
                          <a:solidFill>
                            <a:schemeClr val="tx1"/>
                          </a:solidFill>
                        </a:rPr>
                      </a:br>
                      <a:r>
                        <a:rPr lang="en-US" dirty="0" err="1" smtClean="0">
                          <a:solidFill>
                            <a:schemeClr val="tx1"/>
                          </a:solidFill>
                        </a:rPr>
                        <a:t>cnt</a:t>
                      </a:r>
                      <a:endParaRPr lang="en-US" dirty="0" smtClean="0">
                        <a:solidFill>
                          <a:schemeClr val="tx1"/>
                        </a:solidFill>
                      </a:endParaRPr>
                    </a:p>
                  </a:txBody>
                  <a:tcPr>
                    <a:lnL w="12700" cap="flat" cmpd="sng" algn="ctr">
                      <a:no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466</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460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466</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460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520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56.3</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520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1540297339"/>
                  </a:ext>
                </a:extLst>
              </a:tr>
              <a:tr h="370840">
                <a:tc>
                  <a:txBody>
                    <a:bodyPr/>
                    <a:lstStyle/>
                    <a:p>
                      <a:pPr algn="ctr"/>
                      <a:r>
                        <a:rPr lang="en-US" dirty="0" smtClean="0">
                          <a:solidFill>
                            <a:schemeClr val="tx1"/>
                          </a:solidFill>
                        </a:rPr>
                        <a:t>528</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520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56.5</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3504477420"/>
                  </a:ext>
                </a:extLst>
              </a:tr>
            </a:tbl>
          </a:graphicData>
        </a:graphic>
      </p:graphicFrame>
    </p:spTree>
    <p:extLst>
      <p:ext uri="{BB962C8B-B14F-4D97-AF65-F5344CB8AC3E}">
        <p14:creationId xmlns:p14="http://schemas.microsoft.com/office/powerpoint/2010/main" val="30347787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1669833-F6D1-4A24-9E2B-B954F35C4C41}" type="slidenum">
              <a:rPr lang="en-US" smtClean="0"/>
              <a:pPr/>
              <a:t>35</a:t>
            </a:fld>
            <a:endParaRPr lang="en-US" dirty="0"/>
          </a:p>
        </p:txBody>
      </p:sp>
      <p:pic>
        <p:nvPicPr>
          <p:cNvPr id="7" name="Chart Placeholder 6"/>
          <p:cNvPicPr>
            <a:picLocks noGrp="1" noChangeAspect="1"/>
          </p:cNvPicPr>
          <p:nvPr>
            <p:ph type="chart" sz="quarter" idx="4294967295"/>
          </p:nvPr>
        </p:nvPicPr>
        <p:blipFill>
          <a:blip r:embed="rId3"/>
          <a:stretch>
            <a:fillRect/>
          </a:stretch>
        </p:blipFill>
        <p:spPr>
          <a:xfrm>
            <a:off x="561182" y="1443539"/>
            <a:ext cx="8021637" cy="4171950"/>
          </a:xfrm>
          <a:prstGeom prst="rect">
            <a:avLst/>
          </a:prstGeom>
        </p:spPr>
      </p:pic>
      <p:sp>
        <p:nvSpPr>
          <p:cNvPr id="8" name="TextBox 7"/>
          <p:cNvSpPr txBox="1"/>
          <p:nvPr/>
        </p:nvSpPr>
        <p:spPr>
          <a:xfrm>
            <a:off x="561182" y="568966"/>
            <a:ext cx="8385437" cy="646331"/>
          </a:xfrm>
          <a:prstGeom prst="rect">
            <a:avLst/>
          </a:prstGeom>
          <a:noFill/>
        </p:spPr>
        <p:txBody>
          <a:bodyPr wrap="none" rtlCol="0">
            <a:spAutoFit/>
          </a:bodyPr>
          <a:lstStyle/>
          <a:p>
            <a:r>
              <a:rPr lang="en-US" dirty="0" smtClean="0"/>
              <a:t>slide from </a:t>
            </a:r>
            <a:r>
              <a:rPr lang="en-US" dirty="0"/>
              <a:t>Andreas </a:t>
            </a:r>
            <a:r>
              <a:rPr lang="en-US" dirty="0" err="1"/>
              <a:t>Kunft</a:t>
            </a:r>
            <a:r>
              <a:rPr lang="en-US" dirty="0"/>
              <a:t>, Alexander </a:t>
            </a:r>
            <a:r>
              <a:rPr lang="en-US" dirty="0" err="1"/>
              <a:t>Alexandrov</a:t>
            </a:r>
            <a:r>
              <a:rPr lang="en-US" dirty="0"/>
              <a:t>, </a:t>
            </a:r>
            <a:r>
              <a:rPr lang="en-US" dirty="0" err="1"/>
              <a:t>Asterios</a:t>
            </a:r>
            <a:r>
              <a:rPr lang="en-US" dirty="0"/>
              <a:t> </a:t>
            </a:r>
            <a:r>
              <a:rPr lang="en-US" dirty="0" err="1" smtClean="0"/>
              <a:t>Katsifodimos</a:t>
            </a:r>
            <a:r>
              <a:rPr lang="en-US" dirty="0" smtClean="0"/>
              <a:t>, Volker </a:t>
            </a:r>
            <a:r>
              <a:rPr lang="en-US" dirty="0" err="1" smtClean="0"/>
              <a:t>Markl’s</a:t>
            </a:r>
            <a:endParaRPr lang="en-US" dirty="0" smtClean="0"/>
          </a:p>
          <a:p>
            <a:r>
              <a:rPr lang="en-US" dirty="0" smtClean="0"/>
              <a:t>	</a:t>
            </a:r>
            <a:r>
              <a:rPr lang="en-US" dirty="0" smtClean="0">
                <a:hlinkClick r:id="rId4"/>
              </a:rPr>
              <a:t>2016 BeyondMR</a:t>
            </a:r>
            <a:r>
              <a:rPr lang="en-US" dirty="0">
                <a:hlinkClick r:id="rId4"/>
              </a:rPr>
              <a:t> </a:t>
            </a:r>
            <a:r>
              <a:rPr lang="en-US" dirty="0" smtClean="0">
                <a:hlinkClick r:id="rId4"/>
              </a:rPr>
              <a:t>talk</a:t>
            </a:r>
            <a:r>
              <a:rPr lang="en-US" dirty="0" smtClean="0"/>
              <a:t>: </a:t>
            </a:r>
            <a:r>
              <a:rPr lang="en-US" i="1" dirty="0" smtClean="0"/>
              <a:t>Towards </a:t>
            </a:r>
            <a:r>
              <a:rPr lang="en-US" i="1" dirty="0"/>
              <a:t>optimization across linear and relational </a:t>
            </a:r>
            <a:r>
              <a:rPr lang="en-US" i="1" dirty="0" smtClean="0"/>
              <a:t>algebra</a:t>
            </a:r>
            <a:endParaRPr lang="en-US" i="1" dirty="0"/>
          </a:p>
        </p:txBody>
      </p:sp>
      <p:sp>
        <p:nvSpPr>
          <p:cNvPr id="5" name="Rectangle 4"/>
          <p:cNvSpPr/>
          <p:nvPr/>
        </p:nvSpPr>
        <p:spPr>
          <a:xfrm>
            <a:off x="4528456" y="4079965"/>
            <a:ext cx="3332501" cy="588101"/>
          </a:xfrm>
          <a:prstGeom prst="rect">
            <a:avLst/>
          </a:prstGeom>
          <a:solidFill>
            <a:schemeClr val="bg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Some </a:t>
            </a:r>
            <a:r>
              <a:rPr lang="en-US" i="1" dirty="0" smtClean="0"/>
              <a:t>tasks</a:t>
            </a:r>
            <a:r>
              <a:rPr lang="en-US" dirty="0" smtClean="0"/>
              <a:t> and </a:t>
            </a:r>
            <a:r>
              <a:rPr lang="en-US" i="1" dirty="0" smtClean="0"/>
              <a:t>properties</a:t>
            </a:r>
            <a:r>
              <a:rPr lang="en-US" dirty="0" smtClean="0"/>
              <a:t> easier to express in RA, others in LA</a:t>
            </a:r>
            <a:endParaRPr lang="en-US" dirty="0"/>
          </a:p>
        </p:txBody>
      </p:sp>
      <p:sp>
        <p:nvSpPr>
          <p:cNvPr id="6" name="Rectangle 5"/>
          <p:cNvSpPr/>
          <p:nvPr/>
        </p:nvSpPr>
        <p:spPr>
          <a:xfrm>
            <a:off x="1459006" y="5518921"/>
            <a:ext cx="6138900" cy="588101"/>
          </a:xfrm>
          <a:prstGeom prst="rect">
            <a:avLst/>
          </a:prstGeom>
          <a:solidFill>
            <a:schemeClr val="bg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Using both RA and LA is difficult without a means of translation, </a:t>
            </a:r>
            <a:br>
              <a:rPr lang="en-US" dirty="0" smtClean="0"/>
            </a:br>
            <a:r>
              <a:rPr lang="en-US" dirty="0" smtClean="0"/>
              <a:t>such as a </a:t>
            </a:r>
            <a:r>
              <a:rPr lang="en-US" i="1" dirty="0" smtClean="0"/>
              <a:t>common algebra</a:t>
            </a:r>
            <a:endParaRPr lang="en-US" i="1" dirty="0"/>
          </a:p>
        </p:txBody>
      </p:sp>
      <p:sp>
        <p:nvSpPr>
          <p:cNvPr id="9" name="Rectangle 8"/>
          <p:cNvSpPr/>
          <p:nvPr/>
        </p:nvSpPr>
        <p:spPr>
          <a:xfrm>
            <a:off x="3188777" y="1811382"/>
            <a:ext cx="3786790" cy="588101"/>
          </a:xfrm>
          <a:prstGeom prst="rect">
            <a:avLst/>
          </a:prstGeom>
          <a:solidFill>
            <a:schemeClr val="bg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r>
              <a:rPr lang="en-US" dirty="0"/>
              <a:t>Relational Algebra (RA):	</a:t>
            </a:r>
            <a:r>
              <a:rPr lang="en-US" dirty="0" smtClean="0"/>
              <a:t>Preprocessing</a:t>
            </a:r>
            <a:endParaRPr lang="en-US" dirty="0"/>
          </a:p>
          <a:p>
            <a:r>
              <a:rPr lang="en-US" dirty="0"/>
              <a:t>Linear Algebra (LA):		</a:t>
            </a:r>
            <a:r>
              <a:rPr lang="en-US" dirty="0" smtClean="0"/>
              <a:t>Analytics</a:t>
            </a:r>
            <a:endParaRPr lang="en-US" dirty="0"/>
          </a:p>
        </p:txBody>
      </p:sp>
    </p:spTree>
    <p:extLst>
      <p:ext uri="{BB962C8B-B14F-4D97-AF65-F5344CB8AC3E}">
        <p14:creationId xmlns:p14="http://schemas.microsoft.com/office/powerpoint/2010/main" val="236528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art Placeholder 4"/>
          <p:cNvPicPr>
            <a:picLocks noGrp="1" noChangeAspect="1"/>
          </p:cNvPicPr>
          <p:nvPr>
            <p:ph type="chart" sz="quarter" idx="12"/>
          </p:nvPr>
        </p:nvPicPr>
        <p:blipFill>
          <a:blip r:embed="rId3"/>
          <a:stretch>
            <a:fillRect/>
          </a:stretch>
        </p:blipFill>
        <p:spPr>
          <a:xfrm>
            <a:off x="1054148" y="1565250"/>
            <a:ext cx="5679026" cy="4775250"/>
          </a:xfrm>
          <a:prstGeom prst="rect">
            <a:avLst/>
          </a:prstGeom>
        </p:spPr>
      </p:pic>
      <p:sp>
        <p:nvSpPr>
          <p:cNvPr id="3" name="Text Placeholder 2"/>
          <p:cNvSpPr>
            <a:spLocks noGrp="1"/>
          </p:cNvSpPr>
          <p:nvPr>
            <p:ph type="body" sz="quarter" idx="10"/>
          </p:nvPr>
        </p:nvSpPr>
        <p:spPr/>
        <p:txBody>
          <a:bodyPr>
            <a:normAutofit/>
          </a:bodyPr>
          <a:lstStyle/>
          <a:p>
            <a:r>
              <a:rPr lang="en-US" dirty="0" smtClean="0"/>
              <a:t>Last year’s Sensor example: Combine measurements, compute means &amp; </a:t>
            </a:r>
            <a:r>
              <a:rPr lang="en-US" dirty="0" err="1" smtClean="0"/>
              <a:t>covariances</a:t>
            </a:r>
            <a:endParaRPr lang="en-US" dirty="0"/>
          </a:p>
        </p:txBody>
      </p:sp>
      <p:sp>
        <p:nvSpPr>
          <p:cNvPr id="2" name="Slide Number Placeholder 1"/>
          <p:cNvSpPr>
            <a:spLocks noGrp="1"/>
          </p:cNvSpPr>
          <p:nvPr>
            <p:ph type="sldNum" sz="quarter" idx="4"/>
          </p:nvPr>
        </p:nvSpPr>
        <p:spPr/>
        <p:txBody>
          <a:bodyPr/>
          <a:lstStyle/>
          <a:p>
            <a:fld id="{71669833-F6D1-4A24-9E2B-B954F35C4C41}" type="slidenum">
              <a:rPr lang="en-US" smtClean="0"/>
              <a:pPr/>
              <a:t>36</a:t>
            </a:fld>
            <a:endParaRPr lang="en-US"/>
          </a:p>
        </p:txBody>
      </p:sp>
      <p:sp>
        <p:nvSpPr>
          <p:cNvPr id="6" name="Right Brace 5"/>
          <p:cNvSpPr/>
          <p:nvPr/>
        </p:nvSpPr>
        <p:spPr>
          <a:xfrm>
            <a:off x="6732584" y="1801815"/>
            <a:ext cx="231820" cy="21605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ight Brace 6"/>
          <p:cNvSpPr/>
          <p:nvPr/>
        </p:nvSpPr>
        <p:spPr>
          <a:xfrm>
            <a:off x="6732584" y="4591834"/>
            <a:ext cx="231820" cy="16570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6999445" y="2405111"/>
            <a:ext cx="1511376" cy="923330"/>
          </a:xfrm>
          <a:prstGeom prst="rect">
            <a:avLst/>
          </a:prstGeom>
          <a:noFill/>
        </p:spPr>
        <p:txBody>
          <a:bodyPr wrap="none" rtlCol="0">
            <a:spAutoFit/>
          </a:bodyPr>
          <a:lstStyle/>
          <a:p>
            <a:pPr algn="ctr"/>
            <a:r>
              <a:rPr lang="en-US" b="1" dirty="0" smtClean="0"/>
              <a:t>Preprocessing</a:t>
            </a:r>
          </a:p>
          <a:p>
            <a:pPr algn="ctr"/>
            <a:r>
              <a:rPr lang="en-US" dirty="0" smtClean="0"/>
              <a:t>(easier to </a:t>
            </a:r>
            <a:br>
              <a:rPr lang="en-US" dirty="0" smtClean="0"/>
            </a:br>
            <a:r>
              <a:rPr lang="en-US" dirty="0" smtClean="0"/>
              <a:t>express in RA)</a:t>
            </a:r>
            <a:endParaRPr lang="en-US" dirty="0"/>
          </a:p>
        </p:txBody>
      </p:sp>
      <p:sp>
        <p:nvSpPr>
          <p:cNvPr id="9" name="TextBox 8"/>
          <p:cNvSpPr txBox="1"/>
          <p:nvPr/>
        </p:nvSpPr>
        <p:spPr>
          <a:xfrm>
            <a:off x="7008935" y="4938375"/>
            <a:ext cx="1492396" cy="923330"/>
          </a:xfrm>
          <a:prstGeom prst="rect">
            <a:avLst/>
          </a:prstGeom>
          <a:noFill/>
        </p:spPr>
        <p:txBody>
          <a:bodyPr wrap="none" rtlCol="0">
            <a:spAutoFit/>
          </a:bodyPr>
          <a:lstStyle/>
          <a:p>
            <a:pPr algn="ctr"/>
            <a:r>
              <a:rPr lang="en-US" b="1" dirty="0" smtClean="0"/>
              <a:t>Analysis</a:t>
            </a:r>
          </a:p>
          <a:p>
            <a:pPr algn="ctr"/>
            <a:r>
              <a:rPr lang="en-US" dirty="0" smtClean="0"/>
              <a:t>(easier to </a:t>
            </a:r>
            <a:br>
              <a:rPr lang="en-US" dirty="0" smtClean="0"/>
            </a:br>
            <a:r>
              <a:rPr lang="en-US" dirty="0" smtClean="0"/>
              <a:t>express in LA)</a:t>
            </a:r>
            <a:endParaRPr lang="en-US" dirty="0"/>
          </a:p>
        </p:txBody>
      </p:sp>
    </p:spTree>
    <p:extLst>
      <p:ext uri="{BB962C8B-B14F-4D97-AF65-F5344CB8AC3E}">
        <p14:creationId xmlns:p14="http://schemas.microsoft.com/office/powerpoint/2010/main" val="5455887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Use Lara underneath Weld?</a:t>
            </a:r>
            <a:endParaRPr lang="en-US" dirty="0"/>
          </a:p>
        </p:txBody>
      </p:sp>
      <p:sp>
        <p:nvSpPr>
          <p:cNvPr id="5" name="Text Placeholder 4"/>
          <p:cNvSpPr>
            <a:spLocks noGrp="1"/>
          </p:cNvSpPr>
          <p:nvPr>
            <p:ph type="body" sz="quarter" idx="11"/>
          </p:nvPr>
        </p:nvSpPr>
        <p:spPr/>
        <p:txBody>
          <a:bodyPr/>
          <a:lstStyle/>
          <a:p>
            <a:r>
              <a:rPr lang="en-US" dirty="0" smtClean="0"/>
              <a:t>Weld replaced the implementation </a:t>
            </a:r>
            <a:br>
              <a:rPr lang="en-US" dirty="0" smtClean="0"/>
            </a:br>
            <a:r>
              <a:rPr lang="en-US" dirty="0" smtClean="0"/>
              <a:t>of Pandas (</a:t>
            </a:r>
            <a:r>
              <a:rPr lang="en-US" dirty="0" err="1" smtClean="0"/>
              <a:t>RAish</a:t>
            </a:r>
            <a:r>
              <a:rPr lang="en-US" dirty="0" smtClean="0"/>
              <a:t>) and </a:t>
            </a:r>
            <a:r>
              <a:rPr lang="en-US" dirty="0" err="1" smtClean="0"/>
              <a:t>NumPy</a:t>
            </a:r>
            <a:r>
              <a:rPr lang="en-US" dirty="0" smtClean="0"/>
              <a:t> (</a:t>
            </a:r>
            <a:r>
              <a:rPr lang="en-US" dirty="0" err="1" smtClean="0"/>
              <a:t>Laish</a:t>
            </a:r>
            <a:r>
              <a:rPr lang="en-US" dirty="0" smtClean="0"/>
              <a:t>)</a:t>
            </a:r>
          </a:p>
          <a:p>
            <a:r>
              <a:rPr lang="en-US" dirty="0" smtClean="0"/>
              <a:t>Weld chose a MapReduce algebra</a:t>
            </a:r>
          </a:p>
          <a:p>
            <a:r>
              <a:rPr lang="en-US" dirty="0" smtClean="0"/>
              <a:t>Would Weld benefit from using </a:t>
            </a:r>
            <a:r>
              <a:rPr lang="en-US" cap="small" dirty="0" smtClean="0"/>
              <a:t>Lara</a:t>
            </a:r>
            <a:r>
              <a:rPr lang="en-US" dirty="0" smtClean="0"/>
              <a:t> algebra instead?</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37</a:t>
            </a:fld>
            <a:endParaRPr lang="en-US"/>
          </a:p>
        </p:txBody>
      </p:sp>
      <p:sp>
        <p:nvSpPr>
          <p:cNvPr id="6" name="Rectangle 5"/>
          <p:cNvSpPr/>
          <p:nvPr/>
        </p:nvSpPr>
        <p:spPr>
          <a:xfrm>
            <a:off x="1149531" y="5997082"/>
            <a:ext cx="6143898" cy="738664"/>
          </a:xfrm>
          <a:prstGeom prst="rect">
            <a:avLst/>
          </a:prstGeom>
        </p:spPr>
        <p:txBody>
          <a:bodyPr wrap="square">
            <a:spAutoFit/>
          </a:bodyPr>
          <a:lstStyle/>
          <a:p>
            <a:r>
              <a:rPr lang="en-US" sz="1400" dirty="0"/>
              <a:t>S. </a:t>
            </a:r>
            <a:r>
              <a:rPr lang="en-US" sz="1400" dirty="0" err="1"/>
              <a:t>Palkar</a:t>
            </a:r>
            <a:r>
              <a:rPr lang="en-US" sz="1400" dirty="0"/>
              <a:t>, J. J. Thomas, A. </a:t>
            </a:r>
            <a:r>
              <a:rPr lang="en-US" sz="1400" dirty="0" err="1"/>
              <a:t>Shanbhag</a:t>
            </a:r>
            <a:r>
              <a:rPr lang="en-US" sz="1400" dirty="0"/>
              <a:t>, D. </a:t>
            </a:r>
            <a:r>
              <a:rPr lang="en-US" sz="1400" dirty="0" smtClean="0"/>
              <a:t>Narayanan, H</a:t>
            </a:r>
            <a:r>
              <a:rPr lang="en-US" sz="1400" dirty="0"/>
              <a:t>. </a:t>
            </a:r>
            <a:r>
              <a:rPr lang="en-US" sz="1400" dirty="0" err="1"/>
              <a:t>Pirk</a:t>
            </a:r>
            <a:r>
              <a:rPr lang="en-US" sz="1400" dirty="0"/>
              <a:t>, M. Schwarzkopf, S. </a:t>
            </a:r>
            <a:r>
              <a:rPr lang="en-US" sz="1400" dirty="0" err="1"/>
              <a:t>Amarasinghe</a:t>
            </a:r>
            <a:r>
              <a:rPr lang="en-US" sz="1400" dirty="0"/>
              <a:t>, M. </a:t>
            </a:r>
            <a:r>
              <a:rPr lang="en-US" sz="1400" dirty="0" err="1"/>
              <a:t>Zaharia</a:t>
            </a:r>
            <a:r>
              <a:rPr lang="en-US" sz="1400" dirty="0"/>
              <a:t>, </a:t>
            </a:r>
            <a:r>
              <a:rPr lang="en-US" sz="1400" dirty="0" smtClean="0"/>
              <a:t>and S</a:t>
            </a:r>
            <a:r>
              <a:rPr lang="en-US" sz="1400" dirty="0"/>
              <a:t>. </a:t>
            </a:r>
            <a:r>
              <a:rPr lang="en-US" sz="1400" dirty="0" err="1"/>
              <a:t>InfoLab</a:t>
            </a:r>
            <a:r>
              <a:rPr lang="en-US" sz="1400" dirty="0"/>
              <a:t>. Weld: A common runtime for high </a:t>
            </a:r>
            <a:r>
              <a:rPr lang="en-US" sz="1400" dirty="0" smtClean="0"/>
              <a:t>performance data </a:t>
            </a:r>
            <a:r>
              <a:rPr lang="en-US" sz="1400" dirty="0"/>
              <a:t>analytics. </a:t>
            </a:r>
            <a:r>
              <a:rPr lang="en-US" sz="1400" dirty="0" smtClean="0"/>
              <a:t>CIDR, Jan. 2017</a:t>
            </a:r>
            <a:r>
              <a:rPr lang="en-US" sz="1400" dirty="0"/>
              <a:t>.</a:t>
            </a:r>
          </a:p>
        </p:txBody>
      </p:sp>
    </p:spTree>
    <p:extLst>
      <p:ext uri="{BB962C8B-B14F-4D97-AF65-F5344CB8AC3E}">
        <p14:creationId xmlns:p14="http://schemas.microsoft.com/office/powerpoint/2010/main" val="25365028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Sensor Query, Alternate Plan</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38</a:t>
            </a:fld>
            <a:endParaRPr lang="en-US"/>
          </a:p>
        </p:txBody>
      </p:sp>
      <p:sp>
        <p:nvSpPr>
          <p:cNvPr id="5" name="Rectangle 4"/>
          <p:cNvSpPr/>
          <p:nvPr/>
        </p:nvSpPr>
        <p:spPr>
          <a:xfrm>
            <a:off x="714208" y="1594857"/>
            <a:ext cx="4144851" cy="4610493"/>
          </a:xfrm>
          <a:prstGeom prst="rect">
            <a:avLst/>
          </a:prstGeom>
        </p:spPr>
        <p:txBody>
          <a:bodyPr wrap="square">
            <a:spAutoFit/>
          </a:bodyPr>
          <a:lstStyle/>
          <a:p>
            <a:r>
              <a:rPr lang="en-US" sz="2000" b="1" dirty="0" smtClean="0"/>
              <a:t>A</a:t>
            </a:r>
            <a:r>
              <a:rPr lang="en-US" sz="2000" dirty="0" smtClean="0"/>
              <a:t>, </a:t>
            </a:r>
            <a:r>
              <a:rPr lang="en-US" sz="2000" b="1" dirty="0" smtClean="0"/>
              <a:t>B</a:t>
            </a:r>
            <a:r>
              <a:rPr lang="en-US" sz="2000" dirty="0" smtClean="0"/>
              <a:t> = </a:t>
            </a:r>
            <a:r>
              <a:rPr lang="en-US" sz="2000" cap="small" dirty="0" smtClean="0"/>
              <a:t>load</a:t>
            </a:r>
            <a:r>
              <a:rPr lang="en-US" sz="2000" dirty="0" smtClean="0"/>
              <a:t>(‘s1.csv’), </a:t>
            </a:r>
            <a:r>
              <a:rPr lang="en-US" sz="2000" cap="small" dirty="0"/>
              <a:t>load</a:t>
            </a:r>
            <a:r>
              <a:rPr lang="en-US" sz="2000" dirty="0" smtClean="0"/>
              <a:t>(‘s2.csv’)</a:t>
            </a:r>
          </a:p>
          <a:p>
            <a:r>
              <a:rPr lang="en-US" sz="2000" b="1" dirty="0" smtClean="0"/>
              <a:t>A'</a:t>
            </a:r>
            <a:r>
              <a:rPr lang="en-US" sz="2000" dirty="0" smtClean="0"/>
              <a:t> =	</a:t>
            </a:r>
            <a:r>
              <a:rPr lang="en-US" sz="2000" cap="small" dirty="0" smtClean="0"/>
              <a:t>select</a:t>
            </a:r>
            <a:r>
              <a:rPr lang="en-US" sz="2000" dirty="0" smtClean="0"/>
              <a:t> </a:t>
            </a:r>
            <a:r>
              <a:rPr lang="en-US" sz="2000" dirty="0"/>
              <a:t>bin(</a:t>
            </a:r>
            <a:r>
              <a:rPr lang="en-US" sz="2000" b="1" dirty="0"/>
              <a:t>t</a:t>
            </a:r>
            <a:r>
              <a:rPr lang="en-US" sz="2000" dirty="0"/>
              <a:t>) </a:t>
            </a:r>
            <a:r>
              <a:rPr lang="en-US" sz="2000" cap="small" dirty="0" smtClean="0"/>
              <a:t>as</a:t>
            </a:r>
            <a:r>
              <a:rPr lang="en-US" sz="2000" dirty="0" smtClean="0"/>
              <a:t> </a:t>
            </a:r>
            <a:r>
              <a:rPr lang="en-US" sz="2000" b="1" dirty="0"/>
              <a:t>t'</a:t>
            </a:r>
            <a:r>
              <a:rPr lang="en-US" sz="2000" dirty="0"/>
              <a:t>, </a:t>
            </a:r>
            <a:r>
              <a:rPr lang="en-US" sz="2000" b="1" dirty="0"/>
              <a:t>c</a:t>
            </a:r>
            <a:r>
              <a:rPr lang="en-US" sz="2000" dirty="0"/>
              <a:t>, </a:t>
            </a:r>
            <a:r>
              <a:rPr lang="en-US" sz="2000" dirty="0" err="1"/>
              <a:t>avg</a:t>
            </a:r>
            <a:r>
              <a:rPr lang="en-US" sz="2000" dirty="0"/>
              <a:t>(</a:t>
            </a:r>
            <a:r>
              <a:rPr lang="en-US" sz="2000" b="1" dirty="0"/>
              <a:t>v</a:t>
            </a:r>
            <a:r>
              <a:rPr lang="en-US" sz="2000" dirty="0"/>
              <a:t>) </a:t>
            </a:r>
            <a:r>
              <a:rPr lang="en-US" sz="2000" cap="small" dirty="0" smtClean="0"/>
              <a:t>as</a:t>
            </a:r>
            <a:r>
              <a:rPr lang="en-US" sz="2000" dirty="0" smtClean="0"/>
              <a:t> </a:t>
            </a:r>
            <a:r>
              <a:rPr lang="en-US" sz="2000" b="1" dirty="0"/>
              <a:t>v</a:t>
            </a:r>
          </a:p>
          <a:p>
            <a:r>
              <a:rPr lang="en-US" sz="2000" dirty="0"/>
              <a:t>	</a:t>
            </a:r>
            <a:r>
              <a:rPr lang="en-US" sz="2000" cap="small" dirty="0" smtClean="0"/>
              <a:t>from</a:t>
            </a:r>
            <a:r>
              <a:rPr lang="en-US" sz="2000" dirty="0" smtClean="0"/>
              <a:t> </a:t>
            </a:r>
            <a:r>
              <a:rPr lang="en-US" sz="2000" b="1" dirty="0"/>
              <a:t>A</a:t>
            </a:r>
            <a:r>
              <a:rPr lang="en-US" sz="2000" dirty="0"/>
              <a:t> </a:t>
            </a:r>
            <a:r>
              <a:rPr lang="en-US" sz="2000" cap="small" dirty="0" smtClean="0"/>
              <a:t>where</a:t>
            </a:r>
            <a:r>
              <a:rPr lang="en-US" sz="2000" dirty="0" smtClean="0"/>
              <a:t> </a:t>
            </a:r>
            <a:r>
              <a:rPr lang="en-US" sz="2000" dirty="0"/>
              <a:t>460 &lt;= </a:t>
            </a:r>
            <a:r>
              <a:rPr lang="en-US" sz="2000" b="1" dirty="0"/>
              <a:t>t</a:t>
            </a:r>
            <a:r>
              <a:rPr lang="en-US" sz="2000" dirty="0"/>
              <a:t> &lt;= 860</a:t>
            </a:r>
          </a:p>
          <a:p>
            <a:r>
              <a:rPr lang="en-US" sz="2000" dirty="0"/>
              <a:t>	</a:t>
            </a:r>
            <a:r>
              <a:rPr lang="en-US" sz="2000" cap="small" dirty="0" smtClean="0"/>
              <a:t>group by</a:t>
            </a:r>
            <a:r>
              <a:rPr lang="en-US" sz="2000" dirty="0" smtClean="0"/>
              <a:t> </a:t>
            </a:r>
            <a:r>
              <a:rPr lang="en-US" sz="2000" b="1" dirty="0"/>
              <a:t>t'</a:t>
            </a:r>
            <a:r>
              <a:rPr lang="en-US" sz="2000" dirty="0"/>
              <a:t>, </a:t>
            </a:r>
            <a:r>
              <a:rPr lang="en-US" sz="2000" b="1" dirty="0" smtClean="0"/>
              <a:t>c</a:t>
            </a:r>
          </a:p>
          <a:p>
            <a:pPr lvl="0">
              <a:spcBef>
                <a:spcPct val="20000"/>
              </a:spcBef>
            </a:pPr>
            <a:r>
              <a:rPr lang="en-US" sz="2000" b="1" dirty="0" smtClean="0"/>
              <a:t>B'</a:t>
            </a:r>
            <a:r>
              <a:rPr lang="en-US" sz="2000" dirty="0" smtClean="0"/>
              <a:t> = …       </a:t>
            </a:r>
            <a:r>
              <a:rPr lang="en-US" sz="2000" i="1" dirty="0" smtClean="0"/>
              <a:t>// repeat above</a:t>
            </a:r>
          </a:p>
          <a:p>
            <a:pPr lvl="0">
              <a:spcBef>
                <a:spcPct val="20000"/>
              </a:spcBef>
            </a:pPr>
            <a:endParaRPr lang="en-US" sz="2000" i="1" dirty="0" smtClean="0"/>
          </a:p>
          <a:p>
            <a:pPr lvl="0">
              <a:spcBef>
                <a:spcPct val="20000"/>
              </a:spcBef>
            </a:pPr>
            <a:r>
              <a:rPr lang="en-US" sz="2000" b="1" dirty="0" smtClean="0"/>
              <a:t>X</a:t>
            </a:r>
            <a:r>
              <a:rPr lang="en-US" sz="2000" dirty="0" smtClean="0"/>
              <a:t> </a:t>
            </a:r>
            <a:r>
              <a:rPr lang="en-US" sz="2000" dirty="0"/>
              <a:t>= </a:t>
            </a:r>
            <a:r>
              <a:rPr lang="en-US" sz="2000" b="1" dirty="0"/>
              <a:t>A</a:t>
            </a:r>
            <a:r>
              <a:rPr lang="en-US" sz="2000" dirty="0"/>
              <a:t> - </a:t>
            </a:r>
            <a:r>
              <a:rPr lang="en-US" sz="2000" b="1" dirty="0"/>
              <a:t>B</a:t>
            </a:r>
            <a:r>
              <a:rPr lang="en-US" sz="2000" dirty="0"/>
              <a:t>;</a:t>
            </a:r>
          </a:p>
          <a:p>
            <a:pPr lvl="0">
              <a:spcBef>
                <a:spcPct val="20000"/>
              </a:spcBef>
            </a:pPr>
            <a:r>
              <a:rPr lang="en-US" sz="2000" b="1" dirty="0"/>
              <a:t>N</a:t>
            </a:r>
            <a:r>
              <a:rPr lang="en-US" sz="2000" dirty="0"/>
              <a:t> = size(</a:t>
            </a:r>
            <a:r>
              <a:rPr lang="en-US" sz="2000" b="1" dirty="0"/>
              <a:t>X</a:t>
            </a:r>
            <a:r>
              <a:rPr lang="en-US" sz="2000" dirty="0"/>
              <a:t>, 1);</a:t>
            </a:r>
          </a:p>
          <a:p>
            <a:pPr lvl="0">
              <a:spcBef>
                <a:spcPct val="20000"/>
              </a:spcBef>
            </a:pPr>
            <a:r>
              <a:rPr lang="en-US" sz="2000" b="1" dirty="0"/>
              <a:t>M</a:t>
            </a:r>
            <a:r>
              <a:rPr lang="en-US" sz="2000" dirty="0"/>
              <a:t> = mean(</a:t>
            </a:r>
            <a:r>
              <a:rPr lang="en-US" sz="2000" b="1" dirty="0"/>
              <a:t>X</a:t>
            </a:r>
            <a:r>
              <a:rPr lang="en-US" sz="2000" dirty="0"/>
              <a:t>, 1);</a:t>
            </a:r>
          </a:p>
          <a:p>
            <a:pPr lvl="0">
              <a:spcBef>
                <a:spcPct val="20000"/>
              </a:spcBef>
            </a:pPr>
            <a:r>
              <a:rPr lang="en-US" sz="2000" dirty="0" err="1"/>
              <a:t>disp</a:t>
            </a:r>
            <a:r>
              <a:rPr lang="en-US" sz="2000" dirty="0"/>
              <a:t>(</a:t>
            </a:r>
            <a:r>
              <a:rPr lang="en-US" sz="2000" b="1" dirty="0"/>
              <a:t>M</a:t>
            </a:r>
            <a:r>
              <a:rPr lang="en-US" sz="2000" dirty="0"/>
              <a:t>);</a:t>
            </a:r>
          </a:p>
          <a:p>
            <a:pPr lvl="0">
              <a:spcBef>
                <a:spcPct val="20000"/>
              </a:spcBef>
            </a:pPr>
            <a:r>
              <a:rPr lang="en-US" sz="2000" b="1" dirty="0"/>
              <a:t>U</a:t>
            </a:r>
            <a:r>
              <a:rPr lang="en-US" sz="2000" dirty="0"/>
              <a:t> = </a:t>
            </a:r>
            <a:r>
              <a:rPr lang="en-US" sz="2000" b="1" dirty="0"/>
              <a:t>X</a:t>
            </a:r>
            <a:r>
              <a:rPr lang="en-US" sz="2000" dirty="0"/>
              <a:t> - </a:t>
            </a:r>
            <a:r>
              <a:rPr lang="en-US" sz="2000" dirty="0" err="1"/>
              <a:t>repmat</a:t>
            </a:r>
            <a:r>
              <a:rPr lang="en-US" sz="2000" dirty="0"/>
              <a:t>(</a:t>
            </a:r>
            <a:r>
              <a:rPr lang="en-US" sz="2000" b="1" dirty="0"/>
              <a:t>M</a:t>
            </a:r>
            <a:r>
              <a:rPr lang="en-US" sz="2000" dirty="0"/>
              <a:t>, </a:t>
            </a:r>
            <a:r>
              <a:rPr lang="en-US" sz="2000" b="1" dirty="0"/>
              <a:t>N</a:t>
            </a:r>
            <a:r>
              <a:rPr lang="en-US" sz="2000" dirty="0"/>
              <a:t>, 1);</a:t>
            </a:r>
          </a:p>
          <a:p>
            <a:pPr lvl="0">
              <a:spcBef>
                <a:spcPct val="20000"/>
              </a:spcBef>
            </a:pPr>
            <a:r>
              <a:rPr lang="en-US" sz="2000" b="1" dirty="0"/>
              <a:t>C</a:t>
            </a:r>
            <a:r>
              <a:rPr lang="en-US" sz="2000" dirty="0"/>
              <a:t> = </a:t>
            </a:r>
            <a:r>
              <a:rPr lang="en-US" sz="2000" b="1" dirty="0"/>
              <a:t>U</a:t>
            </a:r>
            <a:r>
              <a:rPr lang="en-US" sz="2000" dirty="0"/>
              <a:t>.' * </a:t>
            </a:r>
            <a:r>
              <a:rPr lang="en-US" sz="2000" b="1" dirty="0"/>
              <a:t>U</a:t>
            </a:r>
            <a:r>
              <a:rPr lang="en-US" sz="2000" dirty="0"/>
              <a:t> ./ (</a:t>
            </a:r>
            <a:r>
              <a:rPr lang="en-US" sz="2000" b="1" dirty="0"/>
              <a:t>N</a:t>
            </a:r>
            <a:r>
              <a:rPr lang="en-US" sz="2000" dirty="0"/>
              <a:t> - 1);</a:t>
            </a:r>
          </a:p>
          <a:p>
            <a:pPr lvl="0">
              <a:spcBef>
                <a:spcPct val="20000"/>
              </a:spcBef>
            </a:pPr>
            <a:r>
              <a:rPr lang="en-US" sz="2000" dirty="0" err="1"/>
              <a:t>disp</a:t>
            </a:r>
            <a:r>
              <a:rPr lang="en-US" sz="2000" dirty="0"/>
              <a:t>(</a:t>
            </a:r>
            <a:r>
              <a:rPr lang="en-US" sz="2000" b="1" dirty="0"/>
              <a:t>C</a:t>
            </a:r>
            <a:r>
              <a:rPr lang="en-US" sz="2000" dirty="0" smtClean="0"/>
              <a:t>);</a:t>
            </a:r>
            <a:endParaRPr lang="en-US" sz="2000" dirty="0"/>
          </a:p>
        </p:txBody>
      </p:sp>
      <p:sp>
        <p:nvSpPr>
          <p:cNvPr id="6" name="Rectangle 5"/>
          <p:cNvSpPr/>
          <p:nvPr/>
        </p:nvSpPr>
        <p:spPr>
          <a:xfrm>
            <a:off x="4572000" y="1594857"/>
            <a:ext cx="4572000" cy="4585871"/>
          </a:xfrm>
          <a:prstGeom prst="rect">
            <a:avLst/>
          </a:prstGeom>
        </p:spPr>
        <p:txBody>
          <a:bodyPr wrap="square">
            <a:spAutoFit/>
          </a:bodyPr>
          <a:lstStyle/>
          <a:p>
            <a:r>
              <a:rPr lang="en-US" sz="2000" b="1" dirty="0" smtClean="0"/>
              <a:t>A</a:t>
            </a:r>
            <a:r>
              <a:rPr lang="en-US" sz="2000" dirty="0" smtClean="0"/>
              <a:t>, </a:t>
            </a:r>
            <a:r>
              <a:rPr lang="en-US" sz="2000" b="1" dirty="0" smtClean="0"/>
              <a:t>B</a:t>
            </a:r>
            <a:r>
              <a:rPr lang="en-US" sz="2000" dirty="0" smtClean="0"/>
              <a:t> = </a:t>
            </a:r>
            <a:r>
              <a:rPr lang="en-US" sz="2000" cap="small" dirty="0" smtClean="0"/>
              <a:t>load</a:t>
            </a:r>
            <a:r>
              <a:rPr lang="en-US" sz="2000" dirty="0" smtClean="0"/>
              <a:t>(‘s1.csv’), </a:t>
            </a:r>
            <a:r>
              <a:rPr lang="en-US" sz="2000" cap="small" dirty="0"/>
              <a:t>load</a:t>
            </a:r>
            <a:r>
              <a:rPr lang="en-US" sz="2000" dirty="0" smtClean="0"/>
              <a:t>(‘s2.csv’)</a:t>
            </a:r>
          </a:p>
          <a:p>
            <a:r>
              <a:rPr lang="en-US" sz="2000" b="1" dirty="0" smtClean="0"/>
              <a:t>A'</a:t>
            </a:r>
            <a:r>
              <a:rPr lang="en-US" sz="2000" dirty="0" smtClean="0"/>
              <a:t> =	</a:t>
            </a:r>
            <a:r>
              <a:rPr lang="en-US" sz="2000" cap="small" dirty="0" smtClean="0"/>
              <a:t>select</a:t>
            </a:r>
            <a:r>
              <a:rPr lang="en-US" sz="2000" dirty="0" smtClean="0"/>
              <a:t> </a:t>
            </a:r>
            <a:r>
              <a:rPr lang="en-US" sz="2000" dirty="0"/>
              <a:t>bin(</a:t>
            </a:r>
            <a:r>
              <a:rPr lang="en-US" sz="2000" b="1" dirty="0"/>
              <a:t>t</a:t>
            </a:r>
            <a:r>
              <a:rPr lang="en-US" sz="2000" dirty="0"/>
              <a:t>) </a:t>
            </a:r>
            <a:r>
              <a:rPr lang="en-US" sz="2000" cap="small" dirty="0" smtClean="0"/>
              <a:t>as</a:t>
            </a:r>
            <a:r>
              <a:rPr lang="en-US" sz="2000" dirty="0" smtClean="0"/>
              <a:t> </a:t>
            </a:r>
            <a:r>
              <a:rPr lang="en-US" sz="2000" b="1" dirty="0"/>
              <a:t>t'</a:t>
            </a:r>
            <a:r>
              <a:rPr lang="en-US" sz="2000" dirty="0"/>
              <a:t>, </a:t>
            </a:r>
            <a:r>
              <a:rPr lang="en-US" sz="2000" b="1" dirty="0"/>
              <a:t>c</a:t>
            </a:r>
            <a:r>
              <a:rPr lang="en-US" sz="2000" dirty="0"/>
              <a:t>, </a:t>
            </a:r>
            <a:r>
              <a:rPr lang="en-US" sz="2000" dirty="0" err="1"/>
              <a:t>avg</a:t>
            </a:r>
            <a:r>
              <a:rPr lang="en-US" sz="2000" dirty="0"/>
              <a:t>(</a:t>
            </a:r>
            <a:r>
              <a:rPr lang="en-US" sz="2000" b="1" dirty="0"/>
              <a:t>v</a:t>
            </a:r>
            <a:r>
              <a:rPr lang="en-US" sz="2000" dirty="0"/>
              <a:t>) </a:t>
            </a:r>
            <a:r>
              <a:rPr lang="en-US" sz="2000" cap="small" dirty="0" smtClean="0"/>
              <a:t>as</a:t>
            </a:r>
            <a:r>
              <a:rPr lang="en-US" sz="2000" dirty="0" smtClean="0"/>
              <a:t> </a:t>
            </a:r>
            <a:r>
              <a:rPr lang="en-US" sz="2000" b="1" dirty="0"/>
              <a:t>v</a:t>
            </a:r>
          </a:p>
          <a:p>
            <a:r>
              <a:rPr lang="en-US" sz="2000" dirty="0"/>
              <a:t>	</a:t>
            </a:r>
            <a:r>
              <a:rPr lang="en-US" sz="2000" cap="small" dirty="0" smtClean="0"/>
              <a:t>from</a:t>
            </a:r>
            <a:r>
              <a:rPr lang="en-US" sz="2000" dirty="0" smtClean="0"/>
              <a:t> </a:t>
            </a:r>
            <a:r>
              <a:rPr lang="en-US" sz="2000" b="1" dirty="0"/>
              <a:t>A</a:t>
            </a:r>
            <a:r>
              <a:rPr lang="en-US" sz="2000" dirty="0"/>
              <a:t> </a:t>
            </a:r>
            <a:r>
              <a:rPr lang="en-US" sz="2000" cap="small" dirty="0" smtClean="0"/>
              <a:t>where</a:t>
            </a:r>
            <a:r>
              <a:rPr lang="en-US" sz="2000" dirty="0" smtClean="0"/>
              <a:t> </a:t>
            </a:r>
            <a:r>
              <a:rPr lang="en-US" sz="2000" dirty="0"/>
              <a:t>460 &lt;= </a:t>
            </a:r>
            <a:r>
              <a:rPr lang="en-US" sz="2000" b="1" dirty="0"/>
              <a:t>t</a:t>
            </a:r>
            <a:r>
              <a:rPr lang="en-US" sz="2000" dirty="0"/>
              <a:t> &lt;= 860</a:t>
            </a:r>
          </a:p>
          <a:p>
            <a:r>
              <a:rPr lang="en-US" sz="2000" dirty="0"/>
              <a:t>	</a:t>
            </a:r>
            <a:r>
              <a:rPr lang="en-US" sz="2000" cap="small" dirty="0" smtClean="0"/>
              <a:t>group by</a:t>
            </a:r>
            <a:r>
              <a:rPr lang="en-US" sz="2000" dirty="0" smtClean="0"/>
              <a:t> </a:t>
            </a:r>
            <a:r>
              <a:rPr lang="en-US" sz="2000" b="1" dirty="0"/>
              <a:t>t'</a:t>
            </a:r>
            <a:r>
              <a:rPr lang="en-US" sz="2000" dirty="0"/>
              <a:t>, </a:t>
            </a:r>
            <a:r>
              <a:rPr lang="en-US" sz="2000" b="1" dirty="0" smtClean="0"/>
              <a:t>c</a:t>
            </a:r>
          </a:p>
          <a:p>
            <a:pPr lvl="0">
              <a:spcBef>
                <a:spcPct val="20000"/>
              </a:spcBef>
            </a:pPr>
            <a:r>
              <a:rPr lang="en-US" sz="2000" b="1" dirty="0" smtClean="0"/>
              <a:t>B'</a:t>
            </a:r>
            <a:r>
              <a:rPr lang="en-US" sz="2000" dirty="0" smtClean="0"/>
              <a:t> = …       </a:t>
            </a:r>
            <a:r>
              <a:rPr lang="en-US" sz="2000" i="1" dirty="0" smtClean="0"/>
              <a:t>// repeat above</a:t>
            </a:r>
          </a:p>
          <a:p>
            <a:pPr lvl="0">
              <a:spcBef>
                <a:spcPct val="20000"/>
              </a:spcBef>
            </a:pPr>
            <a:endParaRPr lang="en-US" sz="2000" i="1" dirty="0" smtClean="0"/>
          </a:p>
          <a:p>
            <a:pPr lvl="0">
              <a:spcBef>
                <a:spcPct val="20000"/>
              </a:spcBef>
            </a:pPr>
            <a:r>
              <a:rPr lang="en-US" sz="2000" b="1" dirty="0" smtClean="0"/>
              <a:t>X</a:t>
            </a:r>
            <a:r>
              <a:rPr lang="en-US" sz="2000" dirty="0" smtClean="0"/>
              <a:t> = </a:t>
            </a:r>
            <a:r>
              <a:rPr lang="en-US" sz="2000" b="1" dirty="0" smtClean="0"/>
              <a:t>A</a:t>
            </a:r>
            <a:r>
              <a:rPr lang="en-US" sz="2000" dirty="0" smtClean="0"/>
              <a:t> - </a:t>
            </a:r>
            <a:r>
              <a:rPr lang="en-US" sz="2000" b="1" dirty="0" smtClean="0"/>
              <a:t>B</a:t>
            </a:r>
            <a:r>
              <a:rPr lang="en-US" sz="2000" dirty="0" smtClean="0"/>
              <a:t>;</a:t>
            </a:r>
          </a:p>
          <a:p>
            <a:pPr lvl="0">
              <a:spcBef>
                <a:spcPct val="20000"/>
              </a:spcBef>
            </a:pPr>
            <a:r>
              <a:rPr lang="en-US" sz="2000" b="1" dirty="0" smtClean="0"/>
              <a:t>N</a:t>
            </a:r>
            <a:r>
              <a:rPr lang="en-US" sz="2000" dirty="0" smtClean="0"/>
              <a:t> </a:t>
            </a:r>
            <a:r>
              <a:rPr lang="en-US" sz="2000" dirty="0"/>
              <a:t>= size(</a:t>
            </a:r>
            <a:r>
              <a:rPr lang="en-US" sz="2000" b="1" dirty="0"/>
              <a:t>X</a:t>
            </a:r>
            <a:r>
              <a:rPr lang="en-US" sz="2000" dirty="0"/>
              <a:t>, 1);</a:t>
            </a:r>
          </a:p>
          <a:p>
            <a:pPr lvl="0">
              <a:spcBef>
                <a:spcPct val="20000"/>
              </a:spcBef>
            </a:pPr>
            <a:r>
              <a:rPr lang="en-US" sz="2000" b="1" dirty="0"/>
              <a:t>M</a:t>
            </a:r>
            <a:r>
              <a:rPr lang="en-US" sz="2000" dirty="0"/>
              <a:t> = mean(</a:t>
            </a:r>
            <a:r>
              <a:rPr lang="en-US" sz="2000" b="1" dirty="0"/>
              <a:t>X</a:t>
            </a:r>
            <a:r>
              <a:rPr lang="en-US" sz="2000" dirty="0"/>
              <a:t>, 1);</a:t>
            </a:r>
          </a:p>
          <a:p>
            <a:pPr lvl="0">
              <a:spcBef>
                <a:spcPct val="20000"/>
              </a:spcBef>
            </a:pPr>
            <a:r>
              <a:rPr lang="en-US" sz="2000" dirty="0" err="1"/>
              <a:t>disp</a:t>
            </a:r>
            <a:r>
              <a:rPr lang="en-US" sz="2000" dirty="0"/>
              <a:t>(</a:t>
            </a:r>
            <a:r>
              <a:rPr lang="en-US" sz="2000" b="1" dirty="0"/>
              <a:t>M</a:t>
            </a:r>
            <a:r>
              <a:rPr lang="en-US" sz="2000" dirty="0" smtClean="0"/>
              <a:t>);</a:t>
            </a:r>
          </a:p>
          <a:p>
            <a:pPr lvl="0">
              <a:spcBef>
                <a:spcPct val="20000"/>
              </a:spcBef>
            </a:pPr>
            <a:r>
              <a:rPr lang="en-US" sz="2000" b="1" dirty="0" smtClean="0"/>
              <a:t/>
            </a:r>
            <a:br>
              <a:rPr lang="en-US" sz="2000" b="1" dirty="0" smtClean="0"/>
            </a:br>
            <a:r>
              <a:rPr lang="en-US" sz="2000" b="1" dirty="0" smtClean="0"/>
              <a:t>C</a:t>
            </a:r>
            <a:r>
              <a:rPr lang="en-US" sz="2000" dirty="0" smtClean="0"/>
              <a:t> = </a:t>
            </a:r>
            <a:r>
              <a:rPr lang="en-US" sz="2000" b="1" dirty="0" smtClean="0"/>
              <a:t>N</a:t>
            </a:r>
            <a:r>
              <a:rPr lang="en-US" sz="2000" dirty="0" smtClean="0"/>
              <a:t> ./ (</a:t>
            </a:r>
            <a:r>
              <a:rPr lang="en-US" sz="2000" b="1" dirty="0" smtClean="0"/>
              <a:t>N</a:t>
            </a:r>
            <a:r>
              <a:rPr lang="en-US" sz="2000" dirty="0" smtClean="0"/>
              <a:t> – 1) .* ((</a:t>
            </a:r>
            <a:r>
              <a:rPr lang="en-US" sz="2000" b="1" dirty="0" smtClean="0"/>
              <a:t>X</a:t>
            </a:r>
            <a:r>
              <a:rPr lang="en-US" sz="2000" dirty="0" smtClean="0"/>
              <a:t>.' * </a:t>
            </a:r>
            <a:r>
              <a:rPr lang="en-US" sz="2000" b="1" dirty="0" smtClean="0"/>
              <a:t>X </a:t>
            </a:r>
            <a:r>
              <a:rPr lang="en-US" sz="2000" dirty="0" smtClean="0"/>
              <a:t>./ </a:t>
            </a:r>
            <a:r>
              <a:rPr lang="en-US" sz="2000" b="1" dirty="0" smtClean="0"/>
              <a:t>N</a:t>
            </a:r>
            <a:r>
              <a:rPr lang="en-US" sz="2000" dirty="0" smtClean="0"/>
              <a:t>) – </a:t>
            </a:r>
            <a:r>
              <a:rPr lang="en-US" sz="2000" b="1" dirty="0" smtClean="0"/>
              <a:t>M</a:t>
            </a:r>
            <a:r>
              <a:rPr lang="en-US" sz="2000" dirty="0" smtClean="0"/>
              <a:t>.' * </a:t>
            </a:r>
            <a:r>
              <a:rPr lang="en-US" sz="2000" b="1" dirty="0" smtClean="0"/>
              <a:t>M)</a:t>
            </a:r>
            <a:r>
              <a:rPr lang="en-US" sz="2000" dirty="0" smtClean="0"/>
              <a:t>;</a:t>
            </a:r>
          </a:p>
          <a:p>
            <a:pPr lvl="0">
              <a:spcBef>
                <a:spcPct val="20000"/>
              </a:spcBef>
            </a:pPr>
            <a:r>
              <a:rPr lang="en-US" sz="2000" dirty="0" err="1" smtClean="0"/>
              <a:t>disp</a:t>
            </a:r>
            <a:r>
              <a:rPr lang="en-US" sz="2000" dirty="0" smtClean="0"/>
              <a:t>(</a:t>
            </a:r>
            <a:r>
              <a:rPr lang="en-US" sz="2000" b="1" dirty="0" smtClean="0"/>
              <a:t>C</a:t>
            </a:r>
            <a:r>
              <a:rPr lang="en-US" sz="2000" dirty="0" smtClean="0"/>
              <a:t>);</a:t>
            </a:r>
            <a:endParaRPr lang="en-US" sz="2000" dirty="0"/>
          </a:p>
        </p:txBody>
      </p:sp>
    </p:spTree>
    <p:extLst>
      <p:ext uri="{BB962C8B-B14F-4D97-AF65-F5344CB8AC3E}">
        <p14:creationId xmlns:p14="http://schemas.microsoft.com/office/powerpoint/2010/main" val="34719420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Filter as </a:t>
            </a:r>
            <a:r>
              <a:rPr lang="en-US" cap="small" dirty="0"/>
              <a:t>Lara</a:t>
            </a:r>
            <a:r>
              <a:rPr lang="en-US" dirty="0"/>
              <a:t> Map (Ext</a:t>
            </a:r>
            <a:r>
              <a:rPr lang="en-US" dirty="0" smtClean="0"/>
              <a:t>)</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39</a:t>
            </a:fld>
            <a:endParaRPr lang="en-US"/>
          </a:p>
        </p:txBody>
      </p:sp>
      <p:sp>
        <p:nvSpPr>
          <p:cNvPr id="14" name="Rectangle 13"/>
          <p:cNvSpPr/>
          <p:nvPr/>
        </p:nvSpPr>
        <p:spPr>
          <a:xfrm>
            <a:off x="2993468" y="2374007"/>
            <a:ext cx="3034258" cy="646331"/>
          </a:xfrm>
          <a:prstGeom prst="rect">
            <a:avLst/>
          </a:prstGeom>
        </p:spPr>
        <p:txBody>
          <a:bodyPr wrap="square">
            <a:spAutoFit/>
          </a:bodyPr>
          <a:lstStyle/>
          <a:p>
            <a:r>
              <a:rPr lang="en-US" b="1" dirty="0"/>
              <a:t>A'</a:t>
            </a:r>
            <a:r>
              <a:rPr lang="en-US" dirty="0" smtClean="0"/>
              <a:t> = 	</a:t>
            </a:r>
            <a:r>
              <a:rPr lang="en-US" cap="small" dirty="0" smtClean="0"/>
              <a:t>select</a:t>
            </a:r>
            <a:r>
              <a:rPr lang="en-US" dirty="0" smtClean="0"/>
              <a:t> </a:t>
            </a:r>
            <a:r>
              <a:rPr lang="en-US" b="1" dirty="0" smtClean="0"/>
              <a:t>t</a:t>
            </a:r>
            <a:r>
              <a:rPr lang="en-US" dirty="0" smtClean="0"/>
              <a:t>, </a:t>
            </a:r>
            <a:r>
              <a:rPr lang="en-US" b="1" dirty="0" smtClean="0"/>
              <a:t>c</a:t>
            </a:r>
            <a:r>
              <a:rPr lang="en-US" dirty="0" smtClean="0"/>
              <a:t>, </a:t>
            </a:r>
            <a:r>
              <a:rPr lang="en-US" b="1" dirty="0" smtClean="0"/>
              <a:t>v </a:t>
            </a:r>
            <a:r>
              <a:rPr lang="en-US" cap="small" dirty="0" smtClean="0"/>
              <a:t>from</a:t>
            </a:r>
            <a:r>
              <a:rPr lang="en-US" dirty="0" smtClean="0"/>
              <a:t> </a:t>
            </a:r>
            <a:r>
              <a:rPr lang="en-US" b="1" dirty="0" smtClean="0"/>
              <a:t>A</a:t>
            </a:r>
            <a:r>
              <a:rPr lang="en-US" dirty="0" smtClean="0"/>
              <a:t> </a:t>
            </a:r>
          </a:p>
          <a:p>
            <a:r>
              <a:rPr lang="en-US" cap="small" dirty="0" smtClean="0"/>
              <a:t>	where</a:t>
            </a:r>
            <a:r>
              <a:rPr lang="en-US" dirty="0" smtClean="0"/>
              <a:t> 460 &lt;= </a:t>
            </a:r>
            <a:r>
              <a:rPr lang="en-US" b="1" dirty="0" smtClean="0"/>
              <a:t>t</a:t>
            </a:r>
            <a:r>
              <a:rPr lang="en-US" dirty="0" smtClean="0"/>
              <a:t> &lt;= 860</a:t>
            </a:r>
            <a:endParaRPr lang="en-US" dirty="0"/>
          </a:p>
        </p:txBody>
      </p:sp>
      <p:sp>
        <p:nvSpPr>
          <p:cNvPr id="16" name="Rectangle 15"/>
          <p:cNvSpPr/>
          <p:nvPr/>
        </p:nvSpPr>
        <p:spPr>
          <a:xfrm>
            <a:off x="2993468" y="3347365"/>
            <a:ext cx="3347391" cy="646331"/>
          </a:xfrm>
          <a:prstGeom prst="rect">
            <a:avLst/>
          </a:prstGeom>
        </p:spPr>
        <p:txBody>
          <a:bodyPr wrap="none">
            <a:spAutoFit/>
          </a:bodyPr>
          <a:lstStyle/>
          <a:p>
            <a:r>
              <a:rPr lang="en-US" b="1" dirty="0"/>
              <a:t>A</a:t>
            </a:r>
            <a:r>
              <a:rPr lang="en-US" b="1" baseline="-25000" dirty="0"/>
              <a:t>1</a:t>
            </a:r>
            <a:r>
              <a:rPr lang="en-US" dirty="0"/>
              <a:t> = </a:t>
            </a:r>
            <a:r>
              <a:rPr lang="en-US" cap="small" dirty="0" smtClean="0"/>
              <a:t>Map</a:t>
            </a:r>
            <a:r>
              <a:rPr lang="en-US" dirty="0" smtClean="0"/>
              <a:t> </a:t>
            </a:r>
            <a:r>
              <a:rPr lang="en-US" b="1" dirty="0"/>
              <a:t>A</a:t>
            </a:r>
            <a:r>
              <a:rPr lang="en-US" dirty="0"/>
              <a:t> </a:t>
            </a:r>
            <a:r>
              <a:rPr lang="en-US" cap="small" dirty="0" smtClean="0"/>
              <a:t>by</a:t>
            </a:r>
            <a:r>
              <a:rPr lang="en-US" dirty="0" smtClean="0"/>
              <a:t> </a:t>
            </a:r>
          </a:p>
          <a:p>
            <a:r>
              <a:rPr lang="en-US" dirty="0"/>
              <a:t>	</a:t>
            </a:r>
            <a:r>
              <a:rPr lang="en-US" dirty="0" smtClean="0"/>
              <a:t>[</a:t>
            </a:r>
            <a:r>
              <a:rPr lang="en-US" b="1" dirty="0"/>
              <a:t>v</a:t>
            </a:r>
            <a:r>
              <a:rPr lang="en-US" dirty="0"/>
              <a:t>: </a:t>
            </a:r>
            <a:r>
              <a:rPr lang="en-US" dirty="0" smtClean="0"/>
              <a:t>if (</a:t>
            </a:r>
            <a:r>
              <a:rPr lang="en-US" dirty="0"/>
              <a:t>460 ≤ </a:t>
            </a:r>
            <a:r>
              <a:rPr lang="en-US" b="1" dirty="0"/>
              <a:t>t</a:t>
            </a:r>
            <a:r>
              <a:rPr lang="en-US" dirty="0"/>
              <a:t> ≤ 860) </a:t>
            </a:r>
            <a:r>
              <a:rPr lang="en-US" b="1" dirty="0"/>
              <a:t>v</a:t>
            </a:r>
            <a:r>
              <a:rPr lang="en-US" dirty="0"/>
              <a:t> else ⊥]</a:t>
            </a:r>
          </a:p>
        </p:txBody>
      </p:sp>
      <p:graphicFrame>
        <p:nvGraphicFramePr>
          <p:cNvPr id="17" name="Table 16"/>
          <p:cNvGraphicFramePr>
            <a:graphicFrameLocks noGrp="1"/>
          </p:cNvGraphicFramePr>
          <p:nvPr>
            <p:extLst>
              <p:ext uri="{D42A27DB-BD31-4B8C-83A1-F6EECF244321}">
                <p14:modId xmlns:p14="http://schemas.microsoft.com/office/powerpoint/2010/main" val="1907854927"/>
              </p:ext>
            </p:extLst>
          </p:nvPr>
        </p:nvGraphicFramePr>
        <p:xfrm>
          <a:off x="6419095" y="1745905"/>
          <a:ext cx="2207741" cy="3235960"/>
        </p:xfrm>
        <a:graphic>
          <a:graphicData uri="http://schemas.openxmlformats.org/drawingml/2006/table">
            <a:tbl>
              <a:tblPr firstRow="1" lastCol="1" bandRow="1">
                <a:tableStyleId>{69C7853C-536D-4A76-A0AE-DD22124D55A5}</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440</a:t>
                      </a:r>
                      <a:endParaRPr lang="en-US" dirty="0">
                        <a:solidFill>
                          <a:schemeClr val="tx1"/>
                        </a:solidFill>
                      </a:endParaRPr>
                    </a:p>
                  </a:txBody>
                  <a:tcP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kern="1200" dirty="0" smtClean="0">
                          <a:solidFill>
                            <a:schemeClr val="tx1"/>
                          </a:solidFill>
                          <a:effectLst/>
                        </a:rPr>
                        <a:t>⊥</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01145556"/>
                  </a:ext>
                </a:extLst>
              </a:tr>
              <a:tr h="370840">
                <a:tc>
                  <a:txBody>
                    <a:bodyPr/>
                    <a:lstStyle/>
                    <a:p>
                      <a:pPr algn="ctr"/>
                      <a:r>
                        <a:rPr lang="en-US" dirty="0" smtClean="0">
                          <a:solidFill>
                            <a:schemeClr val="tx1"/>
                          </a:solidFill>
                        </a:rPr>
                        <a:t>440</a:t>
                      </a:r>
                      <a:endParaRPr lang="en-US" dirty="0">
                        <a:solidFill>
                          <a:schemeClr val="tx1"/>
                        </a:solidFill>
                      </a:endParaRPr>
                    </a:p>
                  </a:txBody>
                  <a:tcPr>
                    <a:lnT w="12700" cap="flat" cmpd="sng" algn="ctr">
                      <a:noFill/>
                      <a:prstDash val="solid"/>
                      <a:round/>
                      <a:headEnd type="none" w="med" len="med"/>
                      <a:tailEnd type="none" w="med" len="med"/>
                    </a:lnT>
                    <a:lnB w="9525" cap="flat" cmpd="sng" algn="ctr">
                      <a:noFill/>
                      <a:prstDash val="solid"/>
                    </a:lnB>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tcPr>
                </a:tc>
                <a:tc>
                  <a:txBody>
                    <a:bodyPr/>
                    <a:lstStyle/>
                    <a:p>
                      <a:pPr algn="ctr"/>
                      <a:r>
                        <a:rPr lang="en-US" sz="1800" kern="1200" dirty="0" smtClean="0">
                          <a:solidFill>
                            <a:schemeClr val="tx1"/>
                          </a:solidFill>
                          <a:effectLst/>
                        </a:rPr>
                        <a:t>⊥</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lnB>
                  </a:tcPr>
                </a:tc>
                <a:extLst>
                  <a:ext uri="{0D108BD9-81ED-4DB2-BD59-A6C34878D82A}">
                    <a16:rowId xmlns:a16="http://schemas.microsoft.com/office/drawing/2014/main" val="32868040"/>
                  </a:ext>
                </a:extLst>
              </a:tr>
              <a:tr h="370840">
                <a:tc>
                  <a:txBody>
                    <a:bodyPr/>
                    <a:lstStyle/>
                    <a:p>
                      <a:pPr algn="ctr"/>
                      <a:r>
                        <a:rPr lang="en-US" dirty="0" smtClean="0">
                          <a:solidFill>
                            <a:schemeClr val="tx1"/>
                          </a:solidFill>
                        </a:rPr>
                        <a:t>466</a:t>
                      </a:r>
                      <a:endParaRPr lang="en-US" dirty="0">
                        <a:solidFill>
                          <a:schemeClr val="tx1"/>
                        </a:solidFill>
                      </a:endParaRPr>
                    </a:p>
                  </a:txBody>
                  <a:tcPr>
                    <a:lnT w="12700" cap="flat" cmpd="sng" algn="ctr">
                      <a:no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466</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56.3</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40297339"/>
                  </a:ext>
                </a:extLst>
              </a:tr>
              <a:tr h="370840">
                <a:tc>
                  <a:txBody>
                    <a:bodyPr/>
                    <a:lstStyle/>
                    <a:p>
                      <a:pPr algn="ctr"/>
                      <a:r>
                        <a:rPr lang="en-US" dirty="0" smtClean="0">
                          <a:solidFill>
                            <a:schemeClr val="tx1"/>
                          </a:solidFill>
                        </a:rPr>
                        <a:t>528</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56.5</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3504477420"/>
                  </a:ext>
                </a:extLst>
              </a:tr>
            </a:tbl>
          </a:graphicData>
        </a:graphic>
      </p:graphicFrame>
      <p:sp>
        <p:nvSpPr>
          <p:cNvPr id="18" name="Right Arrow 17"/>
          <p:cNvSpPr/>
          <p:nvPr/>
        </p:nvSpPr>
        <p:spPr>
          <a:xfrm>
            <a:off x="2963006" y="1749799"/>
            <a:ext cx="3259267" cy="3830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 name="Table 18"/>
          <p:cNvGraphicFramePr>
            <a:graphicFrameLocks noGrp="1"/>
          </p:cNvGraphicFramePr>
          <p:nvPr>
            <p:extLst>
              <p:ext uri="{D42A27DB-BD31-4B8C-83A1-F6EECF244321}">
                <p14:modId xmlns:p14="http://schemas.microsoft.com/office/powerpoint/2010/main" val="3804308882"/>
              </p:ext>
            </p:extLst>
          </p:nvPr>
        </p:nvGraphicFramePr>
        <p:xfrm>
          <a:off x="3145881" y="4781027"/>
          <a:ext cx="2881845" cy="1010920"/>
        </p:xfrm>
        <a:graphic>
          <a:graphicData uri="http://schemas.openxmlformats.org/drawingml/2006/table">
            <a:tbl>
              <a:tblPr firstRow="1" lastCol="1" bandRow="1">
                <a:tableStyleId>{69C7853C-536D-4A76-A0AE-DD22124D55A5}</a:tableStyleId>
              </a:tblPr>
              <a:tblGrid>
                <a:gridCol w="370464">
                  <a:extLst>
                    <a:ext uri="{9D8B030D-6E8A-4147-A177-3AD203B41FA5}">
                      <a16:colId xmlns:a16="http://schemas.microsoft.com/office/drawing/2014/main" val="4258710642"/>
                    </a:ext>
                  </a:extLst>
                </a:gridCol>
                <a:gridCol w="2511381">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b="0" dirty="0" smtClean="0">
                          <a:solidFill>
                            <a:schemeClr val="tx1"/>
                          </a:solidFill>
                        </a:rPr>
                        <a:t>if (460 ≤ </a:t>
                      </a:r>
                      <a:r>
                        <a:rPr lang="en-US" b="1" dirty="0" smtClean="0">
                          <a:solidFill>
                            <a:schemeClr val="tx1"/>
                          </a:solidFill>
                        </a:rPr>
                        <a:t>t</a:t>
                      </a:r>
                      <a:r>
                        <a:rPr lang="en-US" b="0" dirty="0" smtClean="0">
                          <a:solidFill>
                            <a:schemeClr val="tx1"/>
                          </a:solidFill>
                        </a:rPr>
                        <a:t> ≤ 860) </a:t>
                      </a:r>
                      <a:r>
                        <a:rPr lang="en-US" b="1" dirty="0" smtClean="0">
                          <a:solidFill>
                            <a:schemeClr val="tx1"/>
                          </a:solidFill>
                        </a:rPr>
                        <a:t>v</a:t>
                      </a:r>
                      <a:r>
                        <a:rPr lang="en-US" b="0" dirty="0" smtClean="0">
                          <a:solidFill>
                            <a:schemeClr val="tx1"/>
                          </a:solidFill>
                        </a:rPr>
                        <a:t> else ⊥</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01145556"/>
                  </a:ext>
                </a:extLst>
              </a:tr>
            </a:tbl>
          </a:graphicData>
        </a:graphic>
      </p:graphicFrame>
      <p:sp>
        <p:nvSpPr>
          <p:cNvPr id="20" name="Striped Right Arrow 19"/>
          <p:cNvSpPr/>
          <p:nvPr/>
        </p:nvSpPr>
        <p:spPr>
          <a:xfrm rot="5400000">
            <a:off x="4237149" y="3080439"/>
            <a:ext cx="403538" cy="229431"/>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Brace 20"/>
          <p:cNvSpPr/>
          <p:nvPr/>
        </p:nvSpPr>
        <p:spPr>
          <a:xfrm rot="5400000">
            <a:off x="4778314" y="2804813"/>
            <a:ext cx="184597" cy="25623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Striped Right Arrow 21"/>
          <p:cNvSpPr/>
          <p:nvPr/>
        </p:nvSpPr>
        <p:spPr>
          <a:xfrm rot="5400000">
            <a:off x="4676206" y="4339554"/>
            <a:ext cx="403538" cy="229431"/>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3" name="Table 22"/>
          <p:cNvGraphicFramePr>
            <a:graphicFrameLocks noGrp="1"/>
          </p:cNvGraphicFramePr>
          <p:nvPr>
            <p:extLst>
              <p:ext uri="{D42A27DB-BD31-4B8C-83A1-F6EECF244321}">
                <p14:modId xmlns:p14="http://schemas.microsoft.com/office/powerpoint/2010/main" val="417099151"/>
              </p:ext>
            </p:extLst>
          </p:nvPr>
        </p:nvGraphicFramePr>
        <p:xfrm>
          <a:off x="505300" y="1745905"/>
          <a:ext cx="2207741" cy="3235960"/>
        </p:xfrm>
        <a:graphic>
          <a:graphicData uri="http://schemas.openxmlformats.org/drawingml/2006/table">
            <a:tbl>
              <a:tblPr firstRow="1" lastCol="1" bandRow="1">
                <a:tableStyleId>{69C7853C-536D-4A76-A0AE-DD22124D55A5}</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440</a:t>
                      </a:r>
                      <a:endParaRPr lang="en-US" dirty="0">
                        <a:solidFill>
                          <a:schemeClr val="tx1"/>
                        </a:solidFill>
                      </a:endParaRPr>
                    </a:p>
                  </a:txBody>
                  <a:tcP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b="0" dirty="0" smtClean="0">
                          <a:solidFill>
                            <a:schemeClr val="tx1"/>
                          </a:solidFill>
                        </a:rPr>
                        <a:t>54.0</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01145556"/>
                  </a:ext>
                </a:extLst>
              </a:tr>
              <a:tr h="370840">
                <a:tc>
                  <a:txBody>
                    <a:bodyPr/>
                    <a:lstStyle/>
                    <a:p>
                      <a:pPr algn="ctr"/>
                      <a:r>
                        <a:rPr lang="en-US" dirty="0" smtClean="0">
                          <a:solidFill>
                            <a:schemeClr val="tx1"/>
                          </a:solidFill>
                        </a:rPr>
                        <a:t>440</a:t>
                      </a:r>
                      <a:endParaRPr lang="en-US" dirty="0">
                        <a:solidFill>
                          <a:schemeClr val="tx1"/>
                        </a:solidFill>
                      </a:endParaRPr>
                    </a:p>
                  </a:txBody>
                  <a:tcPr>
                    <a:lnT w="12700" cap="flat" cmpd="sng" algn="ctr">
                      <a:noFill/>
                      <a:prstDash val="solid"/>
                      <a:round/>
                      <a:headEnd type="none" w="med" len="med"/>
                      <a:tailEnd type="none" w="med" len="med"/>
                    </a:lnT>
                    <a:lnB w="9525" cap="flat" cmpd="sng" algn="ctr">
                      <a:noFill/>
                      <a:prstDash val="solid"/>
                    </a:lnB>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tcPr>
                </a:tc>
                <a:tc>
                  <a:txBody>
                    <a:bodyPr/>
                    <a:lstStyle/>
                    <a:p>
                      <a:pPr algn="ctr"/>
                      <a:r>
                        <a:rPr lang="en-US" b="0" dirty="0" smtClean="0">
                          <a:solidFill>
                            <a:schemeClr val="tx1"/>
                          </a:solidFill>
                        </a:rPr>
                        <a:t>40.8</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lnB>
                  </a:tcPr>
                </a:tc>
                <a:extLst>
                  <a:ext uri="{0D108BD9-81ED-4DB2-BD59-A6C34878D82A}">
                    <a16:rowId xmlns:a16="http://schemas.microsoft.com/office/drawing/2014/main" val="32868040"/>
                  </a:ext>
                </a:extLst>
              </a:tr>
              <a:tr h="370840">
                <a:tc>
                  <a:txBody>
                    <a:bodyPr/>
                    <a:lstStyle/>
                    <a:p>
                      <a:pPr algn="ctr"/>
                      <a:r>
                        <a:rPr lang="en-US" dirty="0" smtClean="0">
                          <a:solidFill>
                            <a:schemeClr val="tx1"/>
                          </a:solidFill>
                        </a:rPr>
                        <a:t>466</a:t>
                      </a:r>
                      <a:endParaRPr lang="en-US" dirty="0">
                        <a:solidFill>
                          <a:schemeClr val="tx1"/>
                        </a:solidFill>
                      </a:endParaRPr>
                    </a:p>
                  </a:txBody>
                  <a:tcPr>
                    <a:lnT w="12700" cap="flat" cmpd="sng" algn="ctr">
                      <a:no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466</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56.3</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40297339"/>
                  </a:ext>
                </a:extLst>
              </a:tr>
              <a:tr h="370840">
                <a:tc>
                  <a:txBody>
                    <a:bodyPr/>
                    <a:lstStyle/>
                    <a:p>
                      <a:pPr algn="ctr"/>
                      <a:r>
                        <a:rPr lang="en-US" dirty="0" smtClean="0">
                          <a:solidFill>
                            <a:schemeClr val="tx1"/>
                          </a:solidFill>
                        </a:rPr>
                        <a:t>528</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56.5</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3504477420"/>
                  </a:ext>
                </a:extLst>
              </a:tr>
            </a:tbl>
          </a:graphicData>
        </a:graphic>
      </p:graphicFrame>
      <p:sp>
        <p:nvSpPr>
          <p:cNvPr id="24" name="TextBox 23"/>
          <p:cNvSpPr txBox="1"/>
          <p:nvPr/>
        </p:nvSpPr>
        <p:spPr>
          <a:xfrm>
            <a:off x="1923052" y="5870842"/>
            <a:ext cx="5402697" cy="369332"/>
          </a:xfrm>
          <a:prstGeom prst="rect">
            <a:avLst/>
          </a:prstGeom>
          <a:noFill/>
        </p:spPr>
        <p:txBody>
          <a:bodyPr wrap="none" rtlCol="0">
            <a:spAutoFit/>
          </a:bodyPr>
          <a:lstStyle/>
          <a:p>
            <a:r>
              <a:rPr lang="en-US" dirty="0" smtClean="0"/>
              <a:t>UDF </a:t>
            </a:r>
            <a:r>
              <a:rPr lang="en-US" i="1" dirty="0" smtClean="0"/>
              <a:t>f</a:t>
            </a:r>
            <a:r>
              <a:rPr lang="en-US" dirty="0" smtClean="0"/>
              <a:t> as a table-valued function, ready for </a:t>
            </a:r>
            <a:r>
              <a:rPr lang="en-US" dirty="0" err="1" smtClean="0"/>
              <a:t>ext</a:t>
            </a:r>
            <a:r>
              <a:rPr lang="en-US" dirty="0" smtClean="0"/>
              <a:t> (</a:t>
            </a:r>
            <a:r>
              <a:rPr lang="en-US" dirty="0" err="1" smtClean="0"/>
              <a:t>flatmap</a:t>
            </a:r>
            <a:r>
              <a:rPr lang="en-US" dirty="0" smtClean="0"/>
              <a:t>)</a:t>
            </a:r>
            <a:endParaRPr lang="en-US" dirty="0"/>
          </a:p>
        </p:txBody>
      </p:sp>
    </p:spTree>
    <p:extLst>
      <p:ext uri="{BB962C8B-B14F-4D97-AF65-F5344CB8AC3E}">
        <p14:creationId xmlns:p14="http://schemas.microsoft.com/office/powerpoint/2010/main" val="81018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animBg="1"/>
      <p:bldP spid="22"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88933" y="4200900"/>
            <a:ext cx="7802424" cy="1947303"/>
          </a:xfrm>
          <a:prstGeom prst="rect">
            <a:avLst/>
          </a:prstGeom>
          <a:solidFill>
            <a:srgbClr val="FFCDCD"/>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94758" y="2586590"/>
            <a:ext cx="3210681" cy="1172049"/>
          </a:xfrm>
          <a:prstGeom prst="rect">
            <a:avLst/>
          </a:prstGeom>
          <a:solidFill>
            <a:srgbClr val="79FFB6"/>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US" dirty="0"/>
              <a:t>Bin </a:t>
            </a:r>
            <a:r>
              <a:rPr lang="en-US" dirty="0" smtClean="0"/>
              <a:t>query: easy </a:t>
            </a:r>
            <a:r>
              <a:rPr lang="en-US" dirty="0"/>
              <a:t>in </a:t>
            </a:r>
            <a:r>
              <a:rPr lang="en-US" dirty="0" smtClean="0"/>
              <a:t>RA, awkward in </a:t>
            </a:r>
            <a:r>
              <a:rPr lang="en-US" dirty="0"/>
              <a:t>LA</a:t>
            </a:r>
          </a:p>
        </p:txBody>
      </p:sp>
      <p:sp>
        <p:nvSpPr>
          <p:cNvPr id="4" name="Slide Number Placeholder 3"/>
          <p:cNvSpPr>
            <a:spLocks noGrp="1"/>
          </p:cNvSpPr>
          <p:nvPr>
            <p:ph type="sldNum" sz="quarter" idx="4"/>
          </p:nvPr>
        </p:nvSpPr>
        <p:spPr/>
        <p:txBody>
          <a:bodyPr/>
          <a:lstStyle/>
          <a:p>
            <a:fld id="{71669833-F6D1-4A24-9E2B-B954F35C4C41}" type="slidenum">
              <a:rPr lang="en-US" smtClean="0"/>
              <a:pPr/>
              <a:t>4</a:t>
            </a:fld>
            <a:endParaRPr lang="en-US"/>
          </a:p>
        </p:txBody>
      </p:sp>
      <p:graphicFrame>
        <p:nvGraphicFramePr>
          <p:cNvPr id="5" name="Table 4"/>
          <p:cNvGraphicFramePr>
            <a:graphicFrameLocks noGrp="1"/>
          </p:cNvGraphicFramePr>
          <p:nvPr/>
        </p:nvGraphicFramePr>
        <p:xfrm>
          <a:off x="510826" y="1960755"/>
          <a:ext cx="2207741" cy="2225040"/>
        </p:xfrm>
        <a:graphic>
          <a:graphicData uri="http://schemas.openxmlformats.org/drawingml/2006/table">
            <a:tbl>
              <a:tblPr firstRow="1" bandRow="1">
                <a:tableStyleId>{5C22544A-7EE6-4342-B048-85BDC9FD1C3A}</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r>
                        <a:rPr lang="en-US" dirty="0" smtClean="0"/>
                        <a:t>t</a:t>
                      </a:r>
                      <a:endParaRPr lang="en-US" dirty="0"/>
                    </a:p>
                  </a:txBody>
                  <a:tcPr/>
                </a:tc>
                <a:tc>
                  <a:txBody>
                    <a:bodyPr/>
                    <a:lstStyle/>
                    <a:p>
                      <a:pPr algn="ctr"/>
                      <a:r>
                        <a:rPr lang="en-US" dirty="0" smtClean="0"/>
                        <a:t>c</a:t>
                      </a:r>
                      <a:endParaRPr lang="en-US" dirty="0"/>
                    </a:p>
                  </a:txBody>
                  <a:tcPr/>
                </a:tc>
                <a:tc>
                  <a:txBody>
                    <a:bodyPr/>
                    <a:lstStyle/>
                    <a:p>
                      <a:pPr algn="ctr"/>
                      <a:r>
                        <a:rPr lang="en-US" dirty="0" smtClean="0"/>
                        <a:t>v</a:t>
                      </a:r>
                      <a:endParaRPr lang="en-US" dirty="0"/>
                    </a:p>
                  </a:txBody>
                  <a:tcPr/>
                </a:tc>
                <a:extLst>
                  <a:ext uri="{0D108BD9-81ED-4DB2-BD59-A6C34878D82A}">
                    <a16:rowId xmlns:a16="http://schemas.microsoft.com/office/drawing/2014/main" val="1965628185"/>
                  </a:ext>
                </a:extLst>
              </a:tr>
              <a:tr h="370840">
                <a:tc>
                  <a:txBody>
                    <a:bodyPr/>
                    <a:lstStyle/>
                    <a:p>
                      <a:pPr algn="ctr"/>
                      <a:r>
                        <a:rPr lang="en-US" dirty="0" smtClean="0"/>
                        <a:t>466</a:t>
                      </a:r>
                      <a:endParaRPr lang="en-US" dirty="0"/>
                    </a:p>
                  </a:txBody>
                  <a:tcPr/>
                </a:tc>
                <a:tc>
                  <a:txBody>
                    <a:bodyPr/>
                    <a:lstStyle/>
                    <a:p>
                      <a:pPr algn="ctr"/>
                      <a:r>
                        <a:rPr lang="en-US" dirty="0" smtClean="0"/>
                        <a:t>temp</a:t>
                      </a:r>
                      <a:endParaRPr lang="en-US" dirty="0"/>
                    </a:p>
                  </a:txBody>
                  <a:tcPr/>
                </a:tc>
                <a:tc>
                  <a:txBody>
                    <a:bodyPr/>
                    <a:lstStyle/>
                    <a:p>
                      <a:pPr algn="ctr"/>
                      <a:r>
                        <a:rPr lang="en-US" dirty="0" smtClean="0"/>
                        <a:t>55.2</a:t>
                      </a:r>
                      <a:endParaRPr lang="en-US" dirty="0"/>
                    </a:p>
                  </a:txBody>
                  <a:tcPr/>
                </a:tc>
                <a:extLst>
                  <a:ext uri="{0D108BD9-81ED-4DB2-BD59-A6C34878D82A}">
                    <a16:rowId xmlns:a16="http://schemas.microsoft.com/office/drawing/2014/main" val="618310964"/>
                  </a:ext>
                </a:extLst>
              </a:tr>
              <a:tr h="370840">
                <a:tc>
                  <a:txBody>
                    <a:bodyPr/>
                    <a:lstStyle/>
                    <a:p>
                      <a:pPr algn="ctr"/>
                      <a:r>
                        <a:rPr lang="en-US" dirty="0" smtClean="0"/>
                        <a:t>466</a:t>
                      </a:r>
                      <a:endParaRPr lang="en-US" dirty="0"/>
                    </a:p>
                  </a:txBody>
                  <a:tcPr/>
                </a:tc>
                <a:tc>
                  <a:txBody>
                    <a:bodyPr/>
                    <a:lstStyle/>
                    <a:p>
                      <a:pPr algn="ctr"/>
                      <a:r>
                        <a:rPr lang="en-US" dirty="0" smtClean="0"/>
                        <a:t>hum</a:t>
                      </a:r>
                      <a:endParaRPr lang="en-US" dirty="0"/>
                    </a:p>
                  </a:txBody>
                  <a:tcPr/>
                </a:tc>
                <a:tc>
                  <a:txBody>
                    <a:bodyPr/>
                    <a:lstStyle/>
                    <a:p>
                      <a:pPr algn="ctr"/>
                      <a:r>
                        <a:rPr lang="en-US" dirty="0" smtClean="0"/>
                        <a:t>40.1</a:t>
                      </a:r>
                      <a:endParaRPr lang="en-US" dirty="0"/>
                    </a:p>
                  </a:txBody>
                  <a:tcPr/>
                </a:tc>
                <a:extLst>
                  <a:ext uri="{0D108BD9-81ED-4DB2-BD59-A6C34878D82A}">
                    <a16:rowId xmlns:a16="http://schemas.microsoft.com/office/drawing/2014/main" val="1581229886"/>
                  </a:ext>
                </a:extLst>
              </a:tr>
              <a:tr h="370840">
                <a:tc>
                  <a:txBody>
                    <a:bodyPr/>
                    <a:lstStyle/>
                    <a:p>
                      <a:pPr algn="ctr"/>
                      <a:r>
                        <a:rPr lang="en-US" dirty="0" smtClean="0"/>
                        <a:t>492</a:t>
                      </a:r>
                      <a:endParaRPr lang="en-US" dirty="0"/>
                    </a:p>
                  </a:txBody>
                  <a:tcPr/>
                </a:tc>
                <a:tc>
                  <a:txBody>
                    <a:bodyPr/>
                    <a:lstStyle/>
                    <a:p>
                      <a:pPr algn="ctr"/>
                      <a:r>
                        <a:rPr lang="en-US" dirty="0" smtClean="0"/>
                        <a:t>temp</a:t>
                      </a:r>
                      <a:endParaRPr lang="en-US" dirty="0"/>
                    </a:p>
                  </a:txBody>
                  <a:tcPr/>
                </a:tc>
                <a:tc>
                  <a:txBody>
                    <a:bodyPr/>
                    <a:lstStyle/>
                    <a:p>
                      <a:pPr algn="ctr"/>
                      <a:r>
                        <a:rPr lang="en-US" b="1" dirty="0" smtClean="0"/>
                        <a:t>56.3</a:t>
                      </a:r>
                      <a:endParaRPr lang="en-US" b="1" dirty="0"/>
                    </a:p>
                  </a:txBody>
                  <a:tcPr/>
                </a:tc>
                <a:extLst>
                  <a:ext uri="{0D108BD9-81ED-4DB2-BD59-A6C34878D82A}">
                    <a16:rowId xmlns:a16="http://schemas.microsoft.com/office/drawing/2014/main" val="2333907495"/>
                  </a:ext>
                </a:extLst>
              </a:tr>
              <a:tr h="370840">
                <a:tc>
                  <a:txBody>
                    <a:bodyPr/>
                    <a:lstStyle/>
                    <a:p>
                      <a:pPr algn="ctr"/>
                      <a:r>
                        <a:rPr lang="en-US" dirty="0" smtClean="0"/>
                        <a:t>492</a:t>
                      </a:r>
                      <a:endParaRPr lang="en-US" dirty="0"/>
                    </a:p>
                  </a:txBody>
                  <a:tcPr/>
                </a:tc>
                <a:tc>
                  <a:txBody>
                    <a:bodyPr/>
                    <a:lstStyle/>
                    <a:p>
                      <a:pPr algn="ctr"/>
                      <a:r>
                        <a:rPr lang="en-US" dirty="0" smtClean="0"/>
                        <a:t>hum</a:t>
                      </a:r>
                      <a:endParaRPr lang="en-US" dirty="0"/>
                    </a:p>
                  </a:txBody>
                  <a:tcPr/>
                </a:tc>
                <a:tc>
                  <a:txBody>
                    <a:bodyPr/>
                    <a:lstStyle/>
                    <a:p>
                      <a:pPr algn="ctr"/>
                      <a:r>
                        <a:rPr lang="en-US" dirty="0" smtClean="0"/>
                        <a:t>35.0</a:t>
                      </a:r>
                      <a:endParaRPr lang="en-US" dirty="0"/>
                    </a:p>
                  </a:txBody>
                  <a:tcPr/>
                </a:tc>
                <a:extLst>
                  <a:ext uri="{0D108BD9-81ED-4DB2-BD59-A6C34878D82A}">
                    <a16:rowId xmlns:a16="http://schemas.microsoft.com/office/drawing/2014/main" val="1540297339"/>
                  </a:ext>
                </a:extLst>
              </a:tr>
              <a:tr h="370840">
                <a:tc>
                  <a:txBody>
                    <a:bodyPr/>
                    <a:lstStyle/>
                    <a:p>
                      <a:pPr algn="ctr"/>
                      <a:r>
                        <a:rPr lang="en-US" dirty="0" smtClean="0"/>
                        <a:t>528</a:t>
                      </a:r>
                      <a:endParaRPr lang="en-US" dirty="0"/>
                    </a:p>
                  </a:txBody>
                  <a:tcPr/>
                </a:tc>
                <a:tc>
                  <a:txBody>
                    <a:bodyPr/>
                    <a:lstStyle/>
                    <a:p>
                      <a:pPr algn="ctr"/>
                      <a:r>
                        <a:rPr lang="en-US" dirty="0" smtClean="0"/>
                        <a:t>temp</a:t>
                      </a:r>
                      <a:endParaRPr lang="en-US" dirty="0"/>
                    </a:p>
                  </a:txBody>
                  <a:tcPr/>
                </a:tc>
                <a:tc>
                  <a:txBody>
                    <a:bodyPr/>
                    <a:lstStyle/>
                    <a:p>
                      <a:pPr algn="ctr"/>
                      <a:r>
                        <a:rPr lang="en-US" b="1" dirty="0" smtClean="0"/>
                        <a:t>56.5</a:t>
                      </a:r>
                      <a:endParaRPr lang="en-US" b="1" dirty="0"/>
                    </a:p>
                  </a:txBody>
                  <a:tcPr/>
                </a:tc>
                <a:extLst>
                  <a:ext uri="{0D108BD9-81ED-4DB2-BD59-A6C34878D82A}">
                    <a16:rowId xmlns:a16="http://schemas.microsoft.com/office/drawing/2014/main" val="2571060207"/>
                  </a:ext>
                </a:extLst>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3630737" y="4573115"/>
                <a:ext cx="2011769" cy="10152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i="1" smtClean="0">
                              <a:latin typeface="Cambria Math" panose="02040503050406030204" pitchFamily="18" charset="0"/>
                            </a:rPr>
                          </m:ctrlPr>
                        </m:mPr>
                        <m:mr>
                          <m:e/>
                          <m:e>
                            <m:r>
                              <a:rPr lang="en-US" b="0" i="1" smtClean="0">
                                <a:latin typeface="Cambria Math" panose="02040503050406030204" pitchFamily="18" charset="0"/>
                              </a:rPr>
                              <m:t>𝑡𝑒𝑚𝑝</m:t>
                            </m:r>
                          </m:e>
                          <m:e>
                            <m:r>
                              <a:rPr lang="en-US" b="0" i="1" smtClean="0">
                                <a:latin typeface="Cambria Math" panose="02040503050406030204" pitchFamily="18" charset="0"/>
                              </a:rPr>
                              <m:t>h𝑢𝑚</m:t>
                            </m:r>
                          </m:e>
                        </m:mr>
                      </m:m>
                    </m:oMath>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r>
                              <a:rPr lang="en-US" b="0" i="1" smtClean="0">
                                <a:latin typeface="Cambria Math" panose="02040503050406030204" pitchFamily="18" charset="0"/>
                              </a:rPr>
                              <m:t>66</m:t>
                            </m:r>
                          </m:e>
                        </m:mr>
                        <m:mr>
                          <m:e>
                            <m:r>
                              <a:rPr lang="en-US" b="0" i="1" smtClean="0">
                                <a:latin typeface="Cambria Math" panose="02040503050406030204" pitchFamily="18" charset="0"/>
                              </a:rPr>
                              <m:t>492</m:t>
                            </m:r>
                          </m:e>
                        </m:mr>
                        <m:mr>
                          <m:e>
                            <m:r>
                              <a:rPr lang="en-US" b="0" i="1" smtClean="0">
                                <a:latin typeface="Cambria Math" panose="02040503050406030204" pitchFamily="18" charset="0"/>
                              </a:rPr>
                              <m:t>528</m:t>
                            </m:r>
                          </m:e>
                        </m:mr>
                      </m:m>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5.2</m:t>
                                </m:r>
                              </m:e>
                              <m:e>
                                <m:r>
                                  <a:rPr lang="en-US" b="0" i="1" smtClean="0">
                                    <a:latin typeface="Cambria Math" panose="02040503050406030204" pitchFamily="18" charset="0"/>
                                  </a:rPr>
                                  <m:t>40.1</m:t>
                                </m:r>
                              </m:e>
                            </m:mr>
                            <m:mr>
                              <m:e>
                                <m:r>
                                  <a:rPr lang="en-US" b="1" i="1" smtClean="0">
                                    <a:latin typeface="Cambria Math" panose="02040503050406030204" pitchFamily="18" charset="0"/>
                                  </a:rPr>
                                  <m:t>𝟓𝟔</m:t>
                                </m:r>
                                <m:r>
                                  <m:rPr>
                                    <m:nor/>
                                  </m:rPr>
                                  <a:rPr lang="en-US" b="1" i="0" smtClean="0">
                                    <a:latin typeface="Cambria Math" panose="02040503050406030204" pitchFamily="18" charset="0"/>
                                  </a:rPr>
                                  <m:t>.</m:t>
                                </m:r>
                                <m:r>
                                  <a:rPr lang="en-US" b="1" i="1" smtClean="0">
                                    <a:latin typeface="Cambria Math" panose="02040503050406030204" pitchFamily="18" charset="0"/>
                                  </a:rPr>
                                  <m:t>𝟑</m:t>
                                </m:r>
                              </m:e>
                              <m:e>
                                <m:r>
                                  <a:rPr lang="en-US" b="0" i="1" smtClean="0">
                                    <a:latin typeface="Cambria Math" panose="02040503050406030204" pitchFamily="18" charset="0"/>
                                  </a:rPr>
                                  <m:t>35.0</m:t>
                                </m:r>
                              </m:e>
                            </m:mr>
                            <m:mr>
                              <m:e>
                                <m:r>
                                  <a:rPr lang="en-US" b="1" i="1" smtClean="0">
                                    <a:latin typeface="Cambria Math" panose="02040503050406030204" pitchFamily="18" charset="0"/>
                                  </a:rPr>
                                  <m:t>𝟓𝟔</m:t>
                                </m:r>
                                <m:r>
                                  <m:rPr>
                                    <m:nor/>
                                  </m:rPr>
                                  <a:rPr lang="en-US" b="1" i="0" smtClean="0">
                                    <a:latin typeface="Cambria Math" panose="02040503050406030204" pitchFamily="18" charset="0"/>
                                  </a:rPr>
                                  <m:t>.</m:t>
                                </m:r>
                                <m:r>
                                  <a:rPr lang="en-US" b="1" i="1" smtClean="0">
                                    <a:latin typeface="Cambria Math" panose="02040503050406030204" pitchFamily="18" charset="0"/>
                                  </a:rPr>
                                  <m:t>𝟓</m:t>
                                </m:r>
                              </m:e>
                              <m:e/>
                            </m:mr>
                          </m:m>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630737" y="4573115"/>
                <a:ext cx="2011769" cy="1015214"/>
              </a:xfrm>
              <a:prstGeom prst="rect">
                <a:avLst/>
              </a:prstGeom>
              <a:blipFill>
                <a:blip r:embed="rId3"/>
                <a:stretch>
                  <a:fillRect/>
                </a:stretch>
              </a:blipFill>
            </p:spPr>
            <p:txBody>
              <a:bodyPr/>
              <a:lstStyle/>
              <a:p>
                <a:r>
                  <a:rPr lang="en-US">
                    <a:noFill/>
                  </a:rPr>
                  <a:t> </a:t>
                </a:r>
              </a:p>
            </p:txBody>
          </p:sp>
        </mc:Fallback>
      </mc:AlternateContent>
      <p:sp>
        <p:nvSpPr>
          <p:cNvPr id="7" name="Right Arrow 6"/>
          <p:cNvSpPr/>
          <p:nvPr/>
        </p:nvSpPr>
        <p:spPr>
          <a:xfrm>
            <a:off x="2963007" y="2012998"/>
            <a:ext cx="3188788" cy="3830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nvGraphicFramePr>
        <p:xfrm>
          <a:off x="6279588" y="1960755"/>
          <a:ext cx="2207741" cy="1854200"/>
        </p:xfrm>
        <a:graphic>
          <a:graphicData uri="http://schemas.openxmlformats.org/drawingml/2006/table">
            <a:tbl>
              <a:tblPr firstRow="1" bandRow="1">
                <a:tableStyleId>{5C22544A-7EE6-4342-B048-85BDC9FD1C3A}</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r>
                        <a:rPr lang="en-US" dirty="0" smtClean="0"/>
                        <a:t>t’</a:t>
                      </a:r>
                      <a:endParaRPr lang="en-US" dirty="0"/>
                    </a:p>
                  </a:txBody>
                  <a:tcPr/>
                </a:tc>
                <a:tc>
                  <a:txBody>
                    <a:bodyPr/>
                    <a:lstStyle/>
                    <a:p>
                      <a:pPr algn="ctr"/>
                      <a:r>
                        <a:rPr lang="en-US" dirty="0" smtClean="0"/>
                        <a:t>c</a:t>
                      </a:r>
                      <a:endParaRPr lang="en-US" dirty="0"/>
                    </a:p>
                  </a:txBody>
                  <a:tcPr/>
                </a:tc>
                <a:tc>
                  <a:txBody>
                    <a:bodyPr/>
                    <a:lstStyle/>
                    <a:p>
                      <a:pPr algn="ctr"/>
                      <a:r>
                        <a:rPr lang="en-US" dirty="0" smtClean="0"/>
                        <a:t>v</a:t>
                      </a:r>
                      <a:endParaRPr lang="en-US" dirty="0"/>
                    </a:p>
                  </a:txBody>
                  <a:tcPr/>
                </a:tc>
                <a:extLst>
                  <a:ext uri="{0D108BD9-81ED-4DB2-BD59-A6C34878D82A}">
                    <a16:rowId xmlns:a16="http://schemas.microsoft.com/office/drawing/2014/main" val="1965628185"/>
                  </a:ext>
                </a:extLst>
              </a:tr>
              <a:tr h="370840">
                <a:tc>
                  <a:txBody>
                    <a:bodyPr/>
                    <a:lstStyle/>
                    <a:p>
                      <a:pPr algn="ctr"/>
                      <a:r>
                        <a:rPr lang="en-US" dirty="0" smtClean="0"/>
                        <a:t>460</a:t>
                      </a:r>
                      <a:endParaRPr lang="en-US" dirty="0"/>
                    </a:p>
                  </a:txBody>
                  <a:tcPr/>
                </a:tc>
                <a:tc>
                  <a:txBody>
                    <a:bodyPr/>
                    <a:lstStyle/>
                    <a:p>
                      <a:pPr algn="ctr"/>
                      <a:r>
                        <a:rPr lang="en-US" dirty="0" smtClean="0"/>
                        <a:t>temp</a:t>
                      </a:r>
                      <a:endParaRPr lang="en-US" dirty="0"/>
                    </a:p>
                  </a:txBody>
                  <a:tcPr/>
                </a:tc>
                <a:tc>
                  <a:txBody>
                    <a:bodyPr/>
                    <a:lstStyle/>
                    <a:p>
                      <a:pPr algn="ctr"/>
                      <a:r>
                        <a:rPr lang="en-US" dirty="0" smtClean="0"/>
                        <a:t>55.2</a:t>
                      </a:r>
                      <a:endParaRPr lang="en-US" dirty="0"/>
                    </a:p>
                  </a:txBody>
                  <a:tcPr/>
                </a:tc>
                <a:extLst>
                  <a:ext uri="{0D108BD9-81ED-4DB2-BD59-A6C34878D82A}">
                    <a16:rowId xmlns:a16="http://schemas.microsoft.com/office/drawing/2014/main" val="618310964"/>
                  </a:ext>
                </a:extLst>
              </a:tr>
              <a:tr h="370840">
                <a:tc>
                  <a:txBody>
                    <a:bodyPr/>
                    <a:lstStyle/>
                    <a:p>
                      <a:pPr algn="ctr"/>
                      <a:r>
                        <a:rPr lang="en-US" dirty="0" smtClean="0"/>
                        <a:t>460</a:t>
                      </a:r>
                      <a:endParaRPr lang="en-US" dirty="0"/>
                    </a:p>
                  </a:txBody>
                  <a:tcPr/>
                </a:tc>
                <a:tc>
                  <a:txBody>
                    <a:bodyPr/>
                    <a:lstStyle/>
                    <a:p>
                      <a:pPr algn="ctr"/>
                      <a:r>
                        <a:rPr lang="en-US" dirty="0" smtClean="0"/>
                        <a:t>hum</a:t>
                      </a:r>
                      <a:endParaRPr lang="en-US" dirty="0"/>
                    </a:p>
                  </a:txBody>
                  <a:tcPr/>
                </a:tc>
                <a:tc>
                  <a:txBody>
                    <a:bodyPr/>
                    <a:lstStyle/>
                    <a:p>
                      <a:pPr algn="ctr"/>
                      <a:r>
                        <a:rPr lang="en-US" dirty="0" smtClean="0"/>
                        <a:t>40.1</a:t>
                      </a:r>
                      <a:endParaRPr lang="en-US" dirty="0"/>
                    </a:p>
                  </a:txBody>
                  <a:tcPr/>
                </a:tc>
                <a:extLst>
                  <a:ext uri="{0D108BD9-81ED-4DB2-BD59-A6C34878D82A}">
                    <a16:rowId xmlns:a16="http://schemas.microsoft.com/office/drawing/2014/main" val="1581229886"/>
                  </a:ext>
                </a:extLst>
              </a:tr>
              <a:tr h="370840">
                <a:tc>
                  <a:txBody>
                    <a:bodyPr/>
                    <a:lstStyle/>
                    <a:p>
                      <a:pPr algn="ctr"/>
                      <a:r>
                        <a:rPr lang="en-US" dirty="0" smtClean="0"/>
                        <a:t>520</a:t>
                      </a:r>
                      <a:endParaRPr lang="en-US" dirty="0"/>
                    </a:p>
                  </a:txBody>
                  <a:tcPr/>
                </a:tc>
                <a:tc>
                  <a:txBody>
                    <a:bodyPr/>
                    <a:lstStyle/>
                    <a:p>
                      <a:pPr algn="ctr"/>
                      <a:r>
                        <a:rPr lang="en-US" dirty="0" smtClean="0"/>
                        <a:t>temp</a:t>
                      </a:r>
                      <a:endParaRPr lang="en-US" dirty="0"/>
                    </a:p>
                  </a:txBody>
                  <a:tcPr/>
                </a:tc>
                <a:tc>
                  <a:txBody>
                    <a:bodyPr/>
                    <a:lstStyle/>
                    <a:p>
                      <a:pPr algn="ctr"/>
                      <a:r>
                        <a:rPr lang="en-US" b="1" dirty="0" smtClean="0"/>
                        <a:t>56.4</a:t>
                      </a:r>
                      <a:endParaRPr lang="en-US" b="1" dirty="0"/>
                    </a:p>
                  </a:txBody>
                  <a:tcPr/>
                </a:tc>
                <a:extLst>
                  <a:ext uri="{0D108BD9-81ED-4DB2-BD59-A6C34878D82A}">
                    <a16:rowId xmlns:a16="http://schemas.microsoft.com/office/drawing/2014/main" val="2333907495"/>
                  </a:ext>
                </a:extLst>
              </a:tr>
              <a:tr h="370840">
                <a:tc>
                  <a:txBody>
                    <a:bodyPr/>
                    <a:lstStyle/>
                    <a:p>
                      <a:pPr algn="ctr"/>
                      <a:r>
                        <a:rPr lang="en-US" dirty="0" smtClean="0"/>
                        <a:t>520</a:t>
                      </a:r>
                      <a:endParaRPr lang="en-US" dirty="0"/>
                    </a:p>
                  </a:txBody>
                  <a:tcPr/>
                </a:tc>
                <a:tc>
                  <a:txBody>
                    <a:bodyPr/>
                    <a:lstStyle/>
                    <a:p>
                      <a:pPr algn="ctr"/>
                      <a:r>
                        <a:rPr lang="en-US" dirty="0" smtClean="0"/>
                        <a:t>hum</a:t>
                      </a:r>
                      <a:endParaRPr lang="en-US" dirty="0"/>
                    </a:p>
                  </a:txBody>
                  <a:tcPr/>
                </a:tc>
                <a:tc>
                  <a:txBody>
                    <a:bodyPr/>
                    <a:lstStyle/>
                    <a:p>
                      <a:pPr algn="ctr"/>
                      <a:r>
                        <a:rPr lang="en-US" dirty="0" smtClean="0"/>
                        <a:t>35.0</a:t>
                      </a:r>
                      <a:endParaRPr lang="en-US" dirty="0"/>
                    </a:p>
                  </a:txBody>
                  <a:tcPr/>
                </a:tc>
                <a:extLst>
                  <a:ext uri="{0D108BD9-81ED-4DB2-BD59-A6C34878D82A}">
                    <a16:rowId xmlns:a16="http://schemas.microsoft.com/office/drawing/2014/main" val="1540297339"/>
                  </a:ext>
                </a:extLst>
              </a:tr>
            </a:tbl>
          </a:graphicData>
        </a:graphic>
      </p:graphicFrame>
      <mc:AlternateContent xmlns:mc="http://schemas.openxmlformats.org/markup-compatibility/2006" xmlns:a14="http://schemas.microsoft.com/office/drawing/2010/main">
        <mc:Choice Requires="a14">
          <p:sp>
            <p:nvSpPr>
              <p:cNvPr id="9" name="TextBox 8"/>
              <p:cNvSpPr txBox="1"/>
              <p:nvPr/>
            </p:nvSpPr>
            <p:spPr>
              <a:xfrm>
                <a:off x="6279588" y="4843766"/>
                <a:ext cx="2011769" cy="7445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i="1" smtClean="0">
                              <a:latin typeface="Cambria Math" panose="02040503050406030204" pitchFamily="18" charset="0"/>
                            </a:rPr>
                          </m:ctrlPr>
                        </m:mPr>
                        <m:mr>
                          <m:e/>
                          <m:e>
                            <m:r>
                              <a:rPr lang="en-US" b="0" i="1" smtClean="0">
                                <a:latin typeface="Cambria Math" panose="02040503050406030204" pitchFamily="18" charset="0"/>
                              </a:rPr>
                              <m:t>𝑡𝑒𝑚𝑝</m:t>
                            </m:r>
                          </m:e>
                          <m:e>
                            <m:r>
                              <a:rPr lang="en-US" b="0" i="1" smtClean="0">
                                <a:latin typeface="Cambria Math" panose="02040503050406030204" pitchFamily="18" charset="0"/>
                              </a:rPr>
                              <m:t>h𝑢𝑚</m:t>
                            </m:r>
                          </m:e>
                        </m:mr>
                      </m:m>
                    </m:oMath>
                    <m:oMath xmlns:m="http://schemas.openxmlformats.org/officeDocument/2006/math">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460</m:t>
                            </m:r>
                          </m:e>
                        </m:mr>
                        <m:mr>
                          <m:e>
                            <m:r>
                              <a:rPr lang="en-US" b="0" i="1" smtClean="0">
                                <a:latin typeface="Cambria Math" panose="02040503050406030204" pitchFamily="18" charset="0"/>
                              </a:rPr>
                              <m:t>520</m:t>
                            </m:r>
                          </m:e>
                        </m:mr>
                      </m:m>
                      <m:d>
                        <m:dPr>
                          <m:begChr m:val="["/>
                          <m:endChr m:val="]"/>
                          <m:ctrlPr>
                            <a:rPr lang="en-US"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5.2</m:t>
                                </m:r>
                              </m:e>
                              <m:e>
                                <m:r>
                                  <a:rPr lang="en-US" b="0" i="1" smtClean="0">
                                    <a:latin typeface="Cambria Math" panose="02040503050406030204" pitchFamily="18" charset="0"/>
                                  </a:rPr>
                                  <m:t>40.1</m:t>
                                </m:r>
                              </m:e>
                            </m:mr>
                            <m:mr>
                              <m:e>
                                <m:r>
                                  <a:rPr lang="en-US" b="1" i="1" smtClean="0">
                                    <a:latin typeface="Cambria Math" panose="02040503050406030204" pitchFamily="18" charset="0"/>
                                  </a:rPr>
                                  <m:t>𝟓𝟔</m:t>
                                </m:r>
                                <m:r>
                                  <m:rPr>
                                    <m:nor/>
                                  </m:rPr>
                                  <a:rPr lang="en-US" b="1" i="0" smtClean="0">
                                    <a:latin typeface="Cambria Math" panose="02040503050406030204" pitchFamily="18" charset="0"/>
                                  </a:rPr>
                                  <m:t>.</m:t>
                                </m:r>
                                <m:r>
                                  <a:rPr lang="en-US" b="1" i="1" smtClean="0">
                                    <a:latin typeface="Cambria Math" panose="02040503050406030204" pitchFamily="18" charset="0"/>
                                  </a:rPr>
                                  <m:t>𝟒</m:t>
                                </m:r>
                              </m:e>
                              <m:e>
                                <m:r>
                                  <a:rPr lang="en-US" b="0" i="1" smtClean="0">
                                    <a:latin typeface="Cambria Math" panose="02040503050406030204" pitchFamily="18" charset="0"/>
                                  </a:rPr>
                                  <m:t>35.0</m:t>
                                </m:r>
                              </m:e>
                            </m:mr>
                          </m:m>
                        </m:e>
                      </m: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279588" y="4843766"/>
                <a:ext cx="2011769" cy="744563"/>
              </a:xfrm>
              <a:prstGeom prst="rect">
                <a:avLst/>
              </a:prstGeom>
              <a:blipFill>
                <a:blip r:embed="rId4"/>
                <a:stretch>
                  <a:fillRect b="-2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254449" y="6329946"/>
                <a:ext cx="3850990" cy="3320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solidFill>
                            <a:srgbClr val="0C0C0C"/>
                          </a:solidFill>
                          <a:latin typeface="Cambria Math" panose="02040503050406030204" pitchFamily="18" charset="0"/>
                        </a:rPr>
                        <m:t>bin</m:t>
                      </m:r>
                      <m:d>
                        <m:dPr>
                          <m:ctrlPr>
                            <a:rPr lang="en-US" b="0" i="1" smtClean="0">
                              <a:solidFill>
                                <a:srgbClr val="0C0C0C"/>
                              </a:solidFill>
                              <a:latin typeface="Cambria Math" panose="02040503050406030204" pitchFamily="18" charset="0"/>
                            </a:rPr>
                          </m:ctrlPr>
                        </m:dPr>
                        <m:e>
                          <m:r>
                            <a:rPr lang="en-US" b="0" i="1" smtClean="0">
                              <a:solidFill>
                                <a:srgbClr val="0C0C0C"/>
                              </a:solidFill>
                              <a:latin typeface="Cambria Math" panose="02040503050406030204" pitchFamily="18" charset="0"/>
                            </a:rPr>
                            <m:t>𝑡</m:t>
                          </m:r>
                        </m:e>
                      </m:d>
                      <m:r>
                        <a:rPr lang="en-US" b="0" i="1" smtClean="0">
                          <a:solidFill>
                            <a:srgbClr val="0C0C0C"/>
                          </a:solidFill>
                          <a:latin typeface="Cambria Math" panose="02040503050406030204" pitchFamily="18" charset="0"/>
                        </a:rPr>
                        <m:t>=</m:t>
                      </m:r>
                      <m:r>
                        <a:rPr lang="en-US" b="0" i="1" smtClean="0">
                          <a:solidFill>
                            <a:srgbClr val="0C0C0C"/>
                          </a:solidFill>
                          <a:latin typeface="Cambria Math" panose="02040503050406030204" pitchFamily="18" charset="0"/>
                        </a:rPr>
                        <m:t>𝑡</m:t>
                      </m:r>
                      <m:r>
                        <a:rPr lang="en-US" b="0" i="1" smtClean="0">
                          <a:solidFill>
                            <a:srgbClr val="0C0C0C"/>
                          </a:solidFill>
                          <a:latin typeface="Cambria Math" panose="02040503050406030204" pitchFamily="18" charset="0"/>
                        </a:rPr>
                        <m:t>−</m:t>
                      </m:r>
                      <m:d>
                        <m:dPr>
                          <m:ctrlPr>
                            <a:rPr lang="en-US" b="0" i="1" smtClean="0">
                              <a:solidFill>
                                <a:srgbClr val="0C0C0C"/>
                              </a:solidFill>
                              <a:latin typeface="Cambria Math" panose="02040503050406030204" pitchFamily="18" charset="0"/>
                            </a:rPr>
                          </m:ctrlPr>
                        </m:dPr>
                        <m:e>
                          <m:r>
                            <a:rPr lang="en-US" b="0" i="1" smtClean="0">
                              <a:solidFill>
                                <a:srgbClr val="0C0C0C"/>
                              </a:solidFill>
                              <a:latin typeface="Cambria Math" panose="02040503050406030204" pitchFamily="18" charset="0"/>
                            </a:rPr>
                            <m:t>𝑡</m:t>
                          </m:r>
                          <m:r>
                            <a:rPr lang="en-US" b="0" i="1" smtClean="0">
                              <a:solidFill>
                                <a:srgbClr val="0C0C0C"/>
                              </a:solidFill>
                              <a:latin typeface="Cambria Math" panose="02040503050406030204" pitchFamily="18" charset="0"/>
                            </a:rPr>
                            <m:t> % 60</m:t>
                          </m:r>
                        </m:e>
                      </m:d>
                      <m:r>
                        <a:rPr lang="en-US" b="0" i="1" smtClean="0">
                          <a:solidFill>
                            <a:srgbClr val="0C0C0C"/>
                          </a:solidFill>
                          <a:latin typeface="Cambria Math" panose="02040503050406030204" pitchFamily="18" charset="0"/>
                        </a:rPr>
                        <m:t>+60</m:t>
                      </m:r>
                      <m:d>
                        <m:dPr>
                          <m:begChr m:val="⌊"/>
                          <m:endChr m:val="⌋"/>
                          <m:ctrlPr>
                            <a:rPr lang="en-US" b="0" i="1" smtClean="0">
                              <a:solidFill>
                                <a:srgbClr val="0C0C0C"/>
                              </a:solidFill>
                              <a:latin typeface="Cambria Math" panose="02040503050406030204" pitchFamily="18" charset="0"/>
                            </a:rPr>
                          </m:ctrlPr>
                        </m:dPr>
                        <m:e>
                          <m:box>
                            <m:boxPr>
                              <m:ctrlPr>
                                <a:rPr lang="en-US" b="0" i="1" smtClean="0">
                                  <a:solidFill>
                                    <a:srgbClr val="0C0C0C"/>
                                  </a:solidFill>
                                  <a:latin typeface="Cambria Math" panose="02040503050406030204" pitchFamily="18" charset="0"/>
                                </a:rPr>
                              </m:ctrlPr>
                            </m:boxPr>
                            <m:e>
                              <m:argPr>
                                <m:argSz m:val="-1"/>
                              </m:argPr>
                              <m:f>
                                <m:fPr>
                                  <m:ctrlPr>
                                    <a:rPr lang="en-US" b="0" i="1" smtClean="0">
                                      <a:solidFill>
                                        <a:srgbClr val="0C0C0C"/>
                                      </a:solidFill>
                                      <a:latin typeface="Cambria Math" panose="02040503050406030204" pitchFamily="18" charset="0"/>
                                    </a:rPr>
                                  </m:ctrlPr>
                                </m:fPr>
                                <m:num>
                                  <m:r>
                                    <a:rPr lang="en-US" b="0" i="1" smtClean="0">
                                      <a:solidFill>
                                        <a:srgbClr val="0C0C0C"/>
                                      </a:solidFill>
                                      <a:latin typeface="Cambria Math" panose="02040503050406030204" pitchFamily="18" charset="0"/>
                                    </a:rPr>
                                    <m:t>𝑡</m:t>
                                  </m:r>
                                  <m:r>
                                    <a:rPr lang="en-US" b="0" i="1" smtClean="0">
                                      <a:solidFill>
                                        <a:srgbClr val="0C0C0C"/>
                                      </a:solidFill>
                                      <a:latin typeface="Cambria Math" panose="02040503050406030204" pitchFamily="18" charset="0"/>
                                    </a:rPr>
                                    <m:t> % 60</m:t>
                                  </m:r>
                                </m:num>
                                <m:den>
                                  <m:r>
                                    <a:rPr lang="en-US" b="0" i="1" smtClean="0">
                                      <a:solidFill>
                                        <a:srgbClr val="0C0C0C"/>
                                      </a:solidFill>
                                      <a:latin typeface="Cambria Math" panose="02040503050406030204" pitchFamily="18" charset="0"/>
                                    </a:rPr>
                                    <m:t>60</m:t>
                                  </m:r>
                                </m:den>
                              </m:f>
                            </m:e>
                          </m:box>
                          <m:r>
                            <a:rPr lang="en-US" b="0" i="1" smtClean="0">
                              <a:solidFill>
                                <a:srgbClr val="0C0C0C"/>
                              </a:solidFill>
                              <a:latin typeface="Cambria Math" panose="02040503050406030204" pitchFamily="18" charset="0"/>
                            </a:rPr>
                            <m:t>+.5</m:t>
                          </m:r>
                        </m:e>
                      </m:d>
                    </m:oMath>
                  </m:oMathPara>
                </a14:m>
                <a:endParaRPr lang="en-US" dirty="0">
                  <a:solidFill>
                    <a:srgbClr val="0C0C0C"/>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254449" y="6329946"/>
                <a:ext cx="3850990" cy="332079"/>
              </a:xfrm>
              <a:prstGeom prst="rect">
                <a:avLst/>
              </a:prstGeom>
              <a:blipFill>
                <a:blip r:embed="rId5"/>
                <a:stretch>
                  <a:fillRect l="-791" b="-16364"/>
                </a:stretch>
              </a:blipFill>
            </p:spPr>
            <p:txBody>
              <a:bodyPr/>
              <a:lstStyle/>
              <a:p>
                <a:r>
                  <a:rPr lang="en-US">
                    <a:noFill/>
                  </a:rPr>
                  <a:t> </a:t>
                </a:r>
              </a:p>
            </p:txBody>
          </p:sp>
        </mc:Fallback>
      </mc:AlternateContent>
      <p:sp>
        <p:nvSpPr>
          <p:cNvPr id="18" name="Rectangle 17"/>
          <p:cNvSpPr/>
          <p:nvPr/>
        </p:nvSpPr>
        <p:spPr>
          <a:xfrm>
            <a:off x="510826" y="4174443"/>
            <a:ext cx="3188788" cy="1785104"/>
          </a:xfrm>
          <a:prstGeom prst="rect">
            <a:avLst/>
          </a:prstGeom>
        </p:spPr>
        <p:txBody>
          <a:bodyPr wrap="square">
            <a:spAutoFit/>
          </a:bodyPr>
          <a:lstStyle/>
          <a:p>
            <a:pPr algn="ctr"/>
            <a:r>
              <a:rPr lang="en-US" sz="2000" b="1" u="sng" dirty="0" smtClean="0">
                <a:solidFill>
                  <a:srgbClr val="0C0C0C"/>
                </a:solidFill>
              </a:rPr>
              <a:t>LA</a:t>
            </a:r>
          </a:p>
          <a:p>
            <a:r>
              <a:rPr lang="en-US" dirty="0" smtClean="0">
                <a:solidFill>
                  <a:srgbClr val="0C0C0C"/>
                </a:solidFill>
              </a:rPr>
              <a:t>Multiply:</a:t>
            </a:r>
          </a:p>
          <a:p>
            <a:endParaRPr lang="en-US" dirty="0">
              <a:solidFill>
                <a:srgbClr val="0C0C0C"/>
              </a:solidFill>
            </a:endParaRPr>
          </a:p>
          <a:p>
            <a:endParaRPr lang="en-US" dirty="0" smtClean="0">
              <a:solidFill>
                <a:srgbClr val="0C0C0C"/>
              </a:solidFill>
            </a:endParaRPr>
          </a:p>
          <a:p>
            <a:endParaRPr lang="en-US" dirty="0">
              <a:solidFill>
                <a:srgbClr val="0C0C0C"/>
              </a:solidFill>
            </a:endParaRPr>
          </a:p>
          <a:p>
            <a:r>
              <a:rPr lang="en-US" dirty="0" smtClean="0">
                <a:solidFill>
                  <a:srgbClr val="0C0C0C"/>
                </a:solidFill>
              </a:rPr>
              <a:t>using </a:t>
            </a:r>
            <a:r>
              <a:rPr lang="en-US" i="1" dirty="0" err="1" smtClean="0">
                <a:solidFill>
                  <a:srgbClr val="0C0C0C"/>
                </a:solidFill>
              </a:rPr>
              <a:t>avg</a:t>
            </a:r>
            <a:r>
              <a:rPr lang="en-US" dirty="0" smtClean="0">
                <a:solidFill>
                  <a:srgbClr val="0C0C0C"/>
                </a:solidFill>
              </a:rPr>
              <a:t> on added elements</a:t>
            </a:r>
          </a:p>
        </p:txBody>
      </p:sp>
      <mc:AlternateContent xmlns:mc="http://schemas.openxmlformats.org/markup-compatibility/2006" xmlns:a14="http://schemas.microsoft.com/office/drawing/2010/main">
        <mc:Choice Requires="a14">
          <p:sp>
            <p:nvSpPr>
              <p:cNvPr id="21" name="TextBox 20"/>
              <p:cNvSpPr txBox="1"/>
              <p:nvPr/>
            </p:nvSpPr>
            <p:spPr>
              <a:xfrm>
                <a:off x="923569" y="4818375"/>
                <a:ext cx="2011769" cy="7699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4"/>
                                <m:mcJc m:val="center"/>
                              </m:mcPr>
                            </m:mc>
                          </m:mcs>
                          <m:ctrlPr>
                            <a:rPr lang="en-US" b="0" i="1" smtClean="0">
                              <a:latin typeface="Cambria Math" panose="02040503050406030204" pitchFamily="18" charset="0"/>
                            </a:rPr>
                          </m:ctrlPr>
                        </m:mPr>
                        <m:mr>
                          <m:e/>
                          <m:e>
                            <m:r>
                              <a:rPr lang="en-US" b="0" i="1" smtClean="0">
                                <a:latin typeface="Cambria Math" panose="02040503050406030204" pitchFamily="18" charset="0"/>
                              </a:rPr>
                              <m:t>466</m:t>
                            </m:r>
                          </m:e>
                          <m:e>
                            <m:r>
                              <a:rPr lang="en-US" b="0" i="1" smtClean="0">
                                <a:latin typeface="Cambria Math" panose="02040503050406030204" pitchFamily="18" charset="0"/>
                              </a:rPr>
                              <m:t>492</m:t>
                            </m:r>
                          </m:e>
                          <m:e>
                            <m:r>
                              <a:rPr lang="en-US" b="0" i="1" smtClean="0">
                                <a:latin typeface="Cambria Math" panose="02040503050406030204" pitchFamily="18" charset="0"/>
                              </a:rPr>
                              <m:t>528</m:t>
                            </m:r>
                          </m:e>
                        </m:mr>
                      </m:m>
                    </m:oMath>
                    <m:oMath xmlns:m="http://schemas.openxmlformats.org/officeDocument/2006/math">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460</m:t>
                            </m:r>
                          </m:e>
                        </m:mr>
                        <m:mr>
                          <m:e>
                            <m:r>
                              <a:rPr lang="en-US" b="0" i="1" smtClean="0">
                                <a:latin typeface="Cambria Math" panose="02040503050406030204" pitchFamily="18" charset="0"/>
                              </a:rPr>
                              <m:t>520</m:t>
                            </m:r>
                          </m:e>
                        </m:mr>
                      </m:m>
                      <m:d>
                        <m:dPr>
                          <m:begChr m:val="["/>
                          <m:endChr m:val="]"/>
                          <m:ctrlPr>
                            <a:rPr lang="en-US"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e/>
                              <m:e/>
                            </m:mr>
                            <m:mr>
                              <m:e/>
                              <m:e>
                                <m:r>
                                  <a:rPr lang="en-US" b="1" i="1" smtClean="0">
                                    <a:latin typeface="Cambria Math" panose="02040503050406030204" pitchFamily="18" charset="0"/>
                                  </a:rPr>
                                  <m:t>    </m:t>
                                </m:r>
                                <m:r>
                                  <a:rPr lang="en-US" b="0" i="1" smtClean="0">
                                    <a:latin typeface="Cambria Math" panose="02040503050406030204" pitchFamily="18" charset="0"/>
                                  </a:rPr>
                                  <m:t>1</m:t>
                                </m:r>
                              </m:e>
                              <m:e>
                                <m:r>
                                  <a:rPr lang="en-US" b="0" i="1" smtClean="0">
                                    <a:latin typeface="Cambria Math" panose="02040503050406030204" pitchFamily="18" charset="0"/>
                                  </a:rPr>
                                  <m:t>     1  </m:t>
                                </m:r>
                              </m:e>
                            </m:mr>
                          </m:m>
                        </m:e>
                      </m:d>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923569" y="4818375"/>
                <a:ext cx="2011769" cy="769954"/>
              </a:xfrm>
              <a:prstGeom prst="rect">
                <a:avLst/>
              </a:prstGeom>
              <a:blipFill>
                <a:blip r:embed="rId6"/>
                <a:stretch>
                  <a:fillRect r="-5758"/>
                </a:stretch>
              </a:blipFill>
            </p:spPr>
            <p:txBody>
              <a:bodyPr/>
              <a:lstStyle/>
              <a:p>
                <a:r>
                  <a:rPr lang="en-US">
                    <a:noFill/>
                  </a:rPr>
                  <a:t> </a:t>
                </a:r>
              </a:p>
            </p:txBody>
          </p:sp>
        </mc:Fallback>
      </mc:AlternateContent>
      <p:sp>
        <p:nvSpPr>
          <p:cNvPr id="13" name="Rectangle 12"/>
          <p:cNvSpPr/>
          <p:nvPr/>
        </p:nvSpPr>
        <p:spPr>
          <a:xfrm>
            <a:off x="2856138" y="2625012"/>
            <a:ext cx="3402526" cy="1015663"/>
          </a:xfrm>
          <a:prstGeom prst="rect">
            <a:avLst/>
          </a:prstGeom>
        </p:spPr>
        <p:txBody>
          <a:bodyPr wrap="square">
            <a:spAutoFit/>
          </a:bodyPr>
          <a:lstStyle/>
          <a:p>
            <a:pPr algn="ctr"/>
            <a:r>
              <a:rPr lang="en-US" sz="2000" b="1" u="sng" dirty="0" smtClean="0">
                <a:solidFill>
                  <a:srgbClr val="0C0C0C"/>
                </a:solidFill>
              </a:rPr>
              <a:t>RA</a:t>
            </a:r>
          </a:p>
          <a:p>
            <a:r>
              <a:rPr lang="en-US" sz="2000" cap="small" dirty="0">
                <a:solidFill>
                  <a:srgbClr val="0C0C0C"/>
                </a:solidFill>
              </a:rPr>
              <a:t>s</a:t>
            </a:r>
            <a:r>
              <a:rPr lang="en-US" sz="2000" cap="small" dirty="0" smtClean="0">
                <a:solidFill>
                  <a:srgbClr val="0C0C0C"/>
                </a:solidFill>
              </a:rPr>
              <a:t>elect</a:t>
            </a:r>
            <a:r>
              <a:rPr lang="en-US" sz="2000" dirty="0" smtClean="0">
                <a:solidFill>
                  <a:srgbClr val="0C0C0C"/>
                </a:solidFill>
              </a:rPr>
              <a:t> </a:t>
            </a:r>
            <a:r>
              <a:rPr lang="en-US" sz="2000" dirty="0">
                <a:solidFill>
                  <a:srgbClr val="0C0C0C"/>
                </a:solidFill>
              </a:rPr>
              <a:t>bin(</a:t>
            </a:r>
            <a:r>
              <a:rPr lang="en-US" sz="2000" b="1" dirty="0">
                <a:solidFill>
                  <a:srgbClr val="0C0C0C"/>
                </a:solidFill>
              </a:rPr>
              <a:t>t</a:t>
            </a:r>
            <a:r>
              <a:rPr lang="en-US" sz="2000" dirty="0">
                <a:solidFill>
                  <a:srgbClr val="0C0C0C"/>
                </a:solidFill>
              </a:rPr>
              <a:t>) </a:t>
            </a:r>
            <a:r>
              <a:rPr lang="en-US" sz="2000" cap="small" dirty="0" smtClean="0">
                <a:solidFill>
                  <a:srgbClr val="0C0C0C"/>
                </a:solidFill>
              </a:rPr>
              <a:t>as</a:t>
            </a:r>
            <a:r>
              <a:rPr lang="en-US" sz="2000" dirty="0" smtClean="0">
                <a:solidFill>
                  <a:srgbClr val="0C0C0C"/>
                </a:solidFill>
              </a:rPr>
              <a:t> </a:t>
            </a:r>
            <a:r>
              <a:rPr lang="en-US" sz="2000" b="1" dirty="0">
                <a:solidFill>
                  <a:srgbClr val="0C0C0C"/>
                </a:solidFill>
              </a:rPr>
              <a:t>t'</a:t>
            </a:r>
            <a:r>
              <a:rPr lang="en-US" sz="2000" dirty="0">
                <a:solidFill>
                  <a:srgbClr val="0C0C0C"/>
                </a:solidFill>
              </a:rPr>
              <a:t>, </a:t>
            </a:r>
            <a:r>
              <a:rPr lang="en-US" sz="2000" b="1" dirty="0">
                <a:solidFill>
                  <a:srgbClr val="0C0C0C"/>
                </a:solidFill>
              </a:rPr>
              <a:t>c</a:t>
            </a:r>
            <a:r>
              <a:rPr lang="en-US" sz="2000" dirty="0">
                <a:solidFill>
                  <a:srgbClr val="0C0C0C"/>
                </a:solidFill>
              </a:rPr>
              <a:t>, avg(</a:t>
            </a:r>
            <a:r>
              <a:rPr lang="en-US" sz="2000" b="1" dirty="0">
                <a:solidFill>
                  <a:srgbClr val="0C0C0C"/>
                </a:solidFill>
              </a:rPr>
              <a:t>v</a:t>
            </a:r>
            <a:r>
              <a:rPr lang="en-US" sz="2000" dirty="0">
                <a:solidFill>
                  <a:srgbClr val="0C0C0C"/>
                </a:solidFill>
              </a:rPr>
              <a:t>) </a:t>
            </a:r>
            <a:r>
              <a:rPr lang="en-US" sz="2000" cap="small" dirty="0" smtClean="0">
                <a:solidFill>
                  <a:srgbClr val="0C0C0C"/>
                </a:solidFill>
              </a:rPr>
              <a:t>as</a:t>
            </a:r>
            <a:r>
              <a:rPr lang="en-US" sz="2000" dirty="0" smtClean="0">
                <a:solidFill>
                  <a:srgbClr val="0C0C0C"/>
                </a:solidFill>
              </a:rPr>
              <a:t> </a:t>
            </a:r>
            <a:r>
              <a:rPr lang="en-US" sz="2000" b="1" dirty="0">
                <a:solidFill>
                  <a:srgbClr val="0C0C0C"/>
                </a:solidFill>
              </a:rPr>
              <a:t>v</a:t>
            </a:r>
          </a:p>
          <a:p>
            <a:r>
              <a:rPr lang="en-US" sz="2000" cap="small" dirty="0" smtClean="0">
                <a:solidFill>
                  <a:srgbClr val="0C0C0C"/>
                </a:solidFill>
              </a:rPr>
              <a:t>group by</a:t>
            </a:r>
            <a:r>
              <a:rPr lang="en-US" sz="2000" dirty="0" smtClean="0">
                <a:solidFill>
                  <a:srgbClr val="0C0C0C"/>
                </a:solidFill>
              </a:rPr>
              <a:t> </a:t>
            </a:r>
            <a:r>
              <a:rPr lang="en-US" sz="2000" b="1" dirty="0">
                <a:solidFill>
                  <a:srgbClr val="0C0C0C"/>
                </a:solidFill>
              </a:rPr>
              <a:t>t'</a:t>
            </a:r>
            <a:r>
              <a:rPr lang="en-US" sz="2000" dirty="0">
                <a:solidFill>
                  <a:srgbClr val="0C0C0C"/>
                </a:solidFill>
              </a:rPr>
              <a:t>, </a:t>
            </a:r>
            <a:r>
              <a:rPr lang="en-US" sz="2000" b="1" dirty="0">
                <a:solidFill>
                  <a:srgbClr val="0C0C0C"/>
                </a:solidFill>
              </a:rPr>
              <a:t>c</a:t>
            </a:r>
          </a:p>
        </p:txBody>
      </p:sp>
      <p:sp>
        <p:nvSpPr>
          <p:cNvPr id="3" name="TextBox 2"/>
          <p:cNvSpPr txBox="1"/>
          <p:nvPr/>
        </p:nvSpPr>
        <p:spPr>
          <a:xfrm>
            <a:off x="3222885" y="5065109"/>
            <a:ext cx="364202" cy="523220"/>
          </a:xfrm>
          <a:prstGeom prst="rect">
            <a:avLst/>
          </a:prstGeom>
          <a:noFill/>
        </p:spPr>
        <p:txBody>
          <a:bodyPr wrap="none" rtlCol="0">
            <a:spAutoFit/>
          </a:bodyPr>
          <a:lstStyle/>
          <a:p>
            <a:r>
              <a:rPr lang="en-US" sz="2800" dirty="0" smtClean="0">
                <a:solidFill>
                  <a:srgbClr val="0C0C0C"/>
                </a:solidFill>
              </a:rPr>
              <a:t>*</a:t>
            </a:r>
            <a:endParaRPr lang="en-US" sz="2800" dirty="0">
              <a:solidFill>
                <a:srgbClr val="0C0C0C"/>
              </a:solidFill>
            </a:endParaRPr>
          </a:p>
        </p:txBody>
      </p:sp>
      <p:sp>
        <p:nvSpPr>
          <p:cNvPr id="15" name="TextBox 14"/>
          <p:cNvSpPr txBox="1"/>
          <p:nvPr/>
        </p:nvSpPr>
        <p:spPr>
          <a:xfrm>
            <a:off x="5802583" y="5006715"/>
            <a:ext cx="364202" cy="523220"/>
          </a:xfrm>
          <a:prstGeom prst="rect">
            <a:avLst/>
          </a:prstGeom>
          <a:noFill/>
        </p:spPr>
        <p:txBody>
          <a:bodyPr wrap="none" rtlCol="0">
            <a:spAutoFit/>
          </a:bodyPr>
          <a:lstStyle/>
          <a:p>
            <a:r>
              <a:rPr lang="en-US" sz="2800" dirty="0" smtClean="0">
                <a:solidFill>
                  <a:srgbClr val="0C0C0C"/>
                </a:solidFill>
              </a:rPr>
              <a:t>=</a:t>
            </a:r>
            <a:endParaRPr lang="en-US" sz="2800" dirty="0">
              <a:solidFill>
                <a:srgbClr val="0C0C0C"/>
              </a:solidFill>
            </a:endParaRPr>
          </a:p>
        </p:txBody>
      </p:sp>
      <p:sp>
        <p:nvSpPr>
          <p:cNvPr id="16" name="Right Arrow 15"/>
          <p:cNvSpPr/>
          <p:nvPr/>
        </p:nvSpPr>
        <p:spPr>
          <a:xfrm rot="2093011">
            <a:off x="2861852" y="4326472"/>
            <a:ext cx="773318" cy="26294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43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p:bldP spid="9" grpId="0"/>
      <p:bldP spid="18" grpId="0"/>
      <p:bldP spid="21" grpId="0"/>
      <p:bldP spid="3" grpId="0"/>
      <p:bldP spid="15"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84060" y="296091"/>
            <a:ext cx="4137212" cy="2625512"/>
          </a:xfrm>
          <a:prstGeom prst="rect">
            <a:avLst/>
          </a:prstGeom>
          <a:noFill/>
          <a:ln w="19050"/>
          <a:effectLst/>
        </p:spPr>
        <p:style>
          <a:lnRef idx="1">
            <a:schemeClr val="accent1"/>
          </a:lnRef>
          <a:fillRef idx="3">
            <a:schemeClr val="accent1"/>
          </a:fillRef>
          <a:effectRef idx="2">
            <a:schemeClr val="accent1"/>
          </a:effectRef>
          <a:fontRef idx="minor">
            <a:schemeClr val="lt1"/>
          </a:fontRef>
        </p:style>
        <p:txBody>
          <a:bodyPr rtlCol="0" anchor="t"/>
          <a:lstStyle/>
          <a:p>
            <a:r>
              <a:rPr lang="en-US" dirty="0" smtClean="0">
                <a:solidFill>
                  <a:schemeClr val="tx1"/>
                </a:solidFill>
              </a:rPr>
              <a:t>UDFs:</a:t>
            </a:r>
          </a:p>
          <a:p>
            <a:endParaRPr lang="en-US" dirty="0">
              <a:solidFill>
                <a:schemeClr val="tx1"/>
              </a:solidFill>
            </a:endParaRPr>
          </a:p>
          <a:p>
            <a:endParaRPr lang="en-US" dirty="0" smtClean="0">
              <a:solidFill>
                <a:schemeClr val="tx1"/>
              </a:solidFill>
            </a:endParaRPr>
          </a:p>
          <a:p>
            <a:endParaRPr lang="en-US" sz="1200" dirty="0">
              <a:solidFill>
                <a:schemeClr val="tx1"/>
              </a:solidFill>
            </a:endParaRPr>
          </a:p>
          <a:p>
            <a:r>
              <a:rPr lang="en-US" dirty="0" smtClean="0">
                <a:solidFill>
                  <a:schemeClr val="tx1"/>
                </a:solidFill>
              </a:rPr>
              <a:t>UDF Requirements:</a:t>
            </a:r>
          </a:p>
        </p:txBody>
      </p:sp>
      <p:sp>
        <p:nvSpPr>
          <p:cNvPr id="3" name="Text Placeholder 2"/>
          <p:cNvSpPr>
            <a:spLocks noGrp="1"/>
          </p:cNvSpPr>
          <p:nvPr>
            <p:ph type="body" sz="quarter" idx="10"/>
          </p:nvPr>
        </p:nvSpPr>
        <p:spPr>
          <a:xfrm>
            <a:off x="671757" y="371510"/>
            <a:ext cx="1864658" cy="991998"/>
          </a:xfrm>
        </p:spPr>
        <p:txBody>
          <a:bodyPr/>
          <a:lstStyle/>
          <a:p>
            <a:r>
              <a:rPr lang="en-US" cap="small" dirty="0" smtClean="0"/>
              <a:t>Lara</a:t>
            </a:r>
            <a:r>
              <a:rPr lang="en-US" dirty="0" smtClean="0"/>
              <a:t> on One Slide</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40</a:t>
            </a:fld>
            <a:endParaRPr lang="en-US"/>
          </a:p>
        </p:txBody>
      </p:sp>
      <p:graphicFrame>
        <p:nvGraphicFramePr>
          <p:cNvPr id="5" name="Table 4"/>
          <p:cNvGraphicFramePr>
            <a:graphicFrameLocks noGrp="1"/>
          </p:cNvGraphicFramePr>
          <p:nvPr>
            <p:extLst/>
          </p:nvPr>
        </p:nvGraphicFramePr>
        <p:xfrm>
          <a:off x="344545" y="1886645"/>
          <a:ext cx="2035651" cy="1010920"/>
        </p:xfrm>
        <a:graphic>
          <a:graphicData uri="http://schemas.openxmlformats.org/drawingml/2006/table">
            <a:tbl>
              <a:tblPr firstRow="1" lastCol="1" bandRow="1">
                <a:tableStyleId>{69C7853C-536D-4A76-A0AE-DD22124D55A5}</a:tableStyleId>
              </a:tblPr>
              <a:tblGrid>
                <a:gridCol w="452358">
                  <a:extLst>
                    <a:ext uri="{9D8B030D-6E8A-4147-A177-3AD203B41FA5}">
                      <a16:colId xmlns:a16="http://schemas.microsoft.com/office/drawing/2014/main" val="4258710642"/>
                    </a:ext>
                  </a:extLst>
                </a:gridCol>
                <a:gridCol w="452358">
                  <a:extLst>
                    <a:ext uri="{9D8B030D-6E8A-4147-A177-3AD203B41FA5}">
                      <a16:colId xmlns:a16="http://schemas.microsoft.com/office/drawing/2014/main" val="4067530916"/>
                    </a:ext>
                  </a:extLst>
                </a:gridCol>
                <a:gridCol w="570230">
                  <a:extLst>
                    <a:ext uri="{9D8B030D-6E8A-4147-A177-3AD203B41FA5}">
                      <a16:colId xmlns:a16="http://schemas.microsoft.com/office/drawing/2014/main" val="2659883558"/>
                    </a:ext>
                  </a:extLst>
                </a:gridCol>
                <a:gridCol w="560705">
                  <a:extLst>
                    <a:ext uri="{9D8B030D-6E8A-4147-A177-3AD203B41FA5}">
                      <a16:colId xmlns:a16="http://schemas.microsoft.com/office/drawing/2014/main" val="3176911231"/>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a</a:t>
                      </a:r>
                      <a:endParaRPr lang="en-US" dirty="0">
                        <a:solidFill>
                          <a:schemeClr val="tx1"/>
                        </a:solidFill>
                      </a:endParaRPr>
                    </a:p>
                  </a:txBody>
                  <a:tcPr>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sz="1800" kern="1200" baseline="30000" dirty="0" smtClean="0">
                          <a:solidFill>
                            <a:schemeClr val="tx1"/>
                          </a:solidFill>
                          <a:effectLst/>
                        </a:rPr>
                        <a:t>x</a:t>
                      </a:r>
                      <a:r>
                        <a:rPr lang="en-US" dirty="0" smtClean="0">
                          <a:solidFill>
                            <a:schemeClr val="tx1"/>
                          </a:solidFill>
                        </a:rPr>
                        <a:t>]</a:t>
                      </a:r>
                    </a:p>
                    <a:p>
                      <a:pPr algn="ctr"/>
                      <a:r>
                        <a:rPr lang="en-US" dirty="0" smtClean="0">
                          <a:solidFill>
                            <a:schemeClr val="tx1"/>
                          </a:solidFill>
                        </a:rPr>
                        <a:t>x</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r>
                        <a:rPr lang="en-US" baseline="30000" dirty="0" smtClean="0">
                          <a:solidFill>
                            <a:schemeClr val="tx1"/>
                          </a:solidFill>
                        </a:rPr>
                        <a:t>z</a:t>
                      </a:r>
                      <a:r>
                        <a:rPr lang="en-US" dirty="0" smtClean="0">
                          <a:solidFill>
                            <a:schemeClr val="tx1"/>
                          </a:solidFill>
                        </a:rPr>
                        <a:t>]</a:t>
                      </a:r>
                      <a:br>
                        <a:rPr lang="en-US" dirty="0" smtClean="0">
                          <a:solidFill>
                            <a:schemeClr val="tx1"/>
                          </a:solidFill>
                        </a:rPr>
                      </a:br>
                      <a:r>
                        <a:rPr lang="en-US" dirty="0" smtClean="0">
                          <a:solidFill>
                            <a:schemeClr val="tx1"/>
                          </a:solidFill>
                        </a:rPr>
                        <a:t>z</a:t>
                      </a:r>
                    </a:p>
                  </a:txBody>
                  <a:tcPr>
                    <a:lnL w="12700" cap="flat" cmpd="sng" algn="ctr">
                      <a:no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endParaRPr lang="en-US" dirty="0"/>
                    </a:p>
                  </a:txBody>
                  <a:tcPr>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12700" cap="flat" cmpd="sng" algn="ctr">
                      <a:noFill/>
                      <a:prstDash val="solid"/>
                      <a:round/>
                      <a:headEnd type="none" w="med" len="med"/>
                      <a:tailEnd type="none" w="med" len="med"/>
                    </a:lnL>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bl>
          </a:graphicData>
        </a:graphic>
      </p:graphicFrame>
      <p:graphicFrame>
        <p:nvGraphicFramePr>
          <p:cNvPr id="8" name="Table 7"/>
          <p:cNvGraphicFramePr>
            <a:graphicFrameLocks noGrp="1"/>
          </p:cNvGraphicFramePr>
          <p:nvPr>
            <p:extLst/>
          </p:nvPr>
        </p:nvGraphicFramePr>
        <p:xfrm>
          <a:off x="2536415" y="1886645"/>
          <a:ext cx="2035651" cy="1010920"/>
        </p:xfrm>
        <a:graphic>
          <a:graphicData uri="http://schemas.openxmlformats.org/drawingml/2006/table">
            <a:tbl>
              <a:tblPr firstRow="1" lastCol="1" bandRow="1">
                <a:tableStyleId>{69C7853C-536D-4A76-A0AE-DD22124D55A5}</a:tableStyleId>
              </a:tblPr>
              <a:tblGrid>
                <a:gridCol w="452358">
                  <a:extLst>
                    <a:ext uri="{9D8B030D-6E8A-4147-A177-3AD203B41FA5}">
                      <a16:colId xmlns:a16="http://schemas.microsoft.com/office/drawing/2014/main" val="4258710642"/>
                    </a:ext>
                  </a:extLst>
                </a:gridCol>
                <a:gridCol w="452358">
                  <a:extLst>
                    <a:ext uri="{9D8B030D-6E8A-4147-A177-3AD203B41FA5}">
                      <a16:colId xmlns:a16="http://schemas.microsoft.com/office/drawing/2014/main" val="4067530916"/>
                    </a:ext>
                  </a:extLst>
                </a:gridCol>
                <a:gridCol w="570230">
                  <a:extLst>
                    <a:ext uri="{9D8B030D-6E8A-4147-A177-3AD203B41FA5}">
                      <a16:colId xmlns:a16="http://schemas.microsoft.com/office/drawing/2014/main" val="2659883558"/>
                    </a:ext>
                  </a:extLst>
                </a:gridCol>
                <a:gridCol w="560705">
                  <a:extLst>
                    <a:ext uri="{9D8B030D-6E8A-4147-A177-3AD203B41FA5}">
                      <a16:colId xmlns:a16="http://schemas.microsoft.com/office/drawing/2014/main" val="3176911231"/>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b</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sz="1800" kern="1200" baseline="30000" dirty="0" smtClean="0">
                          <a:solidFill>
                            <a:schemeClr val="tx1"/>
                          </a:solidFill>
                          <a:effectLst/>
                        </a:rPr>
                        <a:t>z</a:t>
                      </a:r>
                      <a:r>
                        <a:rPr lang="en-US" sz="1800" kern="1200" baseline="0" dirty="0" smtClean="0">
                          <a:solidFill>
                            <a:schemeClr val="tx1"/>
                          </a:solidFill>
                          <a:effectLst/>
                        </a:rPr>
                        <a:t>'</a:t>
                      </a:r>
                      <a:r>
                        <a:rPr lang="en-US" dirty="0" smtClean="0">
                          <a:solidFill>
                            <a:schemeClr val="tx1"/>
                          </a:solidFill>
                        </a:rPr>
                        <a:t>]</a:t>
                      </a:r>
                    </a:p>
                    <a:p>
                      <a:pPr algn="ctr"/>
                      <a:r>
                        <a:rPr lang="en-US" dirty="0" smtClean="0">
                          <a:solidFill>
                            <a:schemeClr val="tx1"/>
                          </a:solidFill>
                        </a:rPr>
                        <a:t>z</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r>
                        <a:rPr lang="en-US" baseline="30000" dirty="0" smtClean="0">
                          <a:solidFill>
                            <a:schemeClr val="tx1"/>
                          </a:solidFill>
                        </a:rPr>
                        <a:t>y</a:t>
                      </a:r>
                      <a:r>
                        <a:rPr lang="en-US" dirty="0" smtClean="0">
                          <a:solidFill>
                            <a:schemeClr val="tx1"/>
                          </a:solidFill>
                        </a:rPr>
                        <a:t>]</a:t>
                      </a:r>
                      <a:br>
                        <a:rPr lang="en-US" dirty="0" smtClean="0">
                          <a:solidFill>
                            <a:schemeClr val="tx1"/>
                          </a:solidFill>
                        </a:rPr>
                      </a:br>
                      <a:r>
                        <a:rPr lang="en-US" dirty="0" smtClean="0">
                          <a:solidFill>
                            <a:schemeClr val="tx1"/>
                          </a:solidFill>
                        </a:rPr>
                        <a:t>y</a:t>
                      </a:r>
                    </a:p>
                  </a:txBody>
                  <a:tcPr>
                    <a:lnL w="12700" cap="flat" cmpd="sng" algn="ctr">
                      <a:no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endParaRPr lang="en-US" dirty="0"/>
                    </a:p>
                  </a:txBody>
                  <a:tcPr>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12700" cap="flat" cmpd="sng" algn="ctr">
                      <a:noFill/>
                      <a:prstDash val="solid"/>
                      <a:round/>
                      <a:headEnd type="none" w="med" len="med"/>
                      <a:tailEnd type="none" w="med" len="med"/>
                    </a:lnL>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bl>
          </a:graphicData>
        </a:graphic>
      </p:graphicFrame>
      <p:pic>
        <p:nvPicPr>
          <p:cNvPr id="10" name="Picture 9"/>
          <p:cNvPicPr>
            <a:picLocks noChangeAspect="1"/>
          </p:cNvPicPr>
          <p:nvPr/>
        </p:nvPicPr>
        <p:blipFill>
          <a:blip r:embed="rId2"/>
          <a:stretch>
            <a:fillRect/>
          </a:stretch>
        </p:blipFill>
        <p:spPr>
          <a:xfrm>
            <a:off x="5606143" y="371510"/>
            <a:ext cx="2945625" cy="1023657"/>
          </a:xfrm>
          <a:prstGeom prst="rect">
            <a:avLst/>
          </a:prstGeom>
        </p:spPr>
      </p:pic>
      <p:pic>
        <p:nvPicPr>
          <p:cNvPr id="12" name="Picture 11"/>
          <p:cNvPicPr>
            <a:picLocks noChangeAspect="1"/>
          </p:cNvPicPr>
          <p:nvPr/>
        </p:nvPicPr>
        <p:blipFill>
          <a:blip r:embed="rId3"/>
          <a:stretch>
            <a:fillRect/>
          </a:stretch>
        </p:blipFill>
        <p:spPr>
          <a:xfrm>
            <a:off x="4697004" y="1655807"/>
            <a:ext cx="4062412" cy="1162032"/>
          </a:xfrm>
          <a:prstGeom prst="rect">
            <a:avLst/>
          </a:prstGeom>
        </p:spPr>
      </p:pic>
      <p:pic>
        <p:nvPicPr>
          <p:cNvPr id="13" name="Picture 12"/>
          <p:cNvPicPr>
            <a:picLocks noChangeAspect="1"/>
          </p:cNvPicPr>
          <p:nvPr/>
        </p:nvPicPr>
        <p:blipFill>
          <a:blip r:embed="rId4"/>
          <a:stretch>
            <a:fillRect/>
          </a:stretch>
        </p:blipFill>
        <p:spPr>
          <a:xfrm>
            <a:off x="3438078" y="3168952"/>
            <a:ext cx="5527945" cy="2920819"/>
          </a:xfrm>
          <a:prstGeom prst="rect">
            <a:avLst/>
          </a:prstGeom>
        </p:spPr>
      </p:pic>
      <p:graphicFrame>
        <p:nvGraphicFramePr>
          <p:cNvPr id="14" name="Table 13"/>
          <p:cNvGraphicFramePr>
            <a:graphicFrameLocks noGrp="1"/>
          </p:cNvGraphicFramePr>
          <p:nvPr>
            <p:extLst/>
          </p:nvPr>
        </p:nvGraphicFramePr>
        <p:xfrm>
          <a:off x="833469" y="3138507"/>
          <a:ext cx="2490095" cy="1010920"/>
        </p:xfrm>
        <a:graphic>
          <a:graphicData uri="http://schemas.openxmlformats.org/drawingml/2006/table">
            <a:tbl>
              <a:tblPr firstRow="1" lastCol="1" bandRow="1">
                <a:tableStyleId>{69C7853C-536D-4A76-A0AE-DD22124D55A5}</a:tableStyleId>
              </a:tblPr>
              <a:tblGrid>
                <a:gridCol w="477788">
                  <a:extLst>
                    <a:ext uri="{9D8B030D-6E8A-4147-A177-3AD203B41FA5}">
                      <a16:colId xmlns:a16="http://schemas.microsoft.com/office/drawing/2014/main" val="4258710642"/>
                    </a:ext>
                  </a:extLst>
                </a:gridCol>
                <a:gridCol w="477788">
                  <a:extLst>
                    <a:ext uri="{9D8B030D-6E8A-4147-A177-3AD203B41FA5}">
                      <a16:colId xmlns:a16="http://schemas.microsoft.com/office/drawing/2014/main" val="4209651221"/>
                    </a:ext>
                  </a:extLst>
                </a:gridCol>
                <a:gridCol w="477788">
                  <a:extLst>
                    <a:ext uri="{9D8B030D-6E8A-4147-A177-3AD203B41FA5}">
                      <a16:colId xmlns:a16="http://schemas.microsoft.com/office/drawing/2014/main" val="4067530916"/>
                    </a:ext>
                  </a:extLst>
                </a:gridCol>
                <a:gridCol w="1056731">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a</a:t>
                      </a:r>
                      <a:endParaRPr lang="en-US" dirty="0">
                        <a:solidFill>
                          <a:schemeClr val="tx1"/>
                        </a:solidFill>
                      </a:endParaRPr>
                    </a:p>
                  </a:txBody>
                  <a:tcPr>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L>
                      <a:noFill/>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b</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r>
                        <a:rPr lang="en-US" baseline="30000" dirty="0" smtClean="0">
                          <a:solidFill>
                            <a:schemeClr val="tx1"/>
                          </a:solidFill>
                        </a:rPr>
                        <a:t>z</a:t>
                      </a:r>
                      <a:r>
                        <a:rPr lang="en-US" baseline="0" dirty="0" smtClean="0">
                          <a:solidFill>
                            <a:schemeClr val="tx1"/>
                          </a:solidFill>
                        </a:rPr>
                        <a:t> </a:t>
                      </a:r>
                      <a:r>
                        <a:rPr kumimoji="0" lang="en-US" sz="1400" b="1" i="0" u="none" strike="noStrike" kern="1200" cap="none" spc="0" normalizeH="0" baseline="0" noProof="0" dirty="0" smtClean="0">
                          <a:ln>
                            <a:noFill/>
                          </a:ln>
                          <a:solidFill>
                            <a:srgbClr val="33006F"/>
                          </a:solidFill>
                          <a:effectLst/>
                          <a:uLnTx/>
                          <a:uFillTx/>
                          <a:latin typeface="+mn-lt"/>
                          <a:ea typeface="+mn-ea"/>
                          <a:cs typeface="+mn-cs"/>
                        </a:rPr>
                        <a:t>⊗ </a:t>
                      </a:r>
                      <a:r>
                        <a:rPr lang="en-US" sz="1800" kern="1200" dirty="0" smtClean="0">
                          <a:solidFill>
                            <a:schemeClr val="tx1"/>
                          </a:solidFill>
                          <a:effectLst/>
                        </a:rPr>
                        <a:t>0</a:t>
                      </a:r>
                      <a:r>
                        <a:rPr lang="en-US" sz="1800" kern="1200" baseline="30000" dirty="0" smtClean="0">
                          <a:solidFill>
                            <a:schemeClr val="tx1"/>
                          </a:solidFill>
                          <a:effectLst/>
                        </a:rPr>
                        <a:t>z</a:t>
                      </a:r>
                      <a:r>
                        <a:rPr lang="en-US" sz="1800" kern="1200" baseline="0" dirty="0" smtClean="0">
                          <a:solidFill>
                            <a:schemeClr val="tx1"/>
                          </a:solidFill>
                          <a:effectLst/>
                        </a:rPr>
                        <a:t>'</a:t>
                      </a:r>
                      <a:r>
                        <a:rPr lang="en-US" dirty="0" smtClean="0">
                          <a:solidFill>
                            <a:schemeClr val="tx1"/>
                          </a:solidFill>
                        </a:rPr>
                        <a:t>]</a:t>
                      </a:r>
                      <a:br>
                        <a:rPr lang="en-US" dirty="0" smtClean="0">
                          <a:solidFill>
                            <a:schemeClr val="tx1"/>
                          </a:solidFill>
                        </a:rPr>
                      </a:br>
                      <a:r>
                        <a:rPr lang="en-US" dirty="0" smtClean="0">
                          <a:solidFill>
                            <a:schemeClr val="tx1"/>
                          </a:solidFill>
                        </a:rPr>
                        <a:t>z</a:t>
                      </a: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endParaRPr lang="en-US" dirty="0"/>
                    </a:p>
                  </a:txBody>
                  <a:tcPr>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9525" cap="flat" cmpd="sng" algn="ctr">
                      <a:noFill/>
                      <a:prstDash val="soli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bl>
          </a:graphicData>
        </a:graphic>
      </p:graphicFrame>
      <p:graphicFrame>
        <p:nvGraphicFramePr>
          <p:cNvPr id="15" name="Table 14"/>
          <p:cNvGraphicFramePr>
            <a:graphicFrameLocks noGrp="1"/>
          </p:cNvGraphicFramePr>
          <p:nvPr>
            <p:extLst/>
          </p:nvPr>
        </p:nvGraphicFramePr>
        <p:xfrm>
          <a:off x="344545" y="4366415"/>
          <a:ext cx="2979019" cy="1010920"/>
        </p:xfrm>
        <a:graphic>
          <a:graphicData uri="http://schemas.openxmlformats.org/drawingml/2006/table">
            <a:tbl>
              <a:tblPr firstRow="1" lastCol="1" bandRow="1">
                <a:tableStyleId>{69C7853C-536D-4A76-A0AE-DD22124D55A5}</a:tableStyleId>
              </a:tblPr>
              <a:tblGrid>
                <a:gridCol w="525380">
                  <a:extLst>
                    <a:ext uri="{9D8B030D-6E8A-4147-A177-3AD203B41FA5}">
                      <a16:colId xmlns:a16="http://schemas.microsoft.com/office/drawing/2014/main" val="4067530916"/>
                    </a:ext>
                  </a:extLst>
                </a:gridCol>
                <a:gridCol w="662280">
                  <a:extLst>
                    <a:ext uri="{9D8B030D-6E8A-4147-A177-3AD203B41FA5}">
                      <a16:colId xmlns:a16="http://schemas.microsoft.com/office/drawing/2014/main" val="2659883558"/>
                    </a:ext>
                  </a:extLst>
                </a:gridCol>
                <a:gridCol w="1140142">
                  <a:extLst>
                    <a:ext uri="{9D8B030D-6E8A-4147-A177-3AD203B41FA5}">
                      <a16:colId xmlns:a16="http://schemas.microsoft.com/office/drawing/2014/main" val="3176911231"/>
                    </a:ext>
                  </a:extLst>
                </a:gridCol>
                <a:gridCol w="651217">
                  <a:extLst>
                    <a:ext uri="{9D8B030D-6E8A-4147-A177-3AD203B41FA5}">
                      <a16:colId xmlns:a16="http://schemas.microsoft.com/office/drawing/2014/main" val="2931220524"/>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sz="1800" kern="1200" baseline="30000" dirty="0" smtClean="0">
                          <a:solidFill>
                            <a:schemeClr val="tx1"/>
                          </a:solidFill>
                          <a:effectLst/>
                        </a:rPr>
                        <a:t>x</a:t>
                      </a:r>
                      <a:r>
                        <a:rPr lang="en-US" dirty="0" smtClean="0">
                          <a:solidFill>
                            <a:schemeClr val="tx1"/>
                          </a:solidFill>
                        </a:rPr>
                        <a:t>]</a:t>
                      </a:r>
                    </a:p>
                    <a:p>
                      <a:pPr algn="ctr"/>
                      <a:r>
                        <a:rPr lang="en-US" dirty="0" smtClean="0">
                          <a:solidFill>
                            <a:schemeClr val="tx1"/>
                          </a:solidFill>
                        </a:rPr>
                        <a:t>x</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r>
                        <a:rPr lang="en-US" baseline="30000" dirty="0" smtClean="0">
                          <a:solidFill>
                            <a:schemeClr val="tx1"/>
                          </a:solidFill>
                        </a:rPr>
                        <a:t>z </a:t>
                      </a:r>
                      <a:r>
                        <a:rPr lang="en-US" baseline="0" dirty="0" smtClean="0">
                          <a:solidFill>
                            <a:schemeClr val="tx1"/>
                          </a:solidFill>
                        </a:rPr>
                        <a:t>(= 0</a:t>
                      </a:r>
                      <a:r>
                        <a:rPr lang="en-US" baseline="30000" dirty="0" smtClean="0">
                          <a:solidFill>
                            <a:schemeClr val="tx1"/>
                          </a:solidFill>
                        </a:rPr>
                        <a:t>z</a:t>
                      </a:r>
                      <a:r>
                        <a:rPr lang="en-US" baseline="0" dirty="0" smtClean="0">
                          <a:solidFill>
                            <a:schemeClr val="tx1"/>
                          </a:solidFill>
                        </a:rPr>
                        <a:t>')</a:t>
                      </a:r>
                      <a:r>
                        <a:rPr lang="en-US" dirty="0" smtClean="0">
                          <a:solidFill>
                            <a:schemeClr val="tx1"/>
                          </a:solidFill>
                        </a:rPr>
                        <a:t>]</a:t>
                      </a:r>
                      <a:br>
                        <a:rPr lang="en-US" dirty="0" smtClean="0">
                          <a:solidFill>
                            <a:schemeClr val="tx1"/>
                          </a:solidFill>
                        </a:rPr>
                      </a:br>
                      <a:r>
                        <a:rPr lang="en-US" dirty="0" smtClean="0">
                          <a:solidFill>
                            <a:schemeClr val="tx1"/>
                          </a:solidFill>
                        </a:rPr>
                        <a:t>z</a:t>
                      </a:r>
                    </a:p>
                  </a:txBody>
                  <a:tcPr>
                    <a:lnL w="12700" cap="flat" cmpd="sng" algn="ctr">
                      <a:noFill/>
                      <a:prstDash val="solid"/>
                      <a:round/>
                      <a:headEnd type="none" w="med" len="med"/>
                      <a:tailEnd type="none" w="med" len="med"/>
                    </a:lnL>
                    <a:lnR>
                      <a:noFill/>
                    </a:lnR>
                    <a:lnB w="38100" cap="flat" cmpd="sng" algn="ctr">
                      <a:solidFill>
                        <a:srgbClr val="0C0C0C"/>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r>
                        <a:rPr lang="en-US" baseline="30000" dirty="0" smtClean="0">
                          <a:solidFill>
                            <a:schemeClr val="tx1"/>
                          </a:solidFill>
                        </a:rPr>
                        <a:t>y</a:t>
                      </a:r>
                      <a:r>
                        <a:rPr lang="en-US" dirty="0" smtClean="0">
                          <a:solidFill>
                            <a:schemeClr val="tx1"/>
                          </a:solidFill>
                        </a:rPr>
                        <a:t>]</a:t>
                      </a:r>
                      <a:br>
                        <a:rPr lang="en-US" dirty="0" smtClean="0">
                          <a:solidFill>
                            <a:schemeClr val="tx1"/>
                          </a:solidFill>
                        </a:rPr>
                      </a:br>
                      <a:r>
                        <a:rPr lang="en-US" dirty="0" smtClean="0">
                          <a:solidFill>
                            <a:schemeClr val="tx1"/>
                          </a:solidFill>
                        </a:rPr>
                        <a:t>y</a:t>
                      </a:r>
                    </a:p>
                  </a:txBody>
                  <a:tcPr>
                    <a:lnL w="12700" cap="flat" cmpd="sng" algn="ctr">
                      <a:no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endParaRPr lang="en-US" dirty="0"/>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12700" cap="flat" cmpd="sng" algn="ctr">
                      <a:noFill/>
                      <a:prstDash val="solid"/>
                      <a:round/>
                      <a:headEnd type="none" w="med" len="med"/>
                      <a:tailEnd type="none" w="med" len="med"/>
                    </a:lnL>
                    <a:lnR w="25400" cap="flat" cmpd="sng" algn="ctr">
                      <a:noFill/>
                      <a:prstDash val="solid"/>
                    </a:lnR>
                    <a:lnT w="38100" cap="flat" cmpd="sng" algn="ctr">
                      <a:solidFill>
                        <a:srgbClr val="0C0C0C"/>
                      </a:solidFill>
                      <a:prstDash val="solid"/>
                      <a:round/>
                      <a:headEnd type="none" w="med" len="med"/>
                      <a:tailEnd type="none" w="med" len="med"/>
                    </a:lnT>
                  </a:tcPr>
                </a:tc>
                <a:tc>
                  <a:txBody>
                    <a:bodyPr/>
                    <a:lstStyle/>
                    <a:p>
                      <a:endParaRPr lang="en-US" dirty="0"/>
                    </a:p>
                  </a:txBody>
                  <a:tcPr>
                    <a:lnL w="12700" cap="flat" cmpd="sng" algn="ctr">
                      <a:noFill/>
                      <a:prstDash val="solid"/>
                      <a:round/>
                      <a:headEnd type="none" w="med" len="med"/>
                      <a:tailEnd type="none" w="med" len="med"/>
                    </a:lnL>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bl>
          </a:graphicData>
        </a:graphic>
      </p:graphicFrame>
      <p:graphicFrame>
        <p:nvGraphicFramePr>
          <p:cNvPr id="16" name="Table 15"/>
          <p:cNvGraphicFramePr>
            <a:graphicFrameLocks noGrp="1"/>
          </p:cNvGraphicFramePr>
          <p:nvPr>
            <p:extLst/>
          </p:nvPr>
        </p:nvGraphicFramePr>
        <p:xfrm>
          <a:off x="1003286" y="5526828"/>
          <a:ext cx="2320278" cy="1010920"/>
        </p:xfrm>
        <a:graphic>
          <a:graphicData uri="http://schemas.openxmlformats.org/drawingml/2006/table">
            <a:tbl>
              <a:tblPr firstRow="1" lastCol="1" bandRow="1">
                <a:tableStyleId>{69C7853C-536D-4A76-A0AE-DD22124D55A5}</a:tableStyleId>
              </a:tblPr>
              <a:tblGrid>
                <a:gridCol w="544593">
                  <a:extLst>
                    <a:ext uri="{9D8B030D-6E8A-4147-A177-3AD203B41FA5}">
                      <a16:colId xmlns:a16="http://schemas.microsoft.com/office/drawing/2014/main" val="4258710642"/>
                    </a:ext>
                  </a:extLst>
                </a:gridCol>
                <a:gridCol w="544593">
                  <a:extLst>
                    <a:ext uri="{9D8B030D-6E8A-4147-A177-3AD203B41FA5}">
                      <a16:colId xmlns:a16="http://schemas.microsoft.com/office/drawing/2014/main" val="3557991918"/>
                    </a:ext>
                  </a:extLst>
                </a:gridCol>
                <a:gridCol w="544593">
                  <a:extLst>
                    <a:ext uri="{9D8B030D-6E8A-4147-A177-3AD203B41FA5}">
                      <a16:colId xmlns:a16="http://schemas.microsoft.com/office/drawing/2014/main" val="4067530916"/>
                    </a:ext>
                  </a:extLst>
                </a:gridCol>
                <a:gridCol w="686499">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a</a:t>
                      </a:r>
                      <a:endParaRPr lang="en-US" dirty="0">
                        <a:solidFill>
                          <a:schemeClr val="tx1"/>
                        </a:solidFill>
                      </a:endParaRPr>
                    </a:p>
                  </a:txBody>
                  <a:tcPr>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L>
                      <a:noFill/>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k'</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endParaRPr lang="en-US" dirty="0"/>
                    </a:p>
                  </a:txBody>
                  <a:tcPr>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9525" cap="flat" cmpd="sng" algn="ctr">
                      <a:noFill/>
                      <a:prstDash val="soli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bl>
          </a:graphicData>
        </a:graphic>
      </p:graphicFrame>
      <p:graphicFrame>
        <p:nvGraphicFramePr>
          <p:cNvPr id="17" name="Table 16"/>
          <p:cNvGraphicFramePr>
            <a:graphicFrameLocks noGrp="1"/>
          </p:cNvGraphicFramePr>
          <p:nvPr>
            <p:extLst/>
          </p:nvPr>
        </p:nvGraphicFramePr>
        <p:xfrm>
          <a:off x="3385043" y="590563"/>
          <a:ext cx="1231092" cy="1010920"/>
        </p:xfrm>
        <a:graphic>
          <a:graphicData uri="http://schemas.openxmlformats.org/drawingml/2006/table">
            <a:tbl>
              <a:tblPr firstRow="1" lastCol="1" bandRow="1">
                <a:tableStyleId>{69C7853C-536D-4A76-A0AE-DD22124D55A5}</a:tableStyleId>
              </a:tblPr>
              <a:tblGrid>
                <a:gridCol w="544593">
                  <a:extLst>
                    <a:ext uri="{9D8B030D-6E8A-4147-A177-3AD203B41FA5}">
                      <a16:colId xmlns:a16="http://schemas.microsoft.com/office/drawing/2014/main" val="4067530916"/>
                    </a:ext>
                  </a:extLst>
                </a:gridCol>
                <a:gridCol w="686499">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k'</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endParaRPr lang="en-US" dirty="0"/>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endParaRPr lang="en-US" dirty="0"/>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bl>
          </a:graphicData>
        </a:graphic>
      </p:graphicFrame>
      <p:sp>
        <p:nvSpPr>
          <p:cNvPr id="19" name="TextBox 18"/>
          <p:cNvSpPr txBox="1"/>
          <p:nvPr/>
        </p:nvSpPr>
        <p:spPr>
          <a:xfrm>
            <a:off x="976129" y="5387829"/>
            <a:ext cx="1030731" cy="369332"/>
          </a:xfrm>
          <a:prstGeom prst="rect">
            <a:avLst/>
          </a:prstGeom>
          <a:solidFill>
            <a:schemeClr val="bg2">
              <a:lumMod val="95000"/>
            </a:schemeClr>
          </a:solidFill>
          <a:ln w="28575">
            <a:solidFill>
              <a:schemeClr val="accent1"/>
            </a:solidFill>
          </a:ln>
        </p:spPr>
        <p:txBody>
          <a:bodyPr wrap="none" rtlCol="0">
            <a:spAutoFit/>
          </a:bodyPr>
          <a:lstStyle/>
          <a:p>
            <a:r>
              <a:rPr lang="en-US" cap="small" dirty="0" smtClean="0"/>
              <a:t>Ext </a:t>
            </a:r>
            <a:r>
              <a:rPr lang="en-US" b="1" cap="small" dirty="0" smtClean="0"/>
              <a:t>A</a:t>
            </a:r>
            <a:r>
              <a:rPr lang="en-US" cap="small" dirty="0" smtClean="0"/>
              <a:t> by </a:t>
            </a:r>
            <a:r>
              <a:rPr lang="en-US" dirty="0" smtClean="0"/>
              <a:t>f</a:t>
            </a:r>
            <a:endParaRPr lang="en-US" cap="small" dirty="0"/>
          </a:p>
        </p:txBody>
      </p:sp>
      <p:sp>
        <p:nvSpPr>
          <p:cNvPr id="20" name="TextBox 19"/>
          <p:cNvSpPr txBox="1"/>
          <p:nvPr/>
        </p:nvSpPr>
        <p:spPr>
          <a:xfrm>
            <a:off x="344545" y="3997083"/>
            <a:ext cx="1662315" cy="369332"/>
          </a:xfrm>
          <a:prstGeom prst="rect">
            <a:avLst/>
          </a:prstGeom>
          <a:solidFill>
            <a:schemeClr val="bg2">
              <a:lumMod val="95000"/>
            </a:schemeClr>
          </a:solidFill>
          <a:ln w="28575">
            <a:solidFill>
              <a:schemeClr val="accent1"/>
            </a:solidFill>
          </a:ln>
        </p:spPr>
        <p:txBody>
          <a:bodyPr wrap="none" rtlCol="0">
            <a:spAutoFit/>
          </a:bodyPr>
          <a:lstStyle/>
          <a:p>
            <a:r>
              <a:rPr lang="en-US" cap="small" dirty="0" smtClean="0"/>
              <a:t>Union </a:t>
            </a:r>
            <a:r>
              <a:rPr lang="en-US" b="1" cap="small" dirty="0" smtClean="0"/>
              <a:t>A</a:t>
            </a:r>
            <a:r>
              <a:rPr lang="en-US" cap="small" dirty="0" smtClean="0"/>
              <a:t>, </a:t>
            </a:r>
            <a:r>
              <a:rPr lang="en-US" b="1" cap="small" dirty="0" smtClean="0"/>
              <a:t>B</a:t>
            </a:r>
            <a:r>
              <a:rPr lang="en-US" cap="small" dirty="0" smtClean="0"/>
              <a:t> by </a:t>
            </a:r>
            <a:r>
              <a:rPr lang="en-US" dirty="0" smtClean="0">
                <a:solidFill>
                  <a:srgbClr val="545454"/>
                </a:solidFill>
                <a:latin typeface="Roboto"/>
              </a:rPr>
              <a:t>⨁</a:t>
            </a:r>
            <a:endParaRPr lang="en-US" dirty="0"/>
          </a:p>
        </p:txBody>
      </p:sp>
      <p:sp>
        <p:nvSpPr>
          <p:cNvPr id="21" name="TextBox 20"/>
          <p:cNvSpPr txBox="1"/>
          <p:nvPr/>
        </p:nvSpPr>
        <p:spPr>
          <a:xfrm>
            <a:off x="545115" y="3053954"/>
            <a:ext cx="1498808" cy="369332"/>
          </a:xfrm>
          <a:prstGeom prst="rect">
            <a:avLst/>
          </a:prstGeom>
          <a:solidFill>
            <a:schemeClr val="bg2">
              <a:lumMod val="95000"/>
            </a:schemeClr>
          </a:solidFill>
          <a:ln w="28575">
            <a:solidFill>
              <a:schemeClr val="accent1"/>
            </a:solidFill>
          </a:ln>
        </p:spPr>
        <p:txBody>
          <a:bodyPr wrap="none" rtlCol="0">
            <a:spAutoFit/>
          </a:bodyPr>
          <a:lstStyle/>
          <a:p>
            <a:r>
              <a:rPr lang="en-US" cap="small" dirty="0" smtClean="0"/>
              <a:t>Join </a:t>
            </a:r>
            <a:r>
              <a:rPr lang="en-US" b="1" cap="small" dirty="0" smtClean="0"/>
              <a:t>A</a:t>
            </a:r>
            <a:r>
              <a:rPr lang="en-US" cap="small" dirty="0" smtClean="0"/>
              <a:t>, </a:t>
            </a:r>
            <a:r>
              <a:rPr lang="en-US" b="1" cap="small" dirty="0" smtClean="0"/>
              <a:t>B</a:t>
            </a:r>
            <a:r>
              <a:rPr lang="en-US" cap="small" dirty="0" smtClean="0"/>
              <a:t> by </a:t>
            </a:r>
            <a:r>
              <a:rPr lang="en-US" dirty="0">
                <a:solidFill>
                  <a:srgbClr val="545454"/>
                </a:solidFill>
                <a:latin typeface="Roboto"/>
              </a:rPr>
              <a:t>⊗</a:t>
            </a:r>
            <a:endParaRPr lang="en-US" dirty="0"/>
          </a:p>
        </p:txBody>
      </p:sp>
      <p:sp>
        <p:nvSpPr>
          <p:cNvPr id="22" name="TextBox 21"/>
          <p:cNvSpPr txBox="1"/>
          <p:nvPr/>
        </p:nvSpPr>
        <p:spPr>
          <a:xfrm>
            <a:off x="310000" y="1701979"/>
            <a:ext cx="324128" cy="369332"/>
          </a:xfrm>
          <a:prstGeom prst="rect">
            <a:avLst/>
          </a:prstGeom>
          <a:solidFill>
            <a:schemeClr val="bg2">
              <a:lumMod val="95000"/>
            </a:schemeClr>
          </a:solidFill>
          <a:ln w="28575">
            <a:solidFill>
              <a:schemeClr val="accent1"/>
            </a:solidFill>
          </a:ln>
        </p:spPr>
        <p:txBody>
          <a:bodyPr wrap="none" rtlCol="0">
            <a:spAutoFit/>
          </a:bodyPr>
          <a:lstStyle/>
          <a:p>
            <a:r>
              <a:rPr lang="en-US" b="1" cap="small" dirty="0" smtClean="0"/>
              <a:t>A</a:t>
            </a:r>
            <a:endParaRPr lang="en-US" dirty="0"/>
          </a:p>
        </p:txBody>
      </p:sp>
      <p:sp>
        <p:nvSpPr>
          <p:cNvPr id="23" name="TextBox 22"/>
          <p:cNvSpPr txBox="1"/>
          <p:nvPr/>
        </p:nvSpPr>
        <p:spPr>
          <a:xfrm>
            <a:off x="2499213" y="1701979"/>
            <a:ext cx="324128" cy="369332"/>
          </a:xfrm>
          <a:prstGeom prst="rect">
            <a:avLst/>
          </a:prstGeom>
          <a:solidFill>
            <a:schemeClr val="bg2">
              <a:lumMod val="95000"/>
            </a:schemeClr>
          </a:solidFill>
          <a:ln w="28575">
            <a:solidFill>
              <a:schemeClr val="accent1"/>
            </a:solidFill>
          </a:ln>
        </p:spPr>
        <p:txBody>
          <a:bodyPr wrap="none" rtlCol="0">
            <a:spAutoFit/>
          </a:bodyPr>
          <a:lstStyle/>
          <a:p>
            <a:r>
              <a:rPr lang="en-US" b="1" cap="small" dirty="0" smtClean="0"/>
              <a:t>B</a:t>
            </a:r>
            <a:endParaRPr lang="en-US" dirty="0"/>
          </a:p>
        </p:txBody>
      </p:sp>
      <p:sp>
        <p:nvSpPr>
          <p:cNvPr id="24" name="TextBox 23"/>
          <p:cNvSpPr txBox="1"/>
          <p:nvPr/>
        </p:nvSpPr>
        <p:spPr>
          <a:xfrm>
            <a:off x="2536415" y="405897"/>
            <a:ext cx="1295547" cy="369332"/>
          </a:xfrm>
          <a:prstGeom prst="rect">
            <a:avLst/>
          </a:prstGeom>
          <a:solidFill>
            <a:schemeClr val="bg2">
              <a:lumMod val="95000"/>
            </a:schemeClr>
          </a:solidFill>
          <a:ln w="28575">
            <a:solidFill>
              <a:schemeClr val="accent1"/>
            </a:solidFill>
          </a:ln>
        </p:spPr>
        <p:txBody>
          <a:bodyPr wrap="none" rtlCol="0">
            <a:spAutoFit/>
          </a:bodyPr>
          <a:lstStyle/>
          <a:p>
            <a:r>
              <a:rPr lang="en-US" dirty="0"/>
              <a:t>f(a, c, x, z) =</a:t>
            </a:r>
          </a:p>
        </p:txBody>
      </p:sp>
    </p:spTree>
    <p:extLst>
      <p:ext uri="{BB962C8B-B14F-4D97-AF65-F5344CB8AC3E}">
        <p14:creationId xmlns:p14="http://schemas.microsoft.com/office/powerpoint/2010/main" val="9849820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art Placeholder 4"/>
          <p:cNvPicPr>
            <a:picLocks noGrp="1" noChangeAspect="1"/>
          </p:cNvPicPr>
          <p:nvPr>
            <p:ph type="chart" sz="quarter" idx="12"/>
          </p:nvPr>
        </p:nvPicPr>
        <p:blipFill>
          <a:blip r:embed="rId3"/>
          <a:stretch>
            <a:fillRect/>
          </a:stretch>
        </p:blipFill>
        <p:spPr>
          <a:xfrm>
            <a:off x="1677928" y="2189410"/>
            <a:ext cx="5788144" cy="2706440"/>
          </a:xfrm>
          <a:prstGeom prst="rect">
            <a:avLst/>
          </a:prstGeom>
        </p:spPr>
      </p:pic>
      <p:sp>
        <p:nvSpPr>
          <p:cNvPr id="3" name="Text Placeholder 2"/>
          <p:cNvSpPr>
            <a:spLocks noGrp="1"/>
          </p:cNvSpPr>
          <p:nvPr>
            <p:ph type="body" sz="quarter" idx="10"/>
          </p:nvPr>
        </p:nvSpPr>
        <p:spPr/>
        <p:txBody>
          <a:bodyPr/>
          <a:lstStyle/>
          <a:p>
            <a:r>
              <a:rPr lang="en-US" dirty="0" smtClean="0"/>
              <a:t>Translating LA and RA to </a:t>
            </a:r>
            <a:r>
              <a:rPr lang="en-US" cap="small" dirty="0" smtClean="0"/>
              <a:t>Lara</a:t>
            </a:r>
            <a:endParaRPr lang="en-US" cap="small"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41</a:t>
            </a:fld>
            <a:endParaRPr lang="en-US"/>
          </a:p>
        </p:txBody>
      </p:sp>
      <p:grpSp>
        <p:nvGrpSpPr>
          <p:cNvPr id="8" name="Group 7"/>
          <p:cNvGrpSpPr/>
          <p:nvPr/>
        </p:nvGrpSpPr>
        <p:grpSpPr>
          <a:xfrm>
            <a:off x="764148" y="1651925"/>
            <a:ext cx="4621778" cy="400110"/>
            <a:chOff x="1506829" y="1702156"/>
            <a:chExt cx="4621778" cy="400110"/>
          </a:xfrm>
        </p:grpSpPr>
        <p:pic>
          <p:nvPicPr>
            <p:cNvPr id="6" name="Picture 5"/>
            <p:cNvPicPr>
              <a:picLocks noChangeAspect="1"/>
            </p:cNvPicPr>
            <p:nvPr/>
          </p:nvPicPr>
          <p:blipFill>
            <a:blip r:embed="rId4"/>
            <a:stretch>
              <a:fillRect/>
            </a:stretch>
          </p:blipFill>
          <p:spPr>
            <a:xfrm>
              <a:off x="2251245" y="1757965"/>
              <a:ext cx="3877362" cy="294070"/>
            </a:xfrm>
            <a:prstGeom prst="rect">
              <a:avLst/>
            </a:prstGeom>
          </p:spPr>
        </p:pic>
        <p:sp>
          <p:nvSpPr>
            <p:cNvPr id="7" name="TextBox 6"/>
            <p:cNvSpPr txBox="1"/>
            <p:nvPr/>
          </p:nvSpPr>
          <p:spPr>
            <a:xfrm>
              <a:off x="1506829" y="1702156"/>
              <a:ext cx="781689" cy="400110"/>
            </a:xfrm>
            <a:prstGeom prst="rect">
              <a:avLst/>
            </a:prstGeom>
            <a:noFill/>
          </p:spPr>
          <p:txBody>
            <a:bodyPr wrap="none" rtlCol="0">
              <a:spAutoFit/>
            </a:bodyPr>
            <a:lstStyle/>
            <a:p>
              <a:r>
                <a:rPr lang="en-US" sz="2000" dirty="0" smtClean="0"/>
                <a:t>Given</a:t>
              </a:r>
              <a:endParaRPr lang="en-US" sz="2000" dirty="0"/>
            </a:p>
          </p:txBody>
        </p:sp>
      </p:grpSp>
      <p:sp>
        <p:nvSpPr>
          <p:cNvPr id="9" name="Rectangular Callout 8"/>
          <p:cNvSpPr/>
          <p:nvPr/>
        </p:nvSpPr>
        <p:spPr>
          <a:xfrm>
            <a:off x="5993001" y="1535895"/>
            <a:ext cx="1343664" cy="465909"/>
          </a:xfrm>
          <a:prstGeom prst="wedgeRectCallout">
            <a:avLst>
              <a:gd name="adj1" fmla="val -114289"/>
              <a:gd name="adj2" fmla="val 121095"/>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smtClean="0"/>
              <a:t>GraphBLAS</a:t>
            </a:r>
            <a:endParaRPr lang="en-US" dirty="0"/>
          </a:p>
        </p:txBody>
      </p:sp>
      <p:sp>
        <p:nvSpPr>
          <p:cNvPr id="11" name="TextBox 10"/>
          <p:cNvSpPr txBox="1"/>
          <p:nvPr/>
        </p:nvSpPr>
        <p:spPr>
          <a:xfrm>
            <a:off x="764148" y="5380360"/>
            <a:ext cx="5051576" cy="461665"/>
          </a:xfrm>
          <a:prstGeom prst="rect">
            <a:avLst/>
          </a:prstGeom>
          <a:noFill/>
        </p:spPr>
        <p:txBody>
          <a:bodyPr wrap="none" rtlCol="0">
            <a:spAutoFit/>
          </a:bodyPr>
          <a:lstStyle/>
          <a:p>
            <a:r>
              <a:rPr lang="en-US" sz="2400" dirty="0" smtClean="0"/>
              <a:t>Roughly</a:t>
            </a:r>
            <a:r>
              <a:rPr lang="en-US" sz="2400" dirty="0"/>
              <a:t>: </a:t>
            </a:r>
            <a:r>
              <a:rPr lang="en-US" sz="2400" dirty="0" smtClean="0"/>
              <a:t>  LA</a:t>
            </a:r>
            <a:r>
              <a:rPr lang="en-US" sz="2400" dirty="0"/>
              <a:t>, </a:t>
            </a:r>
            <a:r>
              <a:rPr lang="en-US" sz="2400" dirty="0" smtClean="0"/>
              <a:t>RA </a:t>
            </a:r>
            <a:r>
              <a:rPr lang="en-US" sz="2400" dirty="0"/>
              <a:t>⊆ </a:t>
            </a:r>
            <a:r>
              <a:rPr lang="en-US" sz="2400" cap="small" dirty="0"/>
              <a:t>Lara</a:t>
            </a:r>
            <a:r>
              <a:rPr lang="en-US" sz="2400" dirty="0"/>
              <a:t> </a:t>
            </a:r>
            <a:r>
              <a:rPr lang="en-US" sz="2400" dirty="0" smtClean="0"/>
              <a:t>⊆ MapReduce</a:t>
            </a:r>
            <a:endParaRPr lang="en-US" sz="2400" dirty="0"/>
          </a:p>
        </p:txBody>
      </p:sp>
    </p:spTree>
    <p:extLst>
      <p:ext uri="{BB962C8B-B14F-4D97-AF65-F5344CB8AC3E}">
        <p14:creationId xmlns:p14="http://schemas.microsoft.com/office/powerpoint/2010/main" val="18270808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lnSpcReduction="10000"/>
          </a:bodyPr>
          <a:lstStyle/>
          <a:p>
            <a:r>
              <a:rPr lang="en-US" dirty="0" smtClean="0"/>
              <a:t>Convert RA Relation, LA Matrix </a:t>
            </a:r>
          </a:p>
          <a:p>
            <a:r>
              <a:rPr lang="en-US" dirty="0" smtClean="0">
                <a:sym typeface="Wingdings" panose="05000000000000000000" pitchFamily="2" charset="2"/>
              </a:rPr>
              <a:t>to </a:t>
            </a:r>
            <a:r>
              <a:rPr lang="en-US" cap="small" dirty="0" smtClean="0">
                <a:sym typeface="Wingdings" panose="05000000000000000000" pitchFamily="2" charset="2"/>
              </a:rPr>
              <a:t>Lara</a:t>
            </a:r>
            <a:r>
              <a:rPr lang="en-US" dirty="0" smtClean="0">
                <a:sym typeface="Wingdings" panose="05000000000000000000" pitchFamily="2" charset="2"/>
              </a:rPr>
              <a:t> Associative Table</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42</a:t>
            </a:fld>
            <a:endParaRPr lang="en-US"/>
          </a:p>
        </p:txBody>
      </p:sp>
      <p:graphicFrame>
        <p:nvGraphicFramePr>
          <p:cNvPr id="5" name="Table 4"/>
          <p:cNvGraphicFramePr>
            <a:graphicFrameLocks noGrp="1"/>
          </p:cNvGraphicFramePr>
          <p:nvPr>
            <p:extLst/>
          </p:nvPr>
        </p:nvGraphicFramePr>
        <p:xfrm>
          <a:off x="959443" y="3391157"/>
          <a:ext cx="2207741" cy="1854200"/>
        </p:xfrm>
        <a:graphic>
          <a:graphicData uri="http://schemas.openxmlformats.org/drawingml/2006/table">
            <a:tbl>
              <a:tblPr firstRow="1" bandRow="1">
                <a:tableStyleId>{5C22544A-7EE6-4342-B048-85BDC9FD1C3A}</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r>
                        <a:rPr lang="en-US" dirty="0" smtClean="0"/>
                        <a:t>t'</a:t>
                      </a:r>
                      <a:endParaRPr lang="en-US" dirty="0"/>
                    </a:p>
                  </a:txBody>
                  <a:tcPr/>
                </a:tc>
                <a:tc>
                  <a:txBody>
                    <a:bodyPr/>
                    <a:lstStyle/>
                    <a:p>
                      <a:pPr algn="ctr"/>
                      <a:r>
                        <a:rPr lang="en-US" dirty="0" smtClean="0"/>
                        <a:t>c</a:t>
                      </a:r>
                      <a:endParaRPr lang="en-US" dirty="0"/>
                    </a:p>
                  </a:txBody>
                  <a:tcPr/>
                </a:tc>
                <a:tc>
                  <a:txBody>
                    <a:bodyPr/>
                    <a:lstStyle/>
                    <a:p>
                      <a:pPr algn="ctr"/>
                      <a:r>
                        <a:rPr lang="en-US" dirty="0" smtClean="0"/>
                        <a:t>v</a:t>
                      </a:r>
                      <a:endParaRPr lang="en-US" dirty="0"/>
                    </a:p>
                  </a:txBody>
                  <a:tcPr/>
                </a:tc>
                <a:extLst>
                  <a:ext uri="{0D108BD9-81ED-4DB2-BD59-A6C34878D82A}">
                    <a16:rowId xmlns:a16="http://schemas.microsoft.com/office/drawing/2014/main" val="1965628185"/>
                  </a:ext>
                </a:extLst>
              </a:tr>
              <a:tr h="370840">
                <a:tc>
                  <a:txBody>
                    <a:bodyPr/>
                    <a:lstStyle/>
                    <a:p>
                      <a:pPr algn="ctr"/>
                      <a:r>
                        <a:rPr lang="en-US" dirty="0" smtClean="0"/>
                        <a:t>460</a:t>
                      </a:r>
                      <a:endParaRPr lang="en-US" dirty="0"/>
                    </a:p>
                  </a:txBody>
                  <a:tcPr/>
                </a:tc>
                <a:tc>
                  <a:txBody>
                    <a:bodyPr/>
                    <a:lstStyle/>
                    <a:p>
                      <a:pPr algn="ctr"/>
                      <a:r>
                        <a:rPr lang="en-US" dirty="0" smtClean="0"/>
                        <a:t>temp</a:t>
                      </a:r>
                      <a:endParaRPr lang="en-US" dirty="0"/>
                    </a:p>
                  </a:txBody>
                  <a:tcPr/>
                </a:tc>
                <a:tc>
                  <a:txBody>
                    <a:bodyPr/>
                    <a:lstStyle/>
                    <a:p>
                      <a:pPr algn="ctr"/>
                      <a:r>
                        <a:rPr lang="en-US" dirty="0" smtClean="0"/>
                        <a:t>55.2</a:t>
                      </a:r>
                      <a:endParaRPr lang="en-US" dirty="0"/>
                    </a:p>
                  </a:txBody>
                  <a:tcPr/>
                </a:tc>
                <a:extLst>
                  <a:ext uri="{0D108BD9-81ED-4DB2-BD59-A6C34878D82A}">
                    <a16:rowId xmlns:a16="http://schemas.microsoft.com/office/drawing/2014/main" val="618310964"/>
                  </a:ext>
                </a:extLst>
              </a:tr>
              <a:tr h="370840">
                <a:tc>
                  <a:txBody>
                    <a:bodyPr/>
                    <a:lstStyle/>
                    <a:p>
                      <a:pPr algn="ctr"/>
                      <a:r>
                        <a:rPr lang="en-US" dirty="0" smtClean="0"/>
                        <a:t>460</a:t>
                      </a:r>
                      <a:endParaRPr lang="en-US" dirty="0"/>
                    </a:p>
                  </a:txBody>
                  <a:tcPr/>
                </a:tc>
                <a:tc>
                  <a:txBody>
                    <a:bodyPr/>
                    <a:lstStyle/>
                    <a:p>
                      <a:pPr algn="ctr"/>
                      <a:r>
                        <a:rPr lang="en-US" dirty="0" smtClean="0"/>
                        <a:t>hum</a:t>
                      </a:r>
                      <a:endParaRPr lang="en-US" dirty="0"/>
                    </a:p>
                  </a:txBody>
                  <a:tcPr/>
                </a:tc>
                <a:tc>
                  <a:txBody>
                    <a:bodyPr/>
                    <a:lstStyle/>
                    <a:p>
                      <a:pPr algn="ctr"/>
                      <a:r>
                        <a:rPr lang="en-US" dirty="0" smtClean="0"/>
                        <a:t>40.1</a:t>
                      </a:r>
                      <a:endParaRPr lang="en-US" dirty="0"/>
                    </a:p>
                  </a:txBody>
                  <a:tcPr/>
                </a:tc>
                <a:extLst>
                  <a:ext uri="{0D108BD9-81ED-4DB2-BD59-A6C34878D82A}">
                    <a16:rowId xmlns:a16="http://schemas.microsoft.com/office/drawing/2014/main" val="1581229886"/>
                  </a:ext>
                </a:extLst>
              </a:tr>
              <a:tr h="370840">
                <a:tc>
                  <a:txBody>
                    <a:bodyPr/>
                    <a:lstStyle/>
                    <a:p>
                      <a:pPr algn="ctr"/>
                      <a:r>
                        <a:rPr lang="en-US" dirty="0" smtClean="0"/>
                        <a:t>520</a:t>
                      </a:r>
                      <a:endParaRPr lang="en-US" dirty="0"/>
                    </a:p>
                  </a:txBody>
                  <a:tcPr/>
                </a:tc>
                <a:tc>
                  <a:txBody>
                    <a:bodyPr/>
                    <a:lstStyle/>
                    <a:p>
                      <a:pPr algn="ctr"/>
                      <a:r>
                        <a:rPr lang="en-US" dirty="0" smtClean="0"/>
                        <a:t>temp</a:t>
                      </a:r>
                      <a:endParaRPr lang="en-US" dirty="0"/>
                    </a:p>
                  </a:txBody>
                  <a:tcPr/>
                </a:tc>
                <a:tc>
                  <a:txBody>
                    <a:bodyPr/>
                    <a:lstStyle/>
                    <a:p>
                      <a:pPr algn="ctr"/>
                      <a:r>
                        <a:rPr lang="en-US" b="0" dirty="0" smtClean="0"/>
                        <a:t>56.4</a:t>
                      </a:r>
                      <a:endParaRPr lang="en-US" b="0" dirty="0"/>
                    </a:p>
                  </a:txBody>
                  <a:tcPr/>
                </a:tc>
                <a:extLst>
                  <a:ext uri="{0D108BD9-81ED-4DB2-BD59-A6C34878D82A}">
                    <a16:rowId xmlns:a16="http://schemas.microsoft.com/office/drawing/2014/main" val="2333907495"/>
                  </a:ext>
                </a:extLst>
              </a:tr>
              <a:tr h="370840">
                <a:tc>
                  <a:txBody>
                    <a:bodyPr/>
                    <a:lstStyle/>
                    <a:p>
                      <a:pPr algn="ctr"/>
                      <a:r>
                        <a:rPr lang="en-US" dirty="0" smtClean="0"/>
                        <a:t>520</a:t>
                      </a:r>
                      <a:endParaRPr lang="en-US" dirty="0"/>
                    </a:p>
                  </a:txBody>
                  <a:tcPr/>
                </a:tc>
                <a:tc>
                  <a:txBody>
                    <a:bodyPr/>
                    <a:lstStyle/>
                    <a:p>
                      <a:pPr algn="ctr"/>
                      <a:r>
                        <a:rPr lang="en-US" dirty="0" smtClean="0"/>
                        <a:t>hum</a:t>
                      </a:r>
                      <a:endParaRPr lang="en-US" dirty="0"/>
                    </a:p>
                  </a:txBody>
                  <a:tcPr/>
                </a:tc>
                <a:tc>
                  <a:txBody>
                    <a:bodyPr/>
                    <a:lstStyle/>
                    <a:p>
                      <a:pPr algn="ctr"/>
                      <a:r>
                        <a:rPr lang="en-US" dirty="0" smtClean="0"/>
                        <a:t>35.0</a:t>
                      </a:r>
                      <a:endParaRPr lang="en-US" dirty="0"/>
                    </a:p>
                  </a:txBody>
                  <a:tcPr/>
                </a:tc>
                <a:extLst>
                  <a:ext uri="{0D108BD9-81ED-4DB2-BD59-A6C34878D82A}">
                    <a16:rowId xmlns:a16="http://schemas.microsoft.com/office/drawing/2014/main" val="1540297339"/>
                  </a:ext>
                </a:extLst>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3758061" y="3959761"/>
                <a:ext cx="2011769" cy="7699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i="1" smtClean="0">
                              <a:latin typeface="Cambria Math" panose="02040503050406030204" pitchFamily="18" charset="0"/>
                            </a:rPr>
                          </m:ctrlPr>
                        </m:mPr>
                        <m:mr>
                          <m:e/>
                          <m:e>
                            <m:r>
                              <a:rPr lang="en-US" b="0" i="1" smtClean="0">
                                <a:latin typeface="Cambria Math" panose="02040503050406030204" pitchFamily="18" charset="0"/>
                              </a:rPr>
                              <m:t>𝑡𝑒𝑚𝑝</m:t>
                            </m:r>
                          </m:e>
                          <m:e>
                            <m:r>
                              <a:rPr lang="en-US" b="0" i="1" smtClean="0">
                                <a:latin typeface="Cambria Math" panose="02040503050406030204" pitchFamily="18" charset="0"/>
                              </a:rPr>
                              <m:t>h𝑢𝑚</m:t>
                            </m:r>
                          </m:e>
                        </m:mr>
                      </m:m>
                    </m:oMath>
                    <m:oMath xmlns:m="http://schemas.openxmlformats.org/officeDocument/2006/math">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460</m:t>
                            </m:r>
                          </m:e>
                        </m:mr>
                        <m:mr>
                          <m:e>
                            <m:r>
                              <a:rPr lang="en-US" b="0" i="1" smtClean="0">
                                <a:latin typeface="Cambria Math" panose="02040503050406030204" pitchFamily="18" charset="0"/>
                              </a:rPr>
                              <m:t>520</m:t>
                            </m:r>
                          </m:e>
                        </m:mr>
                      </m:m>
                      <m:d>
                        <m:dPr>
                          <m:begChr m:val="["/>
                          <m:endChr m:val="]"/>
                          <m:ctrlPr>
                            <a:rPr lang="en-US"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5.2</m:t>
                                </m:r>
                              </m:e>
                              <m:e>
                                <m:r>
                                  <a:rPr lang="en-US" b="0" i="1" smtClean="0">
                                    <a:latin typeface="Cambria Math" panose="02040503050406030204" pitchFamily="18" charset="0"/>
                                  </a:rPr>
                                  <m:t>40.1</m:t>
                                </m:r>
                              </m:e>
                            </m:mr>
                            <m:mr>
                              <m:e>
                                <m:r>
                                  <a:rPr lang="en-US" b="0" i="1" smtClean="0">
                                    <a:latin typeface="Cambria Math" panose="02040503050406030204" pitchFamily="18" charset="0"/>
                                  </a:rPr>
                                  <m:t>56</m:t>
                                </m:r>
                                <m:r>
                                  <m:rPr>
                                    <m:nor/>
                                  </m:rPr>
                                  <a:rPr lang="en-US" i="0" smtClean="0">
                                    <a:latin typeface="Cambria Math" panose="02040503050406030204" pitchFamily="18" charset="0"/>
                                  </a:rPr>
                                  <m:t>.</m:t>
                                </m:r>
                                <m:r>
                                  <a:rPr lang="en-US" b="0" i="1" smtClean="0">
                                    <a:latin typeface="Cambria Math" panose="02040503050406030204" pitchFamily="18" charset="0"/>
                                  </a:rPr>
                                  <m:t>4</m:t>
                                </m:r>
                              </m:e>
                              <m:e>
                                <m:r>
                                  <a:rPr lang="en-US" b="0" i="1" smtClean="0">
                                    <a:latin typeface="Cambria Math" panose="02040503050406030204" pitchFamily="18" charset="0"/>
                                  </a:rPr>
                                  <m:t>35.0</m:t>
                                </m:r>
                              </m:e>
                            </m:mr>
                          </m:m>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758061" y="3959761"/>
                <a:ext cx="2011769" cy="769954"/>
              </a:xfrm>
              <a:prstGeom prst="rect">
                <a:avLst/>
              </a:prstGeom>
              <a:blipFill>
                <a:blip r:embed="rId2"/>
                <a:stretch>
                  <a:fillRect/>
                </a:stretch>
              </a:blipFill>
            </p:spPr>
            <p:txBody>
              <a:bodyPr/>
              <a:lstStyle/>
              <a:p>
                <a:r>
                  <a:rPr lang="en-US">
                    <a:noFill/>
                  </a:rPr>
                  <a:t> </a:t>
                </a:r>
              </a:p>
            </p:txBody>
          </p:sp>
        </mc:Fallback>
      </mc:AlternateContent>
      <p:sp>
        <p:nvSpPr>
          <p:cNvPr id="7" name="TextBox 6"/>
          <p:cNvSpPr txBox="1"/>
          <p:nvPr/>
        </p:nvSpPr>
        <p:spPr>
          <a:xfrm>
            <a:off x="877454" y="1594930"/>
            <a:ext cx="7346242" cy="1015663"/>
          </a:xfrm>
          <a:prstGeom prst="rect">
            <a:avLst/>
          </a:prstGeom>
          <a:noFill/>
        </p:spPr>
        <p:txBody>
          <a:bodyPr wrap="none" rtlCol="0">
            <a:spAutoFit/>
          </a:bodyPr>
          <a:lstStyle/>
          <a:p>
            <a:pPr marL="342900" indent="-342900">
              <a:buAutoNum type="arabicPeriod"/>
            </a:pPr>
            <a:r>
              <a:rPr lang="en-US" sz="2000" dirty="0" smtClean="0"/>
              <a:t>Identify keys; separate attributes into keys and values</a:t>
            </a:r>
          </a:p>
          <a:p>
            <a:pPr marL="342900" indent="-342900">
              <a:buAutoNum type="arabicPeriod"/>
            </a:pPr>
            <a:r>
              <a:rPr lang="en-US" sz="2000" dirty="0" smtClean="0"/>
              <a:t>Introduce sparsity; make the table a total function: keys </a:t>
            </a:r>
            <a:r>
              <a:rPr lang="en-US" sz="2000" dirty="0" smtClean="0">
                <a:sym typeface="Wingdings" panose="05000000000000000000" pitchFamily="2" charset="2"/>
              </a:rPr>
              <a:t> values</a:t>
            </a:r>
            <a:r>
              <a:rPr lang="en-US" sz="2000" dirty="0">
                <a:sym typeface="Wingdings" panose="05000000000000000000" pitchFamily="2" charset="2"/>
              </a:rPr>
              <a:t/>
            </a:r>
            <a:br>
              <a:rPr lang="en-US" sz="2000" dirty="0">
                <a:sym typeface="Wingdings" panose="05000000000000000000" pitchFamily="2" charset="2"/>
              </a:rPr>
            </a:br>
            <a:r>
              <a:rPr lang="en-US" sz="2000" dirty="0" smtClean="0">
                <a:sym typeface="Wingdings" panose="05000000000000000000" pitchFamily="2" charset="2"/>
              </a:rPr>
              <a:t>					 with finite support</a:t>
            </a:r>
          </a:p>
        </p:txBody>
      </p:sp>
      <p:graphicFrame>
        <p:nvGraphicFramePr>
          <p:cNvPr id="11" name="Table 10"/>
          <p:cNvGraphicFramePr>
            <a:graphicFrameLocks noGrp="1"/>
          </p:cNvGraphicFramePr>
          <p:nvPr>
            <p:extLst/>
          </p:nvPr>
        </p:nvGraphicFramePr>
        <p:xfrm>
          <a:off x="6214934" y="3391157"/>
          <a:ext cx="2207741" cy="1854200"/>
        </p:xfrm>
        <a:graphic>
          <a:graphicData uri="http://schemas.openxmlformats.org/drawingml/2006/table">
            <a:tbl>
              <a:tblPr firstRow="1" lastCol="1" bandRow="1">
                <a:tableStyleId>{69C7853C-536D-4A76-A0AE-DD22124D55A5}</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460</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460</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520</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56.4</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520</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40297339"/>
                  </a:ext>
                </a:extLst>
              </a:tr>
            </a:tbl>
          </a:graphicData>
        </a:graphic>
      </p:graphicFrame>
      <p:sp>
        <p:nvSpPr>
          <p:cNvPr id="12" name="Down Arrow 11"/>
          <p:cNvSpPr/>
          <p:nvPr/>
        </p:nvSpPr>
        <p:spPr>
          <a:xfrm>
            <a:off x="1143000" y="2971800"/>
            <a:ext cx="249381" cy="324684"/>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Down Arrow 12"/>
          <p:cNvSpPr/>
          <p:nvPr/>
        </p:nvSpPr>
        <p:spPr>
          <a:xfrm>
            <a:off x="1881909" y="2971800"/>
            <a:ext cx="249381" cy="324684"/>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 name="Down Arrow 13"/>
          <p:cNvSpPr/>
          <p:nvPr/>
        </p:nvSpPr>
        <p:spPr>
          <a:xfrm>
            <a:off x="4837545" y="3609107"/>
            <a:ext cx="249381" cy="324684"/>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Down Arrow 14"/>
          <p:cNvSpPr/>
          <p:nvPr/>
        </p:nvSpPr>
        <p:spPr>
          <a:xfrm rot="16200000">
            <a:off x="3542852" y="4305748"/>
            <a:ext cx="249381" cy="324684"/>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Down Arrow 15"/>
          <p:cNvSpPr/>
          <p:nvPr/>
        </p:nvSpPr>
        <p:spPr>
          <a:xfrm rot="16200000">
            <a:off x="590422" y="1645676"/>
            <a:ext cx="249381" cy="324684"/>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Down Arrow 16"/>
          <p:cNvSpPr/>
          <p:nvPr/>
        </p:nvSpPr>
        <p:spPr>
          <a:xfrm>
            <a:off x="6406166" y="2971800"/>
            <a:ext cx="249381" cy="324684"/>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Down Arrow 17"/>
          <p:cNvSpPr/>
          <p:nvPr/>
        </p:nvSpPr>
        <p:spPr>
          <a:xfrm>
            <a:off x="7145075" y="2971800"/>
            <a:ext cx="249381" cy="324684"/>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3259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lnSpcReduction="10000"/>
          </a:bodyPr>
          <a:lstStyle/>
          <a:p>
            <a:r>
              <a:rPr lang="en-US" dirty="0" smtClean="0"/>
              <a:t>Convert RA </a:t>
            </a:r>
            <a:r>
              <a:rPr lang="en-US" dirty="0"/>
              <a:t>Relation, LA Matrix </a:t>
            </a:r>
          </a:p>
          <a:p>
            <a:r>
              <a:rPr lang="en-US" dirty="0">
                <a:sym typeface="Wingdings" panose="05000000000000000000" pitchFamily="2" charset="2"/>
              </a:rPr>
              <a:t>to </a:t>
            </a:r>
            <a:r>
              <a:rPr lang="en-US" cap="small" dirty="0">
                <a:sym typeface="Wingdings" panose="05000000000000000000" pitchFamily="2" charset="2"/>
              </a:rPr>
              <a:t>Lara</a:t>
            </a:r>
            <a:r>
              <a:rPr lang="en-US" dirty="0">
                <a:sym typeface="Wingdings" panose="05000000000000000000" pitchFamily="2" charset="2"/>
              </a:rPr>
              <a:t> Associative Table</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43</a:t>
            </a:fld>
            <a:endParaRPr lang="en-US"/>
          </a:p>
        </p:txBody>
      </p:sp>
      <p:graphicFrame>
        <p:nvGraphicFramePr>
          <p:cNvPr id="5" name="Table 4"/>
          <p:cNvGraphicFramePr>
            <a:graphicFrameLocks noGrp="1"/>
          </p:cNvGraphicFramePr>
          <p:nvPr>
            <p:extLst/>
          </p:nvPr>
        </p:nvGraphicFramePr>
        <p:xfrm>
          <a:off x="959443" y="3391157"/>
          <a:ext cx="2207741" cy="3708400"/>
        </p:xfrm>
        <a:graphic>
          <a:graphicData uri="http://schemas.openxmlformats.org/drawingml/2006/table">
            <a:tbl>
              <a:tblPr firstRow="1" bandRow="1">
                <a:tableStyleId>{5C22544A-7EE6-4342-B048-85BDC9FD1C3A}</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r>
                        <a:rPr lang="en-US" dirty="0" smtClean="0"/>
                        <a:t>t'</a:t>
                      </a:r>
                      <a:endParaRPr lang="en-US" dirty="0"/>
                    </a:p>
                  </a:txBody>
                  <a:tcPr/>
                </a:tc>
                <a:tc>
                  <a:txBody>
                    <a:bodyPr/>
                    <a:lstStyle/>
                    <a:p>
                      <a:pPr algn="ctr"/>
                      <a:r>
                        <a:rPr lang="en-US" dirty="0" smtClean="0"/>
                        <a:t>c</a:t>
                      </a:r>
                      <a:endParaRPr lang="en-US" dirty="0"/>
                    </a:p>
                  </a:txBody>
                  <a:tcPr/>
                </a:tc>
                <a:tc>
                  <a:txBody>
                    <a:bodyPr/>
                    <a:lstStyle/>
                    <a:p>
                      <a:pPr algn="ctr"/>
                      <a:r>
                        <a:rPr lang="en-US" dirty="0" smtClean="0"/>
                        <a:t>v</a:t>
                      </a:r>
                      <a:endParaRPr lang="en-US" dirty="0"/>
                    </a:p>
                  </a:txBody>
                  <a:tcPr/>
                </a:tc>
                <a:extLst>
                  <a:ext uri="{0D108BD9-81ED-4DB2-BD59-A6C34878D82A}">
                    <a16:rowId xmlns:a16="http://schemas.microsoft.com/office/drawing/2014/main" val="1965628185"/>
                  </a:ext>
                </a:extLst>
              </a:tr>
              <a:tr h="370840">
                <a:tc>
                  <a:txBody>
                    <a:bodyPr/>
                    <a:lstStyle/>
                    <a:p>
                      <a:pPr algn="ctr"/>
                      <a:r>
                        <a:rPr lang="en-US" dirty="0" smtClean="0"/>
                        <a:t>460</a:t>
                      </a:r>
                      <a:endParaRPr lang="en-US" dirty="0"/>
                    </a:p>
                  </a:txBody>
                  <a:tcPr/>
                </a:tc>
                <a:tc>
                  <a:txBody>
                    <a:bodyPr/>
                    <a:lstStyle/>
                    <a:p>
                      <a:pPr algn="ctr"/>
                      <a:r>
                        <a:rPr lang="en-US" dirty="0" smtClean="0"/>
                        <a:t>temp</a:t>
                      </a:r>
                      <a:endParaRPr lang="en-US" dirty="0"/>
                    </a:p>
                  </a:txBody>
                  <a:tcPr/>
                </a:tc>
                <a:tc>
                  <a:txBody>
                    <a:bodyPr/>
                    <a:lstStyle/>
                    <a:p>
                      <a:pPr algn="ctr"/>
                      <a:r>
                        <a:rPr lang="en-US" dirty="0" smtClean="0"/>
                        <a:t>55.2</a:t>
                      </a:r>
                      <a:endParaRPr lang="en-US" dirty="0"/>
                    </a:p>
                  </a:txBody>
                  <a:tcPr/>
                </a:tc>
                <a:extLst>
                  <a:ext uri="{0D108BD9-81ED-4DB2-BD59-A6C34878D82A}">
                    <a16:rowId xmlns:a16="http://schemas.microsoft.com/office/drawing/2014/main" val="618310964"/>
                  </a:ext>
                </a:extLst>
              </a:tr>
              <a:tr h="370840">
                <a:tc>
                  <a:txBody>
                    <a:bodyPr/>
                    <a:lstStyle/>
                    <a:p>
                      <a:pPr algn="ctr"/>
                      <a:r>
                        <a:rPr lang="en-US" dirty="0" smtClean="0"/>
                        <a:t>460</a:t>
                      </a:r>
                      <a:endParaRPr lang="en-US" dirty="0"/>
                    </a:p>
                  </a:txBody>
                  <a:tcPr/>
                </a:tc>
                <a:tc>
                  <a:txBody>
                    <a:bodyPr/>
                    <a:lstStyle/>
                    <a:p>
                      <a:pPr algn="ctr"/>
                      <a:r>
                        <a:rPr lang="en-US" dirty="0" smtClean="0"/>
                        <a:t>hum</a:t>
                      </a:r>
                      <a:endParaRPr lang="en-US" dirty="0"/>
                    </a:p>
                  </a:txBody>
                  <a:tcPr/>
                </a:tc>
                <a:tc>
                  <a:txBody>
                    <a:bodyPr/>
                    <a:lstStyle/>
                    <a:p>
                      <a:pPr algn="ctr"/>
                      <a:r>
                        <a:rPr lang="en-US" dirty="0" smtClean="0"/>
                        <a:t>40.1</a:t>
                      </a:r>
                      <a:endParaRPr lang="en-US" dirty="0"/>
                    </a:p>
                  </a:txBody>
                  <a:tcPr/>
                </a:tc>
                <a:extLst>
                  <a:ext uri="{0D108BD9-81ED-4DB2-BD59-A6C34878D82A}">
                    <a16:rowId xmlns:a16="http://schemas.microsoft.com/office/drawing/2014/main" val="1581229886"/>
                  </a:ext>
                </a:extLst>
              </a:tr>
              <a:tr h="370840">
                <a:tc>
                  <a:txBody>
                    <a:bodyPr/>
                    <a:lstStyle/>
                    <a:p>
                      <a:pPr algn="ctr"/>
                      <a:r>
                        <a:rPr lang="en-US" dirty="0" smtClean="0"/>
                        <a:t>520</a:t>
                      </a:r>
                      <a:endParaRPr lang="en-US" dirty="0"/>
                    </a:p>
                  </a:txBody>
                  <a:tcPr/>
                </a:tc>
                <a:tc>
                  <a:txBody>
                    <a:bodyPr/>
                    <a:lstStyle/>
                    <a:p>
                      <a:pPr algn="ctr"/>
                      <a:r>
                        <a:rPr lang="en-US" dirty="0" smtClean="0"/>
                        <a:t>temp</a:t>
                      </a:r>
                      <a:endParaRPr lang="en-US" dirty="0"/>
                    </a:p>
                  </a:txBody>
                  <a:tcPr/>
                </a:tc>
                <a:tc>
                  <a:txBody>
                    <a:bodyPr/>
                    <a:lstStyle/>
                    <a:p>
                      <a:pPr algn="ctr"/>
                      <a:r>
                        <a:rPr lang="en-US" b="0" dirty="0" smtClean="0"/>
                        <a:t>56.4</a:t>
                      </a:r>
                      <a:endParaRPr lang="en-US" b="0" dirty="0"/>
                    </a:p>
                  </a:txBody>
                  <a:tcPr/>
                </a:tc>
                <a:extLst>
                  <a:ext uri="{0D108BD9-81ED-4DB2-BD59-A6C34878D82A}">
                    <a16:rowId xmlns:a16="http://schemas.microsoft.com/office/drawing/2014/main" val="2333907495"/>
                  </a:ext>
                </a:extLst>
              </a:tr>
              <a:tr h="370840">
                <a:tc>
                  <a:txBody>
                    <a:bodyPr/>
                    <a:lstStyle/>
                    <a:p>
                      <a:pPr algn="ctr"/>
                      <a:r>
                        <a:rPr lang="en-US" dirty="0" smtClean="0"/>
                        <a:t>520</a:t>
                      </a:r>
                      <a:endParaRPr lang="en-US" dirty="0"/>
                    </a:p>
                  </a:txBody>
                  <a:tcPr/>
                </a:tc>
                <a:tc>
                  <a:txBody>
                    <a:bodyPr/>
                    <a:lstStyle/>
                    <a:p>
                      <a:pPr algn="ctr"/>
                      <a:r>
                        <a:rPr lang="en-US" dirty="0" smtClean="0"/>
                        <a:t>hum</a:t>
                      </a:r>
                      <a:endParaRPr lang="en-US" dirty="0"/>
                    </a:p>
                  </a:txBody>
                  <a:tcPr/>
                </a:tc>
                <a:tc>
                  <a:txBody>
                    <a:bodyPr/>
                    <a:lstStyle/>
                    <a:p>
                      <a:pPr algn="ctr"/>
                      <a:r>
                        <a:rPr lang="en-US" dirty="0" smtClean="0"/>
                        <a:t>35.0</a:t>
                      </a:r>
                      <a:endParaRPr lang="en-US" dirty="0"/>
                    </a:p>
                  </a:txBody>
                  <a:tcPr/>
                </a:tc>
                <a:extLst>
                  <a:ext uri="{0D108BD9-81ED-4DB2-BD59-A6C34878D82A}">
                    <a16:rowId xmlns:a16="http://schemas.microsoft.com/office/drawing/2014/main" val="1540297339"/>
                  </a:ext>
                </a:extLst>
              </a:tr>
              <a:tr h="370840">
                <a:tc>
                  <a:txBody>
                    <a:bodyPr/>
                    <a:lstStyle/>
                    <a:p>
                      <a:pPr algn="ctr"/>
                      <a:r>
                        <a:rPr lang="en-US" dirty="0" smtClean="0">
                          <a:solidFill>
                            <a:schemeClr val="tx1">
                              <a:lumMod val="40000"/>
                              <a:lumOff val="60000"/>
                            </a:schemeClr>
                          </a:solidFill>
                        </a:rPr>
                        <a:t>461</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temp</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a:t>
                      </a:r>
                      <a:endParaRPr lang="en-US" dirty="0">
                        <a:solidFill>
                          <a:schemeClr val="tx1">
                            <a:lumMod val="40000"/>
                            <a:lumOff val="60000"/>
                          </a:schemeClr>
                        </a:solidFill>
                      </a:endParaRPr>
                    </a:p>
                  </a:txBody>
                  <a:tcPr/>
                </a:tc>
                <a:extLst>
                  <a:ext uri="{0D108BD9-81ED-4DB2-BD59-A6C34878D82A}">
                    <a16:rowId xmlns:a16="http://schemas.microsoft.com/office/drawing/2014/main" val="848439504"/>
                  </a:ext>
                </a:extLst>
              </a:tr>
              <a:tr h="370840">
                <a:tc>
                  <a:txBody>
                    <a:bodyPr/>
                    <a:lstStyle/>
                    <a:p>
                      <a:pPr algn="ctr"/>
                      <a:r>
                        <a:rPr lang="en-US" dirty="0" smtClean="0">
                          <a:solidFill>
                            <a:schemeClr val="tx1">
                              <a:lumMod val="40000"/>
                              <a:lumOff val="60000"/>
                            </a:schemeClr>
                          </a:solidFill>
                        </a:rPr>
                        <a:t>461</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wind</a:t>
                      </a:r>
                      <a:endParaRPr lang="en-US" dirty="0">
                        <a:solidFill>
                          <a:schemeClr val="tx1">
                            <a:lumMod val="40000"/>
                            <a:lumOff val="60000"/>
                          </a:schemeClr>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40000"/>
                              <a:lumOff val="60000"/>
                            </a:schemeClr>
                          </a:solidFill>
                        </a:rPr>
                        <a:t>⊥</a:t>
                      </a:r>
                    </a:p>
                  </a:txBody>
                  <a:tcPr/>
                </a:tc>
                <a:extLst>
                  <a:ext uri="{0D108BD9-81ED-4DB2-BD59-A6C34878D82A}">
                    <a16:rowId xmlns:a16="http://schemas.microsoft.com/office/drawing/2014/main" val="1539349253"/>
                  </a:ext>
                </a:extLst>
              </a:tr>
              <a:tr h="370840">
                <a:tc>
                  <a:txBody>
                    <a:bodyPr/>
                    <a:lstStyle/>
                    <a:p>
                      <a:pPr algn="ctr"/>
                      <a:r>
                        <a:rPr lang="en-US" dirty="0" smtClean="0">
                          <a:solidFill>
                            <a:schemeClr val="tx1">
                              <a:lumMod val="40000"/>
                              <a:lumOff val="60000"/>
                            </a:schemeClr>
                          </a:solidFill>
                        </a:rPr>
                        <a:t>902</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hum</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a:t>
                      </a:r>
                      <a:endParaRPr lang="en-US" dirty="0">
                        <a:solidFill>
                          <a:schemeClr val="tx1">
                            <a:lumMod val="40000"/>
                            <a:lumOff val="60000"/>
                          </a:schemeClr>
                        </a:solidFill>
                      </a:endParaRPr>
                    </a:p>
                  </a:txBody>
                  <a:tcPr/>
                </a:tc>
                <a:extLst>
                  <a:ext uri="{0D108BD9-81ED-4DB2-BD59-A6C34878D82A}">
                    <a16:rowId xmlns:a16="http://schemas.microsoft.com/office/drawing/2014/main" val="2631306437"/>
                  </a:ext>
                </a:extLst>
              </a:tr>
              <a:tr h="370840">
                <a:tc>
                  <a:txBody>
                    <a:bodyPr/>
                    <a:lstStyle/>
                    <a:p>
                      <a:pPr algn="ctr"/>
                      <a:r>
                        <a:rPr lang="en-US" dirty="0" smtClean="0">
                          <a:solidFill>
                            <a:schemeClr val="tx1">
                              <a:lumMod val="40000"/>
                              <a:lumOff val="60000"/>
                            </a:schemeClr>
                          </a:solidFill>
                        </a:rPr>
                        <a:t>3</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wind</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a:t>
                      </a:r>
                      <a:endParaRPr lang="en-US" dirty="0">
                        <a:solidFill>
                          <a:schemeClr val="tx1">
                            <a:lumMod val="40000"/>
                            <a:lumOff val="60000"/>
                          </a:schemeClr>
                        </a:solidFill>
                      </a:endParaRPr>
                    </a:p>
                  </a:txBody>
                  <a:tcPr/>
                </a:tc>
                <a:extLst>
                  <a:ext uri="{0D108BD9-81ED-4DB2-BD59-A6C34878D82A}">
                    <a16:rowId xmlns:a16="http://schemas.microsoft.com/office/drawing/2014/main" val="3763494123"/>
                  </a:ext>
                </a:extLst>
              </a:tr>
              <a:tr h="370840">
                <a:tc>
                  <a:txBody>
                    <a:bodyPr/>
                    <a:lstStyle/>
                    <a:p>
                      <a:pPr algn="ctr"/>
                      <a:r>
                        <a:rPr lang="en-US" dirty="0" smtClean="0">
                          <a:solidFill>
                            <a:schemeClr val="tx1">
                              <a:lumMod val="40000"/>
                              <a:lumOff val="60000"/>
                            </a:schemeClr>
                          </a:solidFill>
                        </a:rPr>
                        <a:t>95</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hum</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a:t>
                      </a:r>
                      <a:endParaRPr lang="en-US" dirty="0">
                        <a:solidFill>
                          <a:schemeClr val="tx1">
                            <a:lumMod val="40000"/>
                            <a:lumOff val="60000"/>
                          </a:schemeClr>
                        </a:solidFill>
                      </a:endParaRPr>
                    </a:p>
                  </a:txBody>
                  <a:tcPr/>
                </a:tc>
                <a:extLst>
                  <a:ext uri="{0D108BD9-81ED-4DB2-BD59-A6C34878D82A}">
                    <a16:rowId xmlns:a16="http://schemas.microsoft.com/office/drawing/2014/main" val="1020070279"/>
                  </a:ext>
                </a:extLst>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3536388" y="3608779"/>
                <a:ext cx="2011769" cy="26555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4"/>
                                <m:mcJc m:val="center"/>
                              </m:mcPr>
                            </m:mc>
                          </m:mcs>
                          <m:ctrlPr>
                            <a:rPr lang="en-US" b="0" i="1" smtClean="0">
                              <a:latin typeface="Cambria Math" panose="02040503050406030204" pitchFamily="18" charset="0"/>
                            </a:rPr>
                          </m:ctrlPr>
                        </m:mPr>
                        <m:mr>
                          <m:e/>
                          <m:e>
                            <m:r>
                              <a:rPr lang="en-US" b="0" i="1" smtClean="0">
                                <a:latin typeface="Cambria Math" panose="02040503050406030204" pitchFamily="18" charset="0"/>
                              </a:rPr>
                              <m:t>𝑡𝑒𝑚𝑝</m:t>
                            </m:r>
                          </m:e>
                          <m:e>
                            <m:r>
                              <a:rPr lang="en-US" b="0" i="1" smtClean="0">
                                <a:latin typeface="Cambria Math" panose="02040503050406030204" pitchFamily="18" charset="0"/>
                              </a:rPr>
                              <m:t>h𝑢𝑚</m:t>
                            </m:r>
                          </m:e>
                          <m:e>
                            <m:r>
                              <a:rPr lang="en-US" b="0" i="1" smtClean="0">
                                <a:latin typeface="Cambria Math" panose="02040503050406030204" pitchFamily="18" charset="0"/>
                              </a:rPr>
                              <m:t>𝑤𝑖𝑛𝑑</m:t>
                            </m:r>
                          </m:e>
                        </m:mr>
                      </m:m>
                    </m:oMath>
                    <m:oMath xmlns:m="http://schemas.openxmlformats.org/officeDocument/2006/math">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3</m:t>
                            </m:r>
                          </m:e>
                        </m:mr>
                        <m:mr>
                          <m:e>
                            <m:r>
                              <a:rPr lang="en-US" b="0" i="1" smtClean="0">
                                <a:latin typeface="Cambria Math" panose="02040503050406030204" pitchFamily="18" charset="0"/>
                              </a:rPr>
                              <m:t>29</m:t>
                            </m:r>
                          </m:e>
                        </m:mr>
                        <m:mr>
                          <m:e>
                            <m:r>
                              <a:rPr lang="en-US" b="0" i="1" smtClean="0">
                                <a:latin typeface="Cambria Math" panose="02040503050406030204" pitchFamily="18" charset="0"/>
                              </a:rPr>
                              <m:t>460</m:t>
                            </m:r>
                          </m:e>
                        </m:mr>
                        <m:mr>
                          <m:e>
                            <m:r>
                              <a:rPr lang="en-US" b="0" i="1" smtClean="0">
                                <a:latin typeface="Cambria Math" panose="02040503050406030204" pitchFamily="18" charset="0"/>
                              </a:rPr>
                              <m:t>461</m:t>
                            </m:r>
                          </m:e>
                        </m:mr>
                        <m:mr>
                          <m:e>
                            <m:r>
                              <a:rPr lang="en-US" b="0" i="1" smtClean="0">
                                <a:latin typeface="Cambria Math" panose="02040503050406030204" pitchFamily="18" charset="0"/>
                              </a:rPr>
                              <m:t>520</m:t>
                            </m:r>
                          </m:e>
                        </m:mr>
                        <m:mr>
                          <m:e>
                            <m:r>
                              <a:rPr lang="en-US" b="0" i="1" smtClean="0">
                                <a:latin typeface="Cambria Math" panose="02040503050406030204" pitchFamily="18" charset="0"/>
                              </a:rPr>
                              <m:t>557</m:t>
                            </m:r>
                          </m:e>
                        </m:mr>
                        <m:mr>
                          <m:e>
                            <m:r>
                              <a:rPr lang="en-US" b="0" i="1" smtClean="0">
                                <a:latin typeface="Cambria Math" panose="02040503050406030204" pitchFamily="18" charset="0"/>
                              </a:rPr>
                              <m:t>902</m:t>
                            </m:r>
                          </m:e>
                        </m:mr>
                        <m:mr>
                          <m:e>
                            <m:r>
                              <a:rPr lang="en-US" b="0" i="1" smtClean="0">
                                <a:latin typeface="Cambria Math" panose="02040503050406030204" pitchFamily="18" charset="0"/>
                              </a:rPr>
                              <m:t>911</m:t>
                            </m:r>
                          </m:e>
                        </m:mr>
                        <m:mr>
                          <m:e/>
                        </m:mr>
                      </m:m>
                      <m:d>
                        <m:dPr>
                          <m:begChr m:val="["/>
                          <m:endChr m:val="]"/>
                          <m:ctrlPr>
                            <a:rPr lang="en-US" i="1" smtClean="0">
                              <a:latin typeface="Cambria Math" panose="02040503050406030204" pitchFamily="18" charset="0"/>
                            </a:rPr>
                          </m:ctrlPr>
                        </m:dPr>
                        <m:e>
                          <m:m>
                            <m:mPr>
                              <m:mcs>
                                <m:mc>
                                  <m:mcPr>
                                    <m:count m:val="4"/>
                                    <m:mcJc m:val="center"/>
                                  </m:mcPr>
                                </m:mc>
                              </m:mcs>
                              <m:ctrlPr>
                                <a:rPr lang="en-US" b="0" i="1" dirty="0" smtClean="0">
                                  <a:latin typeface="Cambria Math" panose="02040503050406030204" pitchFamily="18" charset="0"/>
                                </a:rPr>
                              </m:ctrlPr>
                            </m:mPr>
                            <m:mr>
                              <m:e>
                                <m:r>
                                  <m:rPr>
                                    <m:nor/>
                                  </m:rPr>
                                  <a:rPr lang="en-US" dirty="0"/>
                                  <m:t>⊥ </m:t>
                                </m:r>
                              </m:e>
                              <m:e>
                                <m:r>
                                  <m:rPr>
                                    <m:nor/>
                                  </m:rPr>
                                  <a:rPr lang="en-US" dirty="0"/>
                                  <m:t>⊥ </m:t>
                                </m:r>
                              </m:e>
                              <m:e>
                                <m:r>
                                  <m:rPr>
                                    <m:nor/>
                                  </m:rPr>
                                  <a:rPr lang="en-US" dirty="0"/>
                                  <m:t>⊥ </m:t>
                                </m:r>
                              </m:e>
                              <m:e>
                                <m:r>
                                  <a:rPr lang="en-US" i="1" dirty="0">
                                    <a:latin typeface="Cambria Math" panose="02040503050406030204" pitchFamily="18" charset="0"/>
                                  </a:rPr>
                                  <m:t>…</m:t>
                                </m:r>
                              </m:e>
                            </m:mr>
                            <m:mr>
                              <m:e>
                                <m:r>
                                  <m:rPr>
                                    <m:nor/>
                                  </m:rPr>
                                  <a:rPr lang="en-US" dirty="0"/>
                                  <m:t>⊥ </m:t>
                                </m:r>
                              </m:e>
                              <m:e>
                                <m:r>
                                  <m:rPr>
                                    <m:nor/>
                                  </m:rPr>
                                  <a:rPr lang="en-US" dirty="0"/>
                                  <m:t>⊥ </m:t>
                                </m:r>
                              </m:e>
                              <m:e>
                                <m:r>
                                  <m:rPr>
                                    <m:nor/>
                                  </m:rPr>
                                  <a:rPr lang="en-US" dirty="0"/>
                                  <m:t>⊥ </m:t>
                                </m:r>
                              </m:e>
                              <m:e>
                                <m:r>
                                  <a:rPr lang="en-US" i="1" dirty="0">
                                    <a:latin typeface="Cambria Math" panose="02040503050406030204" pitchFamily="18" charset="0"/>
                                  </a:rPr>
                                  <m:t>…</m:t>
                                </m:r>
                              </m:e>
                            </m:mr>
                            <m:mr>
                              <m:e>
                                <m:r>
                                  <m:rPr>
                                    <m:brk m:alnAt="7"/>
                                  </m:rPr>
                                  <a:rPr lang="en-US" b="0" i="1" smtClean="0">
                                    <a:latin typeface="Cambria Math" panose="02040503050406030204" pitchFamily="18" charset="0"/>
                                  </a:rPr>
                                  <m:t>5</m:t>
                                </m:r>
                                <m:r>
                                  <a:rPr lang="en-US" b="0" i="1" smtClean="0">
                                    <a:latin typeface="Cambria Math" panose="02040503050406030204" pitchFamily="18" charset="0"/>
                                  </a:rPr>
                                  <m:t>5.2</m:t>
                                </m:r>
                              </m:e>
                              <m:e>
                                <m:r>
                                  <a:rPr lang="en-US" b="0" i="1" smtClean="0">
                                    <a:latin typeface="Cambria Math" panose="02040503050406030204" pitchFamily="18" charset="0"/>
                                  </a:rPr>
                                  <m:t>40.1</m:t>
                                </m:r>
                              </m:e>
                              <m:e>
                                <m:r>
                                  <m:rPr>
                                    <m:nor/>
                                  </m:rPr>
                                  <a:rPr lang="en-US" dirty="0"/>
                                  <m:t>⊥ </m:t>
                                </m:r>
                              </m:e>
                              <m:e>
                                <m:r>
                                  <a:rPr lang="en-US" i="1" dirty="0">
                                    <a:latin typeface="Cambria Math" panose="02040503050406030204" pitchFamily="18" charset="0"/>
                                  </a:rPr>
                                  <m:t>…</m:t>
                                </m:r>
                              </m:e>
                            </m:mr>
                            <m:mr>
                              <m:e>
                                <m:r>
                                  <m:rPr>
                                    <m:nor/>
                                  </m:rPr>
                                  <a:rPr lang="en-US" dirty="0"/>
                                  <m:t>⊥</m:t>
                                </m:r>
                                <m:r>
                                  <m:rPr>
                                    <m:nor/>
                                  </m:rPr>
                                  <a:rPr lang="en-US" b="0" i="0" dirty="0" smtClean="0"/>
                                  <m:t> </m:t>
                                </m:r>
                              </m:e>
                              <m:e>
                                <m:r>
                                  <m:rPr>
                                    <m:nor/>
                                  </m:rPr>
                                  <a:rPr lang="en-US" dirty="0"/>
                                  <m:t>⊥</m:t>
                                </m:r>
                              </m:e>
                              <m:e>
                                <m:r>
                                  <m:rPr>
                                    <m:nor/>
                                  </m:rPr>
                                  <a:rPr lang="en-US" dirty="0"/>
                                  <m:t>⊥</m:t>
                                </m:r>
                                <m:r>
                                  <m:rPr>
                                    <m:nor/>
                                  </m:rPr>
                                  <a:rPr lang="en-US" b="0" i="0" dirty="0" smtClean="0"/>
                                  <m:t> </m:t>
                                </m:r>
                              </m:e>
                              <m:e>
                                <m:r>
                                  <a:rPr lang="en-US" i="1" dirty="0">
                                    <a:latin typeface="Cambria Math" panose="02040503050406030204" pitchFamily="18" charset="0"/>
                                  </a:rPr>
                                  <m:t>…</m:t>
                                </m:r>
                              </m:e>
                            </m:mr>
                            <m:mr>
                              <m:e>
                                <m:r>
                                  <a:rPr lang="en-US" b="0" i="1" smtClean="0">
                                    <a:latin typeface="Cambria Math" panose="02040503050406030204" pitchFamily="18" charset="0"/>
                                  </a:rPr>
                                  <m:t>56</m:t>
                                </m:r>
                                <m:r>
                                  <m:rPr>
                                    <m:nor/>
                                  </m:rPr>
                                  <a:rPr lang="en-US" i="0" smtClean="0">
                                    <a:latin typeface="Cambria Math" panose="02040503050406030204" pitchFamily="18" charset="0"/>
                                  </a:rPr>
                                  <m:t>.</m:t>
                                </m:r>
                                <m:r>
                                  <a:rPr lang="en-US" b="0" i="1" smtClean="0">
                                    <a:latin typeface="Cambria Math" panose="02040503050406030204" pitchFamily="18" charset="0"/>
                                  </a:rPr>
                                  <m:t>4</m:t>
                                </m:r>
                              </m:e>
                              <m:e>
                                <m:r>
                                  <a:rPr lang="en-US" b="0" i="1" smtClean="0">
                                    <a:latin typeface="Cambria Math" panose="02040503050406030204" pitchFamily="18" charset="0"/>
                                  </a:rPr>
                                  <m:t>35.0</m:t>
                                </m:r>
                              </m:e>
                              <m:e>
                                <m:r>
                                  <m:rPr>
                                    <m:nor/>
                                  </m:rPr>
                                  <a:rPr lang="en-US" dirty="0"/>
                                  <m:t>⊥ </m:t>
                                </m:r>
                              </m:e>
                              <m:e>
                                <m:r>
                                  <a:rPr lang="en-US" i="1" dirty="0">
                                    <a:latin typeface="Cambria Math" panose="02040503050406030204" pitchFamily="18" charset="0"/>
                                  </a:rPr>
                                  <m:t>…</m:t>
                                </m:r>
                              </m:e>
                            </m:mr>
                            <m:mr>
                              <m:e>
                                <m:r>
                                  <m:rPr>
                                    <m:nor/>
                                  </m:rPr>
                                  <a:rPr lang="en-US" dirty="0"/>
                                  <m:t>⊥ </m:t>
                                </m:r>
                              </m:e>
                              <m:e>
                                <m:r>
                                  <m:rPr>
                                    <m:nor/>
                                  </m:rPr>
                                  <a:rPr lang="en-US" dirty="0"/>
                                  <m:t>⊥ </m:t>
                                </m:r>
                              </m:e>
                              <m:e>
                                <m:r>
                                  <m:rPr>
                                    <m:nor/>
                                  </m:rPr>
                                  <a:rPr lang="en-US" dirty="0"/>
                                  <m:t>⊥ </m:t>
                                </m:r>
                              </m:e>
                              <m:e>
                                <m:r>
                                  <a:rPr lang="en-US" i="1" dirty="0">
                                    <a:latin typeface="Cambria Math" panose="02040503050406030204" pitchFamily="18" charset="0"/>
                                  </a:rPr>
                                  <m:t>…</m:t>
                                </m:r>
                              </m:e>
                            </m:mr>
                            <m:mr>
                              <m:e>
                                <m:r>
                                  <m:rPr>
                                    <m:nor/>
                                  </m:rPr>
                                  <a:rPr lang="en-US" dirty="0"/>
                                  <m:t>⊥ </m:t>
                                </m:r>
                              </m:e>
                              <m:e>
                                <m:r>
                                  <m:rPr>
                                    <m:nor/>
                                  </m:rPr>
                                  <a:rPr lang="en-US" dirty="0"/>
                                  <m:t>⊥ </m:t>
                                </m:r>
                              </m:e>
                              <m:e>
                                <m:r>
                                  <m:rPr>
                                    <m:nor/>
                                  </m:rPr>
                                  <a:rPr lang="en-US" dirty="0"/>
                                  <m:t>⊥ </m:t>
                                </m:r>
                              </m:e>
                              <m:e>
                                <m:r>
                                  <a:rPr lang="en-US" i="1" dirty="0">
                                    <a:latin typeface="Cambria Math" panose="02040503050406030204" pitchFamily="18" charset="0"/>
                                  </a:rPr>
                                  <m:t>…</m:t>
                                </m:r>
                              </m:e>
                            </m:mr>
                            <m:mr>
                              <m:e>
                                <m:r>
                                  <m:rPr>
                                    <m:nor/>
                                  </m:rPr>
                                  <a:rPr lang="en-US" dirty="0"/>
                                  <m:t>⊥ </m:t>
                                </m:r>
                              </m:e>
                              <m:e>
                                <m:r>
                                  <m:rPr>
                                    <m:nor/>
                                  </m:rPr>
                                  <a:rPr lang="en-US" dirty="0"/>
                                  <m:t>⊥ </m:t>
                                </m:r>
                              </m:e>
                              <m:e>
                                <m:r>
                                  <m:rPr>
                                    <m:nor/>
                                  </m:rPr>
                                  <a:rPr lang="en-US" dirty="0"/>
                                  <m:t>⊥ </m:t>
                                </m:r>
                              </m:e>
                              <m:e>
                                <m:r>
                                  <a:rPr lang="en-US" i="1" dirty="0">
                                    <a:latin typeface="Cambria Math" panose="02040503050406030204" pitchFamily="18" charset="0"/>
                                  </a:rPr>
                                  <m:t>…</m:t>
                                </m:r>
                              </m:e>
                            </m:mr>
                            <m:mr>
                              <m:e>
                                <m:r>
                                  <a:rPr lang="en-US" b="0" i="1" dirty="0" smtClean="0">
                                    <a:latin typeface="Cambria Math" panose="02040503050406030204" pitchFamily="18" charset="0"/>
                                  </a:rPr>
                                  <m:t>…</m:t>
                                </m:r>
                              </m:e>
                              <m:e>
                                <m:r>
                                  <a:rPr lang="en-US" b="0" i="1" dirty="0" smtClean="0">
                                    <a:latin typeface="Cambria Math" panose="02040503050406030204" pitchFamily="18" charset="0"/>
                                  </a:rPr>
                                  <m:t>…</m:t>
                                </m:r>
                              </m:e>
                              <m:e>
                                <m:r>
                                  <a:rPr lang="en-US" b="0" i="1" dirty="0" smtClean="0">
                                    <a:latin typeface="Cambria Math" panose="02040503050406030204" pitchFamily="18" charset="0"/>
                                  </a:rPr>
                                  <m:t>…</m:t>
                                </m:r>
                              </m:e>
                              <m:e>
                                <m:r>
                                  <a:rPr lang="en-US" i="1" dirty="0">
                                    <a:latin typeface="Cambria Math" panose="02040503050406030204" pitchFamily="18" charset="0"/>
                                  </a:rPr>
                                  <m:t>…</m:t>
                                </m:r>
                              </m:e>
                            </m:mr>
                          </m:m>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536388" y="3608779"/>
                <a:ext cx="2011769" cy="2655535"/>
              </a:xfrm>
              <a:prstGeom prst="rect">
                <a:avLst/>
              </a:prstGeom>
              <a:blipFill>
                <a:blip r:embed="rId2"/>
                <a:stretch>
                  <a:fillRect r="-23939"/>
                </a:stretch>
              </a:blipFill>
            </p:spPr>
            <p:txBody>
              <a:bodyPr/>
              <a:lstStyle/>
              <a:p>
                <a:r>
                  <a:rPr lang="en-US">
                    <a:noFill/>
                  </a:rPr>
                  <a:t> </a:t>
                </a:r>
              </a:p>
            </p:txBody>
          </p:sp>
        </mc:Fallback>
      </mc:AlternateContent>
      <p:graphicFrame>
        <p:nvGraphicFramePr>
          <p:cNvPr id="11" name="Table 10"/>
          <p:cNvGraphicFramePr>
            <a:graphicFrameLocks noGrp="1"/>
          </p:cNvGraphicFramePr>
          <p:nvPr>
            <p:extLst/>
          </p:nvPr>
        </p:nvGraphicFramePr>
        <p:xfrm>
          <a:off x="6214934" y="3121917"/>
          <a:ext cx="2207741" cy="3235960"/>
        </p:xfrm>
        <a:graphic>
          <a:graphicData uri="http://schemas.openxmlformats.org/drawingml/2006/table">
            <a:tbl>
              <a:tblPr firstRow="1" lastCol="1" bandRow="1">
                <a:tableStyleId>{69C7853C-536D-4A76-A0AE-DD22124D55A5}</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460</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460</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520</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56.4</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520</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40297339"/>
                  </a:ext>
                </a:extLst>
              </a:tr>
              <a:tr h="370840">
                <a:tc>
                  <a:txBody>
                    <a:bodyPr/>
                    <a:lstStyle/>
                    <a:p>
                      <a:pPr algn="ctr"/>
                      <a:r>
                        <a:rPr lang="en-US" dirty="0" smtClean="0">
                          <a:solidFill>
                            <a:schemeClr val="tx1">
                              <a:lumMod val="40000"/>
                              <a:lumOff val="60000"/>
                            </a:schemeClr>
                          </a:solidFill>
                        </a:rPr>
                        <a:t>(3</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wind</a:t>
                      </a:r>
                      <a:endParaRPr lang="en-US" dirty="0">
                        <a:solidFill>
                          <a:schemeClr val="tx1">
                            <a:lumMod val="40000"/>
                            <a:lumOff val="60000"/>
                          </a:schemeClr>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lumMod val="40000"/>
                              <a:lumOff val="60000"/>
                            </a:schemeClr>
                          </a:solidFill>
                        </a:rPr>
                        <a:t>⊥)</a:t>
                      </a:r>
                      <a:endParaRPr lang="en-US" b="0" dirty="0">
                        <a:solidFill>
                          <a:schemeClr val="tx1">
                            <a:lumMod val="40000"/>
                            <a:lumOff val="60000"/>
                          </a:schemeClr>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471354092"/>
                  </a:ext>
                </a:extLst>
              </a:tr>
              <a:tr h="370840">
                <a:tc>
                  <a:txBody>
                    <a:bodyPr/>
                    <a:lstStyle/>
                    <a:p>
                      <a:pPr algn="ctr"/>
                      <a:r>
                        <a:rPr lang="en-US" dirty="0" smtClean="0">
                          <a:solidFill>
                            <a:schemeClr val="tx1">
                              <a:lumMod val="40000"/>
                              <a:lumOff val="60000"/>
                            </a:schemeClr>
                          </a:solidFill>
                        </a:rPr>
                        <a:t>(461</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temp</a:t>
                      </a:r>
                      <a:endParaRPr lang="en-US" dirty="0">
                        <a:solidFill>
                          <a:schemeClr val="tx1">
                            <a:lumMod val="40000"/>
                            <a:lumOff val="60000"/>
                          </a:schemeClr>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lumMod val="40000"/>
                              <a:lumOff val="60000"/>
                            </a:schemeClr>
                          </a:solidFill>
                        </a:rPr>
                        <a:t>⊥)</a:t>
                      </a:r>
                      <a:endParaRPr lang="en-US" b="0" dirty="0">
                        <a:solidFill>
                          <a:schemeClr val="tx1">
                            <a:lumMod val="40000"/>
                            <a:lumOff val="60000"/>
                          </a:schemeClr>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254951001"/>
                  </a:ext>
                </a:extLst>
              </a:tr>
              <a:tr h="370840">
                <a:tc>
                  <a:txBody>
                    <a:bodyPr/>
                    <a:lstStyle/>
                    <a:p>
                      <a:pPr algn="ctr"/>
                      <a:r>
                        <a:rPr lang="en-US" dirty="0" smtClean="0">
                          <a:solidFill>
                            <a:schemeClr val="tx1">
                              <a:lumMod val="40000"/>
                              <a:lumOff val="60000"/>
                            </a:schemeClr>
                          </a:solidFill>
                        </a:rPr>
                        <a:t>(…</a:t>
                      </a:r>
                      <a:endParaRPr lang="en-US" dirty="0">
                        <a:solidFill>
                          <a:schemeClr val="tx1">
                            <a:lumMod val="40000"/>
                            <a:lumOff val="60000"/>
                          </a:schemeClr>
                        </a:solidFill>
                      </a:endParaRPr>
                    </a:p>
                  </a:txBody>
                  <a:tcPr/>
                </a:tc>
                <a:tc>
                  <a:txBody>
                    <a:bodyPr/>
                    <a:lstStyle/>
                    <a:p>
                      <a:pPr algn="ctr"/>
                      <a:r>
                        <a:rPr lang="en-US" dirty="0" smtClean="0">
                          <a:solidFill>
                            <a:schemeClr val="tx1">
                              <a:lumMod val="40000"/>
                              <a:lumOff val="60000"/>
                            </a:schemeClr>
                          </a:solidFill>
                        </a:rPr>
                        <a:t>…</a:t>
                      </a:r>
                      <a:endParaRPr lang="en-US" dirty="0">
                        <a:solidFill>
                          <a:schemeClr val="tx1">
                            <a:lumMod val="40000"/>
                            <a:lumOff val="60000"/>
                          </a:schemeClr>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lumMod val="40000"/>
                              <a:lumOff val="60000"/>
                            </a:schemeClr>
                          </a:solidFill>
                        </a:rPr>
                        <a:t>…)</a:t>
                      </a:r>
                      <a:endParaRPr lang="en-US" b="0" dirty="0">
                        <a:solidFill>
                          <a:schemeClr val="tx1">
                            <a:lumMod val="40000"/>
                            <a:lumOff val="60000"/>
                          </a:schemeClr>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778209045"/>
                  </a:ext>
                </a:extLst>
              </a:tr>
            </a:tbl>
          </a:graphicData>
        </a:graphic>
      </p:graphicFrame>
      <p:sp>
        <p:nvSpPr>
          <p:cNvPr id="8" name="Down Arrow 7"/>
          <p:cNvSpPr/>
          <p:nvPr/>
        </p:nvSpPr>
        <p:spPr>
          <a:xfrm>
            <a:off x="7907955" y="2703943"/>
            <a:ext cx="249381" cy="487026"/>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 name="TextBox 1"/>
          <p:cNvSpPr txBox="1"/>
          <p:nvPr/>
        </p:nvSpPr>
        <p:spPr>
          <a:xfrm>
            <a:off x="6144158" y="2566962"/>
            <a:ext cx="1844479" cy="461665"/>
          </a:xfrm>
          <a:prstGeom prst="rect">
            <a:avLst/>
          </a:prstGeom>
          <a:noFill/>
        </p:spPr>
        <p:txBody>
          <a:bodyPr wrap="none" rtlCol="0">
            <a:spAutoFit/>
          </a:bodyPr>
          <a:lstStyle/>
          <a:p>
            <a:r>
              <a:rPr lang="en-US" sz="2400" i="1" dirty="0" smtClean="0"/>
              <a:t>Default value</a:t>
            </a:r>
            <a:endParaRPr lang="en-US" sz="2400" i="1" dirty="0"/>
          </a:p>
        </p:txBody>
      </p:sp>
      <p:sp>
        <p:nvSpPr>
          <p:cNvPr id="10" name="Down Arrow 9"/>
          <p:cNvSpPr/>
          <p:nvPr/>
        </p:nvSpPr>
        <p:spPr>
          <a:xfrm rot="16200000">
            <a:off x="590424" y="1948166"/>
            <a:ext cx="249381" cy="324684"/>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Left Brace 8"/>
          <p:cNvSpPr/>
          <p:nvPr/>
        </p:nvSpPr>
        <p:spPr>
          <a:xfrm>
            <a:off x="635358" y="3764924"/>
            <a:ext cx="324085" cy="14804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rot="18383704">
            <a:off x="-19408" y="4158279"/>
            <a:ext cx="934871" cy="369332"/>
          </a:xfrm>
          <a:prstGeom prst="rect">
            <a:avLst/>
          </a:prstGeom>
          <a:noFill/>
        </p:spPr>
        <p:txBody>
          <a:bodyPr wrap="none" rtlCol="0">
            <a:spAutoFit/>
          </a:bodyPr>
          <a:lstStyle/>
          <a:p>
            <a:r>
              <a:rPr lang="en-US" dirty="0"/>
              <a:t>S</a:t>
            </a:r>
            <a:r>
              <a:rPr lang="en-US" dirty="0" smtClean="0"/>
              <a:t>upport</a:t>
            </a:r>
            <a:endParaRPr lang="en-US" dirty="0"/>
          </a:p>
        </p:txBody>
      </p:sp>
      <p:sp>
        <p:nvSpPr>
          <p:cNvPr id="14" name="TextBox 13"/>
          <p:cNvSpPr txBox="1"/>
          <p:nvPr/>
        </p:nvSpPr>
        <p:spPr>
          <a:xfrm>
            <a:off x="877454" y="1594930"/>
            <a:ext cx="7346242" cy="1015663"/>
          </a:xfrm>
          <a:prstGeom prst="rect">
            <a:avLst/>
          </a:prstGeom>
          <a:noFill/>
        </p:spPr>
        <p:txBody>
          <a:bodyPr wrap="none" rtlCol="0">
            <a:spAutoFit/>
          </a:bodyPr>
          <a:lstStyle/>
          <a:p>
            <a:pPr marL="342900" indent="-342900">
              <a:buAutoNum type="arabicPeriod"/>
            </a:pPr>
            <a:r>
              <a:rPr lang="en-US" sz="2000" dirty="0" smtClean="0"/>
              <a:t>Identify keys; separate attributes into keys and values</a:t>
            </a:r>
          </a:p>
          <a:p>
            <a:pPr marL="342900" indent="-342900">
              <a:buAutoNum type="arabicPeriod"/>
            </a:pPr>
            <a:r>
              <a:rPr lang="en-US" sz="2000" dirty="0" smtClean="0"/>
              <a:t>Introduce sparsity; make the table a total function: keys </a:t>
            </a:r>
            <a:r>
              <a:rPr lang="en-US" sz="2000" dirty="0" smtClean="0">
                <a:sym typeface="Wingdings" panose="05000000000000000000" pitchFamily="2" charset="2"/>
              </a:rPr>
              <a:t> values</a:t>
            </a:r>
            <a:r>
              <a:rPr lang="en-US" sz="2000" dirty="0">
                <a:sym typeface="Wingdings" panose="05000000000000000000" pitchFamily="2" charset="2"/>
              </a:rPr>
              <a:t/>
            </a:r>
            <a:br>
              <a:rPr lang="en-US" sz="2000" dirty="0">
                <a:sym typeface="Wingdings" panose="05000000000000000000" pitchFamily="2" charset="2"/>
              </a:rPr>
            </a:br>
            <a:r>
              <a:rPr lang="en-US" sz="2000" dirty="0" smtClean="0">
                <a:sym typeface="Wingdings" panose="05000000000000000000" pitchFamily="2" charset="2"/>
              </a:rPr>
              <a:t>					 with finite support</a:t>
            </a:r>
          </a:p>
        </p:txBody>
      </p:sp>
      <p:sp>
        <p:nvSpPr>
          <p:cNvPr id="16" name="Rectangular Callout 15"/>
          <p:cNvSpPr/>
          <p:nvPr/>
        </p:nvSpPr>
        <p:spPr>
          <a:xfrm>
            <a:off x="2503035" y="2703943"/>
            <a:ext cx="2181024" cy="557639"/>
          </a:xfrm>
          <a:prstGeom prst="wedgeRectCallout">
            <a:avLst>
              <a:gd name="adj1" fmla="val 43677"/>
              <a:gd name="adj2" fmla="val -7938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ym typeface="Wingdings" panose="05000000000000000000" pitchFamily="2" charset="2"/>
              </a:rPr>
              <a:t>Set </a:t>
            </a:r>
            <a:r>
              <a:rPr lang="en-US" dirty="0">
                <a:sym typeface="Wingdings" panose="05000000000000000000" pitchFamily="2" charset="2"/>
              </a:rPr>
              <a:t>of keys that map to non-default values</a:t>
            </a:r>
            <a:endParaRPr lang="en-US" dirty="0"/>
          </a:p>
        </p:txBody>
      </p:sp>
    </p:spTree>
    <p:extLst>
      <p:ext uri="{BB962C8B-B14F-4D97-AF65-F5344CB8AC3E}">
        <p14:creationId xmlns:p14="http://schemas.microsoft.com/office/powerpoint/2010/main" val="33666319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Filter as </a:t>
            </a:r>
            <a:r>
              <a:rPr lang="en-US" cap="small" dirty="0"/>
              <a:t>Lara</a:t>
            </a:r>
            <a:r>
              <a:rPr lang="en-US" dirty="0"/>
              <a:t> Map (Ext</a:t>
            </a:r>
            <a:r>
              <a:rPr lang="en-US" dirty="0" smtClean="0"/>
              <a:t>)</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44</a:t>
            </a:fld>
            <a:endParaRPr lang="en-US"/>
          </a:p>
        </p:txBody>
      </p:sp>
      <p:sp>
        <p:nvSpPr>
          <p:cNvPr id="14" name="Rectangle 13"/>
          <p:cNvSpPr/>
          <p:nvPr/>
        </p:nvSpPr>
        <p:spPr>
          <a:xfrm>
            <a:off x="2993468" y="2374007"/>
            <a:ext cx="3034258" cy="646331"/>
          </a:xfrm>
          <a:prstGeom prst="rect">
            <a:avLst/>
          </a:prstGeom>
        </p:spPr>
        <p:txBody>
          <a:bodyPr wrap="square">
            <a:spAutoFit/>
          </a:bodyPr>
          <a:lstStyle/>
          <a:p>
            <a:r>
              <a:rPr lang="en-US" b="1" dirty="0"/>
              <a:t>A'</a:t>
            </a:r>
            <a:r>
              <a:rPr lang="en-US" dirty="0" smtClean="0"/>
              <a:t> = 	</a:t>
            </a:r>
            <a:r>
              <a:rPr lang="en-US" cap="small" dirty="0" smtClean="0"/>
              <a:t>select</a:t>
            </a:r>
            <a:r>
              <a:rPr lang="en-US" dirty="0" smtClean="0"/>
              <a:t> </a:t>
            </a:r>
            <a:r>
              <a:rPr lang="en-US" b="1" dirty="0" smtClean="0"/>
              <a:t>t</a:t>
            </a:r>
            <a:r>
              <a:rPr lang="en-US" dirty="0" smtClean="0"/>
              <a:t>, </a:t>
            </a:r>
            <a:r>
              <a:rPr lang="en-US" b="1" dirty="0" smtClean="0"/>
              <a:t>c</a:t>
            </a:r>
            <a:r>
              <a:rPr lang="en-US" dirty="0" smtClean="0"/>
              <a:t>, </a:t>
            </a:r>
            <a:r>
              <a:rPr lang="en-US" b="1" dirty="0" smtClean="0"/>
              <a:t>v </a:t>
            </a:r>
            <a:r>
              <a:rPr lang="en-US" cap="small" dirty="0" smtClean="0"/>
              <a:t>from</a:t>
            </a:r>
            <a:r>
              <a:rPr lang="en-US" dirty="0" smtClean="0"/>
              <a:t> </a:t>
            </a:r>
            <a:r>
              <a:rPr lang="en-US" b="1" dirty="0" smtClean="0"/>
              <a:t>A</a:t>
            </a:r>
            <a:r>
              <a:rPr lang="en-US" dirty="0" smtClean="0"/>
              <a:t> </a:t>
            </a:r>
          </a:p>
          <a:p>
            <a:r>
              <a:rPr lang="en-US" cap="small" dirty="0" smtClean="0"/>
              <a:t>	where</a:t>
            </a:r>
            <a:r>
              <a:rPr lang="en-US" dirty="0" smtClean="0"/>
              <a:t> 460 &lt;= </a:t>
            </a:r>
            <a:r>
              <a:rPr lang="en-US" b="1" dirty="0" smtClean="0"/>
              <a:t>t</a:t>
            </a:r>
            <a:r>
              <a:rPr lang="en-US" dirty="0" smtClean="0"/>
              <a:t> &lt;= 860</a:t>
            </a:r>
            <a:endParaRPr lang="en-US" dirty="0"/>
          </a:p>
        </p:txBody>
      </p:sp>
      <p:sp>
        <p:nvSpPr>
          <p:cNvPr id="16" name="Rectangle 15"/>
          <p:cNvSpPr/>
          <p:nvPr/>
        </p:nvSpPr>
        <p:spPr>
          <a:xfrm>
            <a:off x="2993468" y="3347365"/>
            <a:ext cx="3347391" cy="646331"/>
          </a:xfrm>
          <a:prstGeom prst="rect">
            <a:avLst/>
          </a:prstGeom>
        </p:spPr>
        <p:txBody>
          <a:bodyPr wrap="none">
            <a:spAutoFit/>
          </a:bodyPr>
          <a:lstStyle/>
          <a:p>
            <a:r>
              <a:rPr lang="en-US" b="1" dirty="0"/>
              <a:t>A</a:t>
            </a:r>
            <a:r>
              <a:rPr lang="en-US" b="1" baseline="-25000" dirty="0"/>
              <a:t>1</a:t>
            </a:r>
            <a:r>
              <a:rPr lang="en-US" dirty="0"/>
              <a:t> = </a:t>
            </a:r>
            <a:r>
              <a:rPr lang="en-US" cap="small" dirty="0" smtClean="0"/>
              <a:t>Map</a:t>
            </a:r>
            <a:r>
              <a:rPr lang="en-US" dirty="0" smtClean="0"/>
              <a:t> </a:t>
            </a:r>
            <a:r>
              <a:rPr lang="en-US" b="1" dirty="0"/>
              <a:t>A</a:t>
            </a:r>
            <a:r>
              <a:rPr lang="en-US" dirty="0"/>
              <a:t> </a:t>
            </a:r>
            <a:r>
              <a:rPr lang="en-US" cap="small" dirty="0" smtClean="0"/>
              <a:t>by</a:t>
            </a:r>
            <a:r>
              <a:rPr lang="en-US" dirty="0" smtClean="0"/>
              <a:t> </a:t>
            </a:r>
          </a:p>
          <a:p>
            <a:r>
              <a:rPr lang="en-US" dirty="0"/>
              <a:t>	</a:t>
            </a:r>
            <a:r>
              <a:rPr lang="en-US" dirty="0" smtClean="0"/>
              <a:t>[</a:t>
            </a:r>
            <a:r>
              <a:rPr lang="en-US" b="1" dirty="0"/>
              <a:t>v</a:t>
            </a:r>
            <a:r>
              <a:rPr lang="en-US" dirty="0"/>
              <a:t>: </a:t>
            </a:r>
            <a:r>
              <a:rPr lang="en-US" dirty="0" smtClean="0"/>
              <a:t>if (</a:t>
            </a:r>
            <a:r>
              <a:rPr lang="en-US" dirty="0"/>
              <a:t>460 ≤ </a:t>
            </a:r>
            <a:r>
              <a:rPr lang="en-US" b="1" dirty="0"/>
              <a:t>t</a:t>
            </a:r>
            <a:r>
              <a:rPr lang="en-US" dirty="0"/>
              <a:t> ≤ 860) </a:t>
            </a:r>
            <a:r>
              <a:rPr lang="en-US" b="1" dirty="0"/>
              <a:t>v</a:t>
            </a:r>
            <a:r>
              <a:rPr lang="en-US" dirty="0"/>
              <a:t> else ⊥]</a:t>
            </a:r>
          </a:p>
        </p:txBody>
      </p:sp>
      <p:graphicFrame>
        <p:nvGraphicFramePr>
          <p:cNvPr id="17" name="Table 16"/>
          <p:cNvGraphicFramePr>
            <a:graphicFrameLocks noGrp="1"/>
          </p:cNvGraphicFramePr>
          <p:nvPr>
            <p:extLst/>
          </p:nvPr>
        </p:nvGraphicFramePr>
        <p:xfrm>
          <a:off x="6419095" y="1745905"/>
          <a:ext cx="2207741" cy="3235960"/>
        </p:xfrm>
        <a:graphic>
          <a:graphicData uri="http://schemas.openxmlformats.org/drawingml/2006/table">
            <a:tbl>
              <a:tblPr firstRow="1" lastCol="1" bandRow="1">
                <a:tableStyleId>{69C7853C-536D-4A76-A0AE-DD22124D55A5}</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440</a:t>
                      </a:r>
                      <a:endParaRPr lang="en-US" dirty="0">
                        <a:solidFill>
                          <a:schemeClr val="tx1"/>
                        </a:solidFill>
                      </a:endParaRPr>
                    </a:p>
                  </a:txBody>
                  <a:tcP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kern="1200" dirty="0" smtClean="0">
                          <a:solidFill>
                            <a:schemeClr val="tx1"/>
                          </a:solidFill>
                          <a:effectLst/>
                        </a:rPr>
                        <a:t>⊥</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01145556"/>
                  </a:ext>
                </a:extLst>
              </a:tr>
              <a:tr h="370840">
                <a:tc>
                  <a:txBody>
                    <a:bodyPr/>
                    <a:lstStyle/>
                    <a:p>
                      <a:pPr algn="ctr"/>
                      <a:r>
                        <a:rPr lang="en-US" dirty="0" smtClean="0">
                          <a:solidFill>
                            <a:schemeClr val="tx1"/>
                          </a:solidFill>
                        </a:rPr>
                        <a:t>440</a:t>
                      </a:r>
                      <a:endParaRPr lang="en-US" dirty="0">
                        <a:solidFill>
                          <a:schemeClr val="tx1"/>
                        </a:solidFill>
                      </a:endParaRPr>
                    </a:p>
                  </a:txBody>
                  <a:tcPr>
                    <a:lnT w="12700" cap="flat" cmpd="sng" algn="ctr">
                      <a:noFill/>
                      <a:prstDash val="solid"/>
                      <a:round/>
                      <a:headEnd type="none" w="med" len="med"/>
                      <a:tailEnd type="none" w="med" len="med"/>
                    </a:lnT>
                    <a:lnB w="9525" cap="flat" cmpd="sng" algn="ctr">
                      <a:noFill/>
                      <a:prstDash val="solid"/>
                    </a:lnB>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tcPr>
                </a:tc>
                <a:tc>
                  <a:txBody>
                    <a:bodyPr/>
                    <a:lstStyle/>
                    <a:p>
                      <a:pPr algn="ctr"/>
                      <a:r>
                        <a:rPr lang="en-US" sz="1800" kern="1200" dirty="0" smtClean="0">
                          <a:solidFill>
                            <a:schemeClr val="tx1"/>
                          </a:solidFill>
                          <a:effectLst/>
                        </a:rPr>
                        <a:t>⊥</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lnB>
                  </a:tcPr>
                </a:tc>
                <a:extLst>
                  <a:ext uri="{0D108BD9-81ED-4DB2-BD59-A6C34878D82A}">
                    <a16:rowId xmlns:a16="http://schemas.microsoft.com/office/drawing/2014/main" val="32868040"/>
                  </a:ext>
                </a:extLst>
              </a:tr>
              <a:tr h="370840">
                <a:tc>
                  <a:txBody>
                    <a:bodyPr/>
                    <a:lstStyle/>
                    <a:p>
                      <a:pPr algn="ctr"/>
                      <a:r>
                        <a:rPr lang="en-US" dirty="0" smtClean="0">
                          <a:solidFill>
                            <a:schemeClr val="tx1"/>
                          </a:solidFill>
                        </a:rPr>
                        <a:t>466</a:t>
                      </a:r>
                      <a:endParaRPr lang="en-US" dirty="0">
                        <a:solidFill>
                          <a:schemeClr val="tx1"/>
                        </a:solidFill>
                      </a:endParaRPr>
                    </a:p>
                  </a:txBody>
                  <a:tcPr>
                    <a:lnT w="12700" cap="flat" cmpd="sng" algn="ctr">
                      <a:no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466</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56.3</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40297339"/>
                  </a:ext>
                </a:extLst>
              </a:tr>
              <a:tr h="370840">
                <a:tc>
                  <a:txBody>
                    <a:bodyPr/>
                    <a:lstStyle/>
                    <a:p>
                      <a:pPr algn="ctr"/>
                      <a:r>
                        <a:rPr lang="en-US" dirty="0" smtClean="0">
                          <a:solidFill>
                            <a:schemeClr val="tx1"/>
                          </a:solidFill>
                        </a:rPr>
                        <a:t>528</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56.5</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3504477420"/>
                  </a:ext>
                </a:extLst>
              </a:tr>
            </a:tbl>
          </a:graphicData>
        </a:graphic>
      </p:graphicFrame>
      <p:sp>
        <p:nvSpPr>
          <p:cNvPr id="18" name="Right Arrow 17"/>
          <p:cNvSpPr/>
          <p:nvPr/>
        </p:nvSpPr>
        <p:spPr>
          <a:xfrm>
            <a:off x="2963006" y="1749799"/>
            <a:ext cx="3259267" cy="3830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Striped Right Arrow 19"/>
          <p:cNvSpPr/>
          <p:nvPr/>
        </p:nvSpPr>
        <p:spPr>
          <a:xfrm rot="5400000">
            <a:off x="4237149" y="3080439"/>
            <a:ext cx="403538" cy="229431"/>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3" name="Table 22"/>
          <p:cNvGraphicFramePr>
            <a:graphicFrameLocks noGrp="1"/>
          </p:cNvGraphicFramePr>
          <p:nvPr>
            <p:extLst/>
          </p:nvPr>
        </p:nvGraphicFramePr>
        <p:xfrm>
          <a:off x="505300" y="1745905"/>
          <a:ext cx="2207741" cy="3235960"/>
        </p:xfrm>
        <a:graphic>
          <a:graphicData uri="http://schemas.openxmlformats.org/drawingml/2006/table">
            <a:tbl>
              <a:tblPr firstRow="1" lastCol="1" bandRow="1">
                <a:tableStyleId>{69C7853C-536D-4A76-A0AE-DD22124D55A5}</a:tableStyleId>
              </a:tblPr>
              <a:tblGrid>
                <a:gridCol w="651609">
                  <a:extLst>
                    <a:ext uri="{9D8B030D-6E8A-4147-A177-3AD203B41FA5}">
                      <a16:colId xmlns:a16="http://schemas.microsoft.com/office/drawing/2014/main" val="3188097897"/>
                    </a:ext>
                  </a:extLst>
                </a:gridCol>
                <a:gridCol w="765299">
                  <a:extLst>
                    <a:ext uri="{9D8B030D-6E8A-4147-A177-3AD203B41FA5}">
                      <a16:colId xmlns:a16="http://schemas.microsoft.com/office/drawing/2014/main" val="4258710642"/>
                    </a:ext>
                  </a:extLst>
                </a:gridCol>
                <a:gridCol w="790833">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440</a:t>
                      </a:r>
                      <a:endParaRPr lang="en-US" dirty="0">
                        <a:solidFill>
                          <a:schemeClr val="tx1"/>
                        </a:solidFill>
                      </a:endParaRPr>
                    </a:p>
                  </a:txBody>
                  <a:tcP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b="0" dirty="0" smtClean="0">
                          <a:solidFill>
                            <a:schemeClr val="tx1"/>
                          </a:solidFill>
                        </a:rPr>
                        <a:t>54.0</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01145556"/>
                  </a:ext>
                </a:extLst>
              </a:tr>
              <a:tr h="370840">
                <a:tc>
                  <a:txBody>
                    <a:bodyPr/>
                    <a:lstStyle/>
                    <a:p>
                      <a:pPr algn="ctr"/>
                      <a:r>
                        <a:rPr lang="en-US" dirty="0" smtClean="0">
                          <a:solidFill>
                            <a:schemeClr val="tx1"/>
                          </a:solidFill>
                        </a:rPr>
                        <a:t>440</a:t>
                      </a:r>
                      <a:endParaRPr lang="en-US" dirty="0">
                        <a:solidFill>
                          <a:schemeClr val="tx1"/>
                        </a:solidFill>
                      </a:endParaRPr>
                    </a:p>
                  </a:txBody>
                  <a:tcPr>
                    <a:lnT w="12700" cap="flat" cmpd="sng" algn="ctr">
                      <a:noFill/>
                      <a:prstDash val="solid"/>
                      <a:round/>
                      <a:headEnd type="none" w="med" len="med"/>
                      <a:tailEnd type="none" w="med" len="med"/>
                    </a:lnT>
                    <a:lnB w="9525" cap="flat" cmpd="sng" algn="ctr">
                      <a:noFill/>
                      <a:prstDash val="solid"/>
                    </a:lnB>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lnB>
                  </a:tcPr>
                </a:tc>
                <a:tc>
                  <a:txBody>
                    <a:bodyPr/>
                    <a:lstStyle/>
                    <a:p>
                      <a:pPr algn="ctr"/>
                      <a:r>
                        <a:rPr lang="en-US" b="0" dirty="0" smtClean="0">
                          <a:solidFill>
                            <a:schemeClr val="tx1"/>
                          </a:solidFill>
                        </a:rPr>
                        <a:t>40.8</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lnB w="9525" cap="flat" cmpd="sng" algn="ctr">
                      <a:noFill/>
                      <a:prstDash val="solid"/>
                    </a:lnB>
                  </a:tcPr>
                </a:tc>
                <a:extLst>
                  <a:ext uri="{0D108BD9-81ED-4DB2-BD59-A6C34878D82A}">
                    <a16:rowId xmlns:a16="http://schemas.microsoft.com/office/drawing/2014/main" val="32868040"/>
                  </a:ext>
                </a:extLst>
              </a:tr>
              <a:tr h="370840">
                <a:tc>
                  <a:txBody>
                    <a:bodyPr/>
                    <a:lstStyle/>
                    <a:p>
                      <a:pPr algn="ctr"/>
                      <a:r>
                        <a:rPr lang="en-US" dirty="0" smtClean="0">
                          <a:solidFill>
                            <a:schemeClr val="tx1"/>
                          </a:solidFill>
                        </a:rPr>
                        <a:t>466</a:t>
                      </a:r>
                      <a:endParaRPr lang="en-US" dirty="0">
                        <a:solidFill>
                          <a:schemeClr val="tx1"/>
                        </a:solidFill>
                      </a:endParaRPr>
                    </a:p>
                  </a:txBody>
                  <a:tcPr>
                    <a:lnT w="12700" cap="flat" cmpd="sng" algn="ctr">
                      <a:no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466</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56.3</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40297339"/>
                  </a:ext>
                </a:extLst>
              </a:tr>
              <a:tr h="370840">
                <a:tc>
                  <a:txBody>
                    <a:bodyPr/>
                    <a:lstStyle/>
                    <a:p>
                      <a:pPr algn="ctr"/>
                      <a:r>
                        <a:rPr lang="en-US" dirty="0" smtClean="0">
                          <a:solidFill>
                            <a:schemeClr val="tx1"/>
                          </a:solidFill>
                        </a:rPr>
                        <a:t>528</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56.5</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3504477420"/>
                  </a:ext>
                </a:extLst>
              </a:tr>
            </a:tbl>
          </a:graphicData>
        </a:graphic>
      </p:graphicFrame>
    </p:spTree>
    <p:extLst>
      <p:ext uri="{BB962C8B-B14F-4D97-AF65-F5344CB8AC3E}">
        <p14:creationId xmlns:p14="http://schemas.microsoft.com/office/powerpoint/2010/main" val="201620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Bin as </a:t>
            </a:r>
            <a:r>
              <a:rPr lang="en-US" cap="small" dirty="0"/>
              <a:t>Lara</a:t>
            </a:r>
            <a:r>
              <a:rPr lang="en-US" dirty="0"/>
              <a:t> </a:t>
            </a:r>
            <a:r>
              <a:rPr lang="en-US" dirty="0" smtClean="0"/>
              <a:t>Ext</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45</a:t>
            </a:fld>
            <a:endParaRPr lang="en-US"/>
          </a:p>
        </p:txBody>
      </p:sp>
      <p:sp>
        <p:nvSpPr>
          <p:cNvPr id="5" name="Rectangle 4"/>
          <p:cNvSpPr/>
          <p:nvPr/>
        </p:nvSpPr>
        <p:spPr>
          <a:xfrm>
            <a:off x="2566748" y="2257092"/>
            <a:ext cx="2758543" cy="646331"/>
          </a:xfrm>
          <a:prstGeom prst="rect">
            <a:avLst/>
          </a:prstGeom>
        </p:spPr>
        <p:txBody>
          <a:bodyPr wrap="square">
            <a:spAutoFit/>
          </a:bodyPr>
          <a:lstStyle/>
          <a:p>
            <a:r>
              <a:rPr lang="en-US" b="1" dirty="0" smtClean="0"/>
              <a:t>A</a:t>
            </a:r>
            <a:r>
              <a:rPr lang="en-US" b="1" baseline="-25000" dirty="0" smtClean="0"/>
              <a:t>2</a:t>
            </a:r>
            <a:r>
              <a:rPr lang="en-US" dirty="0" smtClean="0"/>
              <a:t> </a:t>
            </a:r>
            <a:r>
              <a:rPr lang="en-US" dirty="0"/>
              <a:t>=	</a:t>
            </a:r>
            <a:r>
              <a:rPr lang="en-US" cap="small" dirty="0"/>
              <a:t>select</a:t>
            </a:r>
            <a:r>
              <a:rPr lang="en-US" dirty="0"/>
              <a:t> </a:t>
            </a:r>
            <a:r>
              <a:rPr lang="en-US" b="1" dirty="0"/>
              <a:t>t</a:t>
            </a:r>
            <a:r>
              <a:rPr lang="en-US" dirty="0" smtClean="0"/>
              <a:t>, bin(</a:t>
            </a:r>
            <a:r>
              <a:rPr lang="en-US" b="1" dirty="0" smtClean="0"/>
              <a:t>t</a:t>
            </a:r>
            <a:r>
              <a:rPr lang="en-US" dirty="0"/>
              <a:t>) </a:t>
            </a:r>
            <a:r>
              <a:rPr lang="en-US" cap="small" dirty="0"/>
              <a:t>as</a:t>
            </a:r>
            <a:r>
              <a:rPr lang="en-US" dirty="0"/>
              <a:t> </a:t>
            </a:r>
            <a:r>
              <a:rPr lang="en-US" b="1" dirty="0"/>
              <a:t>t'</a:t>
            </a:r>
            <a:r>
              <a:rPr lang="en-US" dirty="0"/>
              <a:t>, </a:t>
            </a:r>
            <a:r>
              <a:rPr lang="en-US" b="1" dirty="0"/>
              <a:t>c</a:t>
            </a:r>
            <a:r>
              <a:rPr lang="en-US" dirty="0"/>
              <a:t>, </a:t>
            </a:r>
            <a:endParaRPr lang="en-US" dirty="0" smtClean="0"/>
          </a:p>
          <a:p>
            <a:r>
              <a:rPr lang="en-US" b="1" dirty="0"/>
              <a:t>	</a:t>
            </a:r>
            <a:r>
              <a:rPr lang="en-US" b="1" dirty="0" smtClean="0"/>
              <a:t>v</a:t>
            </a:r>
            <a:r>
              <a:rPr lang="en-US" dirty="0" smtClean="0"/>
              <a:t>, </a:t>
            </a:r>
            <a:r>
              <a:rPr lang="en-US" b="1" dirty="0" smtClean="0"/>
              <a:t>v</a:t>
            </a:r>
            <a:r>
              <a:rPr lang="en-US" dirty="0" smtClean="0"/>
              <a:t> ≠ ⊥</a:t>
            </a:r>
            <a:r>
              <a:rPr lang="en-US" cap="small" dirty="0"/>
              <a:t> as</a:t>
            </a:r>
            <a:r>
              <a:rPr lang="en-US" dirty="0"/>
              <a:t> </a:t>
            </a:r>
            <a:r>
              <a:rPr lang="en-US" b="1" dirty="0" err="1" smtClean="0"/>
              <a:t>cnt</a:t>
            </a:r>
            <a:r>
              <a:rPr lang="en-US" b="1" dirty="0" smtClean="0"/>
              <a:t> </a:t>
            </a:r>
            <a:r>
              <a:rPr lang="en-US" cap="small" dirty="0" smtClean="0"/>
              <a:t>from</a:t>
            </a:r>
            <a:r>
              <a:rPr lang="en-US" dirty="0" smtClean="0"/>
              <a:t> </a:t>
            </a:r>
            <a:r>
              <a:rPr lang="en-US" b="1" dirty="0" smtClean="0"/>
              <a:t>A</a:t>
            </a:r>
            <a:r>
              <a:rPr lang="en-US" b="1" baseline="-25000" dirty="0" smtClean="0"/>
              <a:t>1</a:t>
            </a:r>
            <a:endParaRPr lang="en-US" b="1" dirty="0"/>
          </a:p>
        </p:txBody>
      </p:sp>
      <p:sp>
        <p:nvSpPr>
          <p:cNvPr id="7" name="Rectangle 6"/>
          <p:cNvSpPr/>
          <p:nvPr/>
        </p:nvSpPr>
        <p:spPr>
          <a:xfrm>
            <a:off x="2566748" y="3230450"/>
            <a:ext cx="1484381" cy="369332"/>
          </a:xfrm>
          <a:prstGeom prst="rect">
            <a:avLst/>
          </a:prstGeom>
        </p:spPr>
        <p:txBody>
          <a:bodyPr wrap="none">
            <a:spAutoFit/>
          </a:bodyPr>
          <a:lstStyle/>
          <a:p>
            <a:r>
              <a:rPr lang="en-US" b="1" dirty="0" smtClean="0"/>
              <a:t>A</a:t>
            </a:r>
            <a:r>
              <a:rPr lang="en-US" b="1" baseline="-25000" dirty="0" smtClean="0"/>
              <a:t>2</a:t>
            </a:r>
            <a:r>
              <a:rPr lang="en-US" dirty="0" smtClean="0"/>
              <a:t> </a:t>
            </a:r>
            <a:r>
              <a:rPr lang="en-US" dirty="0"/>
              <a:t>= </a:t>
            </a:r>
            <a:r>
              <a:rPr lang="en-US" cap="small" dirty="0" smtClean="0"/>
              <a:t>Ext</a:t>
            </a:r>
            <a:r>
              <a:rPr lang="en-US" dirty="0" smtClean="0"/>
              <a:t> </a:t>
            </a:r>
            <a:r>
              <a:rPr lang="en-US" b="1" dirty="0" smtClean="0"/>
              <a:t>A</a:t>
            </a:r>
            <a:r>
              <a:rPr lang="en-US" b="1" baseline="-25000" dirty="0" smtClean="0"/>
              <a:t>1</a:t>
            </a:r>
            <a:r>
              <a:rPr lang="en-US" dirty="0" smtClean="0"/>
              <a:t> </a:t>
            </a:r>
            <a:r>
              <a:rPr lang="en-US" cap="small" dirty="0" smtClean="0"/>
              <a:t>by</a:t>
            </a:r>
            <a:r>
              <a:rPr lang="en-US" dirty="0" smtClean="0"/>
              <a:t> </a:t>
            </a:r>
          </a:p>
        </p:txBody>
      </p:sp>
      <p:graphicFrame>
        <p:nvGraphicFramePr>
          <p:cNvPr id="8" name="Table 7"/>
          <p:cNvGraphicFramePr>
            <a:graphicFrameLocks noGrp="1"/>
          </p:cNvGraphicFramePr>
          <p:nvPr>
            <p:extLst/>
          </p:nvPr>
        </p:nvGraphicFramePr>
        <p:xfrm>
          <a:off x="5601139" y="1604237"/>
          <a:ext cx="3062478" cy="2494280"/>
        </p:xfrm>
        <a:graphic>
          <a:graphicData uri="http://schemas.openxmlformats.org/drawingml/2006/table">
            <a:tbl>
              <a:tblPr firstRow="1" lastCol="1" bandRow="1">
                <a:tableStyleId>{69C7853C-536D-4A76-A0AE-DD22124D55A5}</a:tableStyleId>
              </a:tblPr>
              <a:tblGrid>
                <a:gridCol w="582930">
                  <a:extLst>
                    <a:ext uri="{9D8B030D-6E8A-4147-A177-3AD203B41FA5}">
                      <a16:colId xmlns:a16="http://schemas.microsoft.com/office/drawing/2014/main" val="3188097897"/>
                    </a:ext>
                  </a:extLst>
                </a:gridCol>
                <a:gridCol w="726504">
                  <a:extLst>
                    <a:ext uri="{9D8B030D-6E8A-4147-A177-3AD203B41FA5}">
                      <a16:colId xmlns:a16="http://schemas.microsoft.com/office/drawing/2014/main" val="4258710642"/>
                    </a:ext>
                  </a:extLst>
                </a:gridCol>
                <a:gridCol w="582930">
                  <a:extLst>
                    <a:ext uri="{9D8B030D-6E8A-4147-A177-3AD203B41FA5}">
                      <a16:colId xmlns:a16="http://schemas.microsoft.com/office/drawing/2014/main" val="4067530916"/>
                    </a:ext>
                  </a:extLst>
                </a:gridCol>
                <a:gridCol w="640080">
                  <a:extLst>
                    <a:ext uri="{9D8B030D-6E8A-4147-A177-3AD203B41FA5}">
                      <a16:colId xmlns:a16="http://schemas.microsoft.com/office/drawing/2014/main" val="2659883558"/>
                    </a:ext>
                  </a:extLst>
                </a:gridCol>
                <a:gridCol w="530034">
                  <a:extLst>
                    <a:ext uri="{9D8B030D-6E8A-4147-A177-3AD203B41FA5}">
                      <a16:colId xmlns:a16="http://schemas.microsoft.com/office/drawing/2014/main" val="3176911231"/>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br>
                        <a:rPr lang="en-US" dirty="0" smtClean="0">
                          <a:solidFill>
                            <a:schemeClr val="tx1"/>
                          </a:solidFill>
                        </a:rPr>
                      </a:br>
                      <a:r>
                        <a:rPr lang="en-US" dirty="0" err="1" smtClean="0">
                          <a:solidFill>
                            <a:schemeClr val="tx1"/>
                          </a:solidFill>
                        </a:rPr>
                        <a:t>cnt</a:t>
                      </a:r>
                      <a:endParaRPr lang="en-US" dirty="0" smtClean="0">
                        <a:solidFill>
                          <a:schemeClr val="tx1"/>
                        </a:solidFill>
                      </a:endParaRPr>
                    </a:p>
                  </a:txBody>
                  <a:tcPr>
                    <a:lnL w="12700" cap="flat" cmpd="sng" algn="ctr">
                      <a:no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466</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460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466</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460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520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56.3</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520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1540297339"/>
                  </a:ext>
                </a:extLst>
              </a:tr>
              <a:tr h="370840">
                <a:tc>
                  <a:txBody>
                    <a:bodyPr/>
                    <a:lstStyle/>
                    <a:p>
                      <a:pPr algn="ctr"/>
                      <a:r>
                        <a:rPr lang="en-US" dirty="0" smtClean="0">
                          <a:solidFill>
                            <a:schemeClr val="tx1"/>
                          </a:solidFill>
                        </a:rPr>
                        <a:t>528</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520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56.5</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3504477420"/>
                  </a:ext>
                </a:extLst>
              </a:tr>
            </a:tbl>
          </a:graphicData>
        </a:graphic>
      </p:graphicFrame>
      <p:sp>
        <p:nvSpPr>
          <p:cNvPr id="9" name="Right Arrow 8"/>
          <p:cNvSpPr/>
          <p:nvPr/>
        </p:nvSpPr>
        <p:spPr>
          <a:xfrm>
            <a:off x="2599508" y="1780930"/>
            <a:ext cx="2869476" cy="3830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triped Right Arrow 10"/>
          <p:cNvSpPr/>
          <p:nvPr/>
        </p:nvSpPr>
        <p:spPr>
          <a:xfrm rot="5400000">
            <a:off x="3810429" y="2963524"/>
            <a:ext cx="403538" cy="229431"/>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944457" y="5002362"/>
            <a:ext cx="5331909"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smtClean="0"/>
              <a:t>Appends new key </a:t>
            </a:r>
            <a:r>
              <a:rPr lang="en-US" sz="2000" b="1" dirty="0" smtClean="0"/>
              <a:t>t'</a:t>
            </a:r>
            <a:r>
              <a:rPr lang="en-US" sz="2000" dirty="0" smtClean="0"/>
              <a:t>, replaces values</a:t>
            </a:r>
            <a:endParaRPr lang="en-US" sz="2000" b="1" dirty="0"/>
          </a:p>
          <a:p>
            <a:pPr marL="285750" indent="-285750">
              <a:buFont typeface="Arial" panose="020B0604020202020204" pitchFamily="34" charset="0"/>
              <a:buChar char="•"/>
            </a:pPr>
            <a:r>
              <a:rPr lang="en-US" sz="2000" dirty="0" smtClean="0"/>
              <a:t>Ext function f maintains finite support because</a:t>
            </a:r>
          </a:p>
        </p:txBody>
      </p:sp>
      <p:graphicFrame>
        <p:nvGraphicFramePr>
          <p:cNvPr id="17" name="Table 16"/>
          <p:cNvGraphicFramePr>
            <a:graphicFrameLocks noGrp="1"/>
          </p:cNvGraphicFramePr>
          <p:nvPr>
            <p:extLst/>
          </p:nvPr>
        </p:nvGraphicFramePr>
        <p:xfrm>
          <a:off x="566261" y="1604237"/>
          <a:ext cx="1949514" cy="2494280"/>
        </p:xfrm>
        <a:graphic>
          <a:graphicData uri="http://schemas.openxmlformats.org/drawingml/2006/table">
            <a:tbl>
              <a:tblPr firstRow="1" lastCol="1" bandRow="1">
                <a:tableStyleId>{69C7853C-536D-4A76-A0AE-DD22124D55A5}</a:tableStyleId>
              </a:tblPr>
              <a:tblGrid>
                <a:gridCol w="582930">
                  <a:extLst>
                    <a:ext uri="{9D8B030D-6E8A-4147-A177-3AD203B41FA5}">
                      <a16:colId xmlns:a16="http://schemas.microsoft.com/office/drawing/2014/main" val="3188097897"/>
                    </a:ext>
                  </a:extLst>
                </a:gridCol>
                <a:gridCol w="726504">
                  <a:extLst>
                    <a:ext uri="{9D8B030D-6E8A-4147-A177-3AD203B41FA5}">
                      <a16:colId xmlns:a16="http://schemas.microsoft.com/office/drawing/2014/main" val="4258710642"/>
                    </a:ext>
                  </a:extLst>
                </a:gridCol>
                <a:gridCol w="640080">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466</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466</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56.3</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1540297339"/>
                  </a:ext>
                </a:extLst>
              </a:tr>
              <a:tr h="370840">
                <a:tc>
                  <a:txBody>
                    <a:bodyPr/>
                    <a:lstStyle/>
                    <a:p>
                      <a:pPr algn="ctr"/>
                      <a:r>
                        <a:rPr lang="en-US" dirty="0" smtClean="0">
                          <a:solidFill>
                            <a:schemeClr val="tx1"/>
                          </a:solidFill>
                        </a:rPr>
                        <a:t>528</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56.5</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extLst>
                  <a:ext uri="{0D108BD9-81ED-4DB2-BD59-A6C34878D82A}">
                    <a16:rowId xmlns:a16="http://schemas.microsoft.com/office/drawing/2014/main" val="3504477420"/>
                  </a:ext>
                </a:extLst>
              </a:tr>
            </a:tbl>
          </a:graphicData>
        </a:graphic>
      </p:graphicFrame>
      <p:graphicFrame>
        <p:nvGraphicFramePr>
          <p:cNvPr id="10" name="Table 9"/>
          <p:cNvGraphicFramePr>
            <a:graphicFrameLocks noGrp="1"/>
          </p:cNvGraphicFramePr>
          <p:nvPr>
            <p:extLst/>
          </p:nvPr>
        </p:nvGraphicFramePr>
        <p:xfrm>
          <a:off x="2912000" y="3668210"/>
          <a:ext cx="2429828" cy="1280160"/>
        </p:xfrm>
        <a:graphic>
          <a:graphicData uri="http://schemas.openxmlformats.org/drawingml/2006/table">
            <a:tbl>
              <a:tblPr firstRow="1" lastCol="1" bandRow="1">
                <a:tableStyleId>{69C7853C-536D-4A76-A0AE-DD22124D55A5}</a:tableStyleId>
              </a:tblPr>
              <a:tblGrid>
                <a:gridCol w="748030">
                  <a:extLst>
                    <a:ext uri="{9D8B030D-6E8A-4147-A177-3AD203B41FA5}">
                      <a16:colId xmlns:a16="http://schemas.microsoft.com/office/drawing/2014/main" val="4258710642"/>
                    </a:ext>
                  </a:extLst>
                </a:gridCol>
                <a:gridCol w="533718">
                  <a:extLst>
                    <a:ext uri="{9D8B030D-6E8A-4147-A177-3AD203B41FA5}">
                      <a16:colId xmlns:a16="http://schemas.microsoft.com/office/drawing/2014/main" val="2659883558"/>
                    </a:ext>
                  </a:extLst>
                </a:gridCol>
                <a:gridCol w="1148080">
                  <a:extLst>
                    <a:ext uri="{9D8B030D-6E8A-4147-A177-3AD203B41FA5}">
                      <a16:colId xmlns:a16="http://schemas.microsoft.com/office/drawing/2014/main" val="2079894839"/>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[0]</a:t>
                      </a:r>
                      <a:br>
                        <a:rPr lang="en-US" dirty="0" smtClean="0">
                          <a:solidFill>
                            <a:schemeClr val="tx1"/>
                          </a:solidFill>
                        </a:rPr>
                      </a:br>
                      <a:r>
                        <a:rPr lang="en-US" dirty="0" err="1" smtClean="0">
                          <a:solidFill>
                            <a:schemeClr val="tx1"/>
                          </a:solidFill>
                        </a:rPr>
                        <a:t>cnt</a:t>
                      </a:r>
                      <a:endParaRPr lang="en-US" dirty="0" smtClean="0">
                        <a:solidFill>
                          <a:schemeClr val="tx1"/>
                        </a:solidFill>
                      </a:endParaRPr>
                    </a:p>
                  </a:txBody>
                  <a:tcPr>
                    <a:lnL w="12700" cap="flat" cmpd="sng" algn="ctr">
                      <a:no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b="0" dirty="0" smtClean="0">
                          <a:solidFill>
                            <a:schemeClr val="tx1"/>
                          </a:solidFill>
                        </a:rPr>
                        <a:t>bin(</a:t>
                      </a:r>
                      <a:r>
                        <a:rPr lang="en-US" b="1" dirty="0" smtClean="0">
                          <a:solidFill>
                            <a:schemeClr val="tx1"/>
                          </a:solidFill>
                        </a:rPr>
                        <a:t>t</a:t>
                      </a:r>
                      <a:r>
                        <a:rPr lang="en-US" b="0" dirty="0" smtClean="0">
                          <a:solidFill>
                            <a:schemeClr val="tx1"/>
                          </a:solidFill>
                        </a:rPr>
                        <a:t>)</a:t>
                      </a:r>
                      <a:endParaRPr lang="en-US" b="0" dirty="0">
                        <a:solidFill>
                          <a:schemeClr val="tx1"/>
                        </a:solidFill>
                      </a:endParaRPr>
                    </a:p>
                  </a:txBody>
                  <a:tcPr anchor="ct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b="1" dirty="0" smtClean="0">
                          <a:solidFill>
                            <a:schemeClr val="tx1"/>
                          </a:solidFill>
                        </a:rPr>
                        <a:t>v</a:t>
                      </a:r>
                      <a:endParaRPr lang="en-US" b="0" dirty="0">
                        <a:solidFill>
                          <a:schemeClr val="tx1"/>
                        </a:solidFill>
                      </a:endParaRPr>
                    </a:p>
                  </a:txBody>
                  <a:tcPr anchor="ct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US" b="0" dirty="0" smtClean="0">
                          <a:solidFill>
                            <a:schemeClr val="tx1"/>
                          </a:solidFill>
                        </a:rPr>
                        <a:t>   1,  </a:t>
                      </a:r>
                      <a:r>
                        <a:rPr lang="en-US" b="1" dirty="0" smtClean="0">
                          <a:solidFill>
                            <a:schemeClr val="tx1"/>
                          </a:solidFill>
                        </a:rPr>
                        <a:t>v</a:t>
                      </a:r>
                      <a:r>
                        <a:rPr lang="en-US" b="0" dirty="0" smtClean="0">
                          <a:solidFill>
                            <a:schemeClr val="tx1"/>
                          </a:solidFill>
                        </a:rPr>
                        <a:t> ≠ ⊥</a:t>
                      </a:r>
                      <a:br>
                        <a:rPr lang="en-US" b="0" dirty="0" smtClean="0">
                          <a:solidFill>
                            <a:schemeClr val="tx1"/>
                          </a:solidFill>
                        </a:rPr>
                      </a:br>
                      <a:r>
                        <a:rPr lang="en-US" b="0" dirty="0" smtClean="0">
                          <a:solidFill>
                            <a:schemeClr val="tx1"/>
                          </a:solidFill>
                        </a:rPr>
                        <a:t>   0,  </a:t>
                      </a:r>
                      <a:r>
                        <a:rPr lang="en-US" b="1" dirty="0" smtClean="0">
                          <a:solidFill>
                            <a:schemeClr val="tx1"/>
                          </a:solidFill>
                        </a:rPr>
                        <a:t>v</a:t>
                      </a:r>
                      <a:r>
                        <a:rPr lang="en-US" b="0" dirty="0" smtClean="0">
                          <a:solidFill>
                            <a:schemeClr val="tx1"/>
                          </a:solidFill>
                        </a:rPr>
                        <a:t> = ⊥</a:t>
                      </a:r>
                      <a:endParaRPr lang="en-US" b="0" dirty="0">
                        <a:solidFill>
                          <a:schemeClr val="tx1"/>
                        </a:solidFill>
                      </a:endParaRPr>
                    </a:p>
                  </a:txBody>
                  <a:tcPr anchor="ctr">
                    <a:lnL w="12700" cap="flat" cmpd="sng" algn="ctr">
                      <a:noFill/>
                      <a:prstDash val="solid"/>
                      <a:round/>
                      <a:headEnd type="none" w="med" len="med"/>
                      <a:tailEnd type="none" w="med" len="med"/>
                    </a:lnL>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01145556"/>
                  </a:ext>
                </a:extLst>
              </a:tr>
            </a:tbl>
          </a:graphicData>
        </a:graphic>
      </p:graphicFrame>
      <p:sp>
        <p:nvSpPr>
          <p:cNvPr id="20" name="Left Brace 19"/>
          <p:cNvSpPr/>
          <p:nvPr/>
        </p:nvSpPr>
        <p:spPr>
          <a:xfrm>
            <a:off x="4345999" y="4431950"/>
            <a:ext cx="95795" cy="439783"/>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p:cNvSpPr txBox="1"/>
              <p:nvPr/>
            </p:nvSpPr>
            <p:spPr>
              <a:xfrm>
                <a:off x="1747068" y="5703718"/>
                <a:ext cx="3721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𝑡</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e>
                      </m:d>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𝑡</m:t>
                              </m:r>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 0)</m:t>
                      </m:r>
                    </m:oMath>
                  </m:oMathPara>
                </a14:m>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1747068" y="5703718"/>
                <a:ext cx="3721916" cy="307777"/>
              </a:xfrm>
              <a:prstGeom prst="rect">
                <a:avLst/>
              </a:prstGeom>
              <a:blipFill>
                <a:blip r:embed="rId3"/>
                <a:stretch>
                  <a:fillRect l="-984" t="-4000" r="-2131" b="-36000"/>
                </a:stretch>
              </a:blipFill>
            </p:spPr>
            <p:txBody>
              <a:bodyPr/>
              <a:lstStyle/>
              <a:p>
                <a:r>
                  <a:rPr lang="en-US">
                    <a:noFill/>
                  </a:rPr>
                  <a:t> </a:t>
                </a:r>
              </a:p>
            </p:txBody>
          </p:sp>
        </mc:Fallback>
      </mc:AlternateContent>
      <p:sp>
        <p:nvSpPr>
          <p:cNvPr id="15" name="TextBox 14"/>
          <p:cNvSpPr txBox="1"/>
          <p:nvPr/>
        </p:nvSpPr>
        <p:spPr>
          <a:xfrm>
            <a:off x="1847285" y="4168000"/>
            <a:ext cx="1064715" cy="369332"/>
          </a:xfrm>
          <a:prstGeom prst="rect">
            <a:avLst/>
          </a:prstGeom>
          <a:solidFill>
            <a:schemeClr val="bg2">
              <a:lumMod val="95000"/>
            </a:schemeClr>
          </a:solidFill>
          <a:ln w="28575">
            <a:solidFill>
              <a:schemeClr val="accent1"/>
            </a:solidFill>
          </a:ln>
        </p:spPr>
        <p:txBody>
          <a:bodyPr wrap="none" rtlCol="0">
            <a:spAutoFit/>
          </a:bodyPr>
          <a:lstStyle/>
          <a:p>
            <a:r>
              <a:rPr lang="en-US" dirty="0" smtClean="0"/>
              <a:t>f(t, </a:t>
            </a:r>
            <a:r>
              <a:rPr lang="en-US" dirty="0"/>
              <a:t>c, </a:t>
            </a:r>
            <a:r>
              <a:rPr lang="en-US" dirty="0" smtClean="0"/>
              <a:t>v) </a:t>
            </a:r>
            <a:r>
              <a:rPr lang="en-US" dirty="0"/>
              <a:t>=</a:t>
            </a:r>
          </a:p>
        </p:txBody>
      </p:sp>
    </p:spTree>
    <p:extLst>
      <p:ext uri="{BB962C8B-B14F-4D97-AF65-F5344CB8AC3E}">
        <p14:creationId xmlns:p14="http://schemas.microsoft.com/office/powerpoint/2010/main" val="260934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6" grpId="0"/>
      <p:bldP spid="20" grpId="0" animBg="1"/>
      <p:bldP spid="2" grpId="0"/>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smtClean="0"/>
              <a:t>Avg as </a:t>
            </a:r>
            <a:r>
              <a:rPr lang="en-US" cap="small" dirty="0" smtClean="0"/>
              <a:t>Lara</a:t>
            </a:r>
            <a:r>
              <a:rPr lang="en-US" dirty="0" smtClean="0"/>
              <a:t> Agg (Union)</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46</a:t>
            </a:fld>
            <a:endParaRPr lang="en-US"/>
          </a:p>
        </p:txBody>
      </p:sp>
      <p:sp>
        <p:nvSpPr>
          <p:cNvPr id="5" name="Rectangle 4"/>
          <p:cNvSpPr/>
          <p:nvPr/>
        </p:nvSpPr>
        <p:spPr>
          <a:xfrm>
            <a:off x="3484920" y="2374008"/>
            <a:ext cx="2992789" cy="646331"/>
          </a:xfrm>
          <a:prstGeom prst="rect">
            <a:avLst/>
          </a:prstGeom>
        </p:spPr>
        <p:txBody>
          <a:bodyPr wrap="square">
            <a:spAutoFit/>
          </a:bodyPr>
          <a:lstStyle/>
          <a:p>
            <a:r>
              <a:rPr lang="en-US" b="1" dirty="0" smtClean="0"/>
              <a:t>A</a:t>
            </a:r>
            <a:r>
              <a:rPr lang="en-US" b="1" baseline="-25000" dirty="0" smtClean="0"/>
              <a:t>3</a:t>
            </a:r>
            <a:r>
              <a:rPr lang="en-US" dirty="0" smtClean="0"/>
              <a:t> </a:t>
            </a:r>
            <a:r>
              <a:rPr lang="en-US" dirty="0"/>
              <a:t>=	</a:t>
            </a:r>
            <a:r>
              <a:rPr lang="en-US" cap="small" dirty="0"/>
              <a:t>select</a:t>
            </a:r>
            <a:r>
              <a:rPr lang="en-US" dirty="0"/>
              <a:t> </a:t>
            </a:r>
            <a:r>
              <a:rPr lang="en-US" b="1" dirty="0" smtClean="0"/>
              <a:t>t</a:t>
            </a:r>
            <a:r>
              <a:rPr lang="en-US" b="1" dirty="0"/>
              <a:t>'</a:t>
            </a:r>
            <a:r>
              <a:rPr lang="en-US" dirty="0"/>
              <a:t>, </a:t>
            </a:r>
            <a:r>
              <a:rPr lang="en-US" b="1" dirty="0"/>
              <a:t>c</a:t>
            </a:r>
            <a:r>
              <a:rPr lang="en-US" dirty="0"/>
              <a:t>, </a:t>
            </a:r>
            <a:r>
              <a:rPr lang="en-US" dirty="0" smtClean="0"/>
              <a:t>sum(</a:t>
            </a:r>
            <a:r>
              <a:rPr lang="en-US" b="1" dirty="0" smtClean="0"/>
              <a:t>v</a:t>
            </a:r>
            <a:r>
              <a:rPr lang="en-US" dirty="0" smtClean="0"/>
              <a:t>) </a:t>
            </a:r>
            <a:r>
              <a:rPr lang="en-US" cap="small" dirty="0" smtClean="0"/>
              <a:t>as</a:t>
            </a:r>
            <a:r>
              <a:rPr lang="en-US" dirty="0" smtClean="0"/>
              <a:t> </a:t>
            </a:r>
            <a:r>
              <a:rPr lang="en-US" b="1" dirty="0" smtClean="0"/>
              <a:t>v</a:t>
            </a:r>
            <a:r>
              <a:rPr lang="en-US" dirty="0" smtClean="0"/>
              <a:t>,</a:t>
            </a:r>
          </a:p>
          <a:p>
            <a:r>
              <a:rPr lang="en-US" dirty="0" smtClean="0"/>
              <a:t>       sum(</a:t>
            </a:r>
            <a:r>
              <a:rPr lang="en-US" b="1" dirty="0" err="1" smtClean="0"/>
              <a:t>cnt</a:t>
            </a:r>
            <a:r>
              <a:rPr lang="en-US" dirty="0" smtClean="0"/>
              <a:t>) </a:t>
            </a:r>
            <a:r>
              <a:rPr lang="en-US" cap="small" dirty="0"/>
              <a:t>as</a:t>
            </a:r>
            <a:r>
              <a:rPr lang="en-US" dirty="0" smtClean="0"/>
              <a:t> </a:t>
            </a:r>
            <a:r>
              <a:rPr lang="en-US" b="1" dirty="0" err="1" smtClean="0"/>
              <a:t>cnt</a:t>
            </a:r>
            <a:r>
              <a:rPr lang="en-US" dirty="0" smtClean="0"/>
              <a:t> </a:t>
            </a:r>
            <a:r>
              <a:rPr lang="en-US" cap="small" dirty="0" smtClean="0"/>
              <a:t>from</a:t>
            </a:r>
            <a:r>
              <a:rPr lang="en-US" dirty="0" smtClean="0"/>
              <a:t> </a:t>
            </a:r>
            <a:r>
              <a:rPr lang="en-US" b="1" dirty="0" smtClean="0"/>
              <a:t>A</a:t>
            </a:r>
            <a:r>
              <a:rPr lang="en-US" b="1" baseline="-25000" dirty="0" smtClean="0"/>
              <a:t>2</a:t>
            </a:r>
            <a:endParaRPr lang="en-US" b="1" dirty="0"/>
          </a:p>
        </p:txBody>
      </p:sp>
      <p:sp>
        <p:nvSpPr>
          <p:cNvPr id="7" name="Rectangle 6"/>
          <p:cNvSpPr/>
          <p:nvPr/>
        </p:nvSpPr>
        <p:spPr>
          <a:xfrm>
            <a:off x="3484920" y="3490996"/>
            <a:ext cx="2023246" cy="646331"/>
          </a:xfrm>
          <a:prstGeom prst="rect">
            <a:avLst/>
          </a:prstGeom>
        </p:spPr>
        <p:txBody>
          <a:bodyPr wrap="none">
            <a:spAutoFit/>
          </a:bodyPr>
          <a:lstStyle/>
          <a:p>
            <a:r>
              <a:rPr lang="en-US" b="1" dirty="0" smtClean="0"/>
              <a:t>A</a:t>
            </a:r>
            <a:r>
              <a:rPr lang="en-US" b="1" baseline="-25000" dirty="0"/>
              <a:t>3</a:t>
            </a:r>
            <a:r>
              <a:rPr lang="en-US" dirty="0" smtClean="0"/>
              <a:t> </a:t>
            </a:r>
            <a:r>
              <a:rPr lang="en-US" dirty="0"/>
              <a:t>= </a:t>
            </a:r>
            <a:r>
              <a:rPr lang="en-US" dirty="0" smtClean="0"/>
              <a:t>	</a:t>
            </a:r>
            <a:r>
              <a:rPr lang="en-US" cap="small" dirty="0" smtClean="0"/>
              <a:t>Agg</a:t>
            </a:r>
            <a:r>
              <a:rPr lang="en-US" dirty="0" smtClean="0"/>
              <a:t> </a:t>
            </a:r>
            <a:r>
              <a:rPr lang="en-US" b="1" dirty="0" smtClean="0"/>
              <a:t>A</a:t>
            </a:r>
            <a:r>
              <a:rPr lang="en-US" b="1" baseline="-25000" dirty="0" smtClean="0"/>
              <a:t>2</a:t>
            </a:r>
            <a:r>
              <a:rPr lang="en-US" dirty="0" smtClean="0"/>
              <a:t> </a:t>
            </a:r>
            <a:r>
              <a:rPr lang="en-US" cap="small" dirty="0" smtClean="0"/>
              <a:t>on</a:t>
            </a:r>
            <a:r>
              <a:rPr lang="en-US" dirty="0" smtClean="0"/>
              <a:t> </a:t>
            </a:r>
            <a:r>
              <a:rPr lang="en-US" b="1" dirty="0" smtClean="0"/>
              <a:t>t'</a:t>
            </a:r>
            <a:r>
              <a:rPr lang="en-US" dirty="0" smtClean="0"/>
              <a:t>, </a:t>
            </a:r>
            <a:r>
              <a:rPr lang="en-US" b="1" dirty="0" smtClean="0"/>
              <a:t>c</a:t>
            </a:r>
            <a:r>
              <a:rPr lang="en-US" dirty="0"/>
              <a:t> </a:t>
            </a:r>
            <a:endParaRPr lang="en-US" dirty="0" smtClean="0"/>
          </a:p>
          <a:p>
            <a:r>
              <a:rPr lang="en-US" cap="small" dirty="0"/>
              <a:t>	</a:t>
            </a:r>
            <a:r>
              <a:rPr lang="en-US" cap="small" dirty="0" smtClean="0"/>
              <a:t>by</a:t>
            </a:r>
            <a:r>
              <a:rPr lang="en-US" dirty="0" smtClean="0"/>
              <a:t> [</a:t>
            </a:r>
            <a:r>
              <a:rPr lang="en-US" b="1" dirty="0"/>
              <a:t>v</a:t>
            </a:r>
            <a:r>
              <a:rPr lang="en-US" dirty="0"/>
              <a:t>: +, </a:t>
            </a:r>
            <a:r>
              <a:rPr lang="en-US" b="1" dirty="0" err="1"/>
              <a:t>cnt</a:t>
            </a:r>
            <a:r>
              <a:rPr lang="en-US" dirty="0"/>
              <a:t>: +]</a:t>
            </a:r>
            <a:endParaRPr lang="en-US" dirty="0" smtClean="0"/>
          </a:p>
        </p:txBody>
      </p:sp>
      <p:sp>
        <p:nvSpPr>
          <p:cNvPr id="9" name="Right Arrow 8"/>
          <p:cNvSpPr/>
          <p:nvPr/>
        </p:nvSpPr>
        <p:spPr>
          <a:xfrm>
            <a:off x="3556604" y="1749800"/>
            <a:ext cx="2643052" cy="3830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triped Right Arrow 10"/>
          <p:cNvSpPr/>
          <p:nvPr/>
        </p:nvSpPr>
        <p:spPr>
          <a:xfrm rot="5400000">
            <a:off x="4728601" y="3137874"/>
            <a:ext cx="403538" cy="229431"/>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769353" y="4537694"/>
                <a:ext cx="8116966"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solidFill>
                      <a:schemeClr val="tx1"/>
                    </a:solidFill>
                    <a:latin typeface="Open Sans"/>
                  </a:rPr>
                  <a:t>Agg is Union with an empty table</a:t>
                </a:r>
              </a:p>
              <a:p>
                <a:pPr marL="285750" indent="-285750">
                  <a:buFont typeface="Arial" panose="020B0604020202020204" pitchFamily="34" charset="0"/>
                  <a:buChar char="•"/>
                </a:pPr>
                <a:endParaRPr lang="en-US" dirty="0" smtClean="0">
                  <a:solidFill>
                    <a:schemeClr val="tx1"/>
                  </a:solidFill>
                  <a:latin typeface="Open Sans"/>
                </a:endParaRPr>
              </a:p>
              <a:p>
                <a:endParaRPr lang="en-US" dirty="0" smtClean="0">
                  <a:solidFill>
                    <a:schemeClr val="tx1"/>
                  </a:solidFill>
                  <a:latin typeface="Open Sans"/>
                </a:endParaRPr>
              </a:p>
              <a:p>
                <a:pPr marL="285750" indent="-285750">
                  <a:buFont typeface="Arial" panose="020B0604020202020204" pitchFamily="34" charset="0"/>
                  <a:buChar char="•"/>
                </a:pPr>
                <a:r>
                  <a:rPr lang="en-US" dirty="0" smtClean="0">
                    <a:solidFill>
                      <a:schemeClr val="tx1"/>
                    </a:solidFill>
                    <a:latin typeface="Open Sans"/>
                  </a:rPr>
                  <a:t>Another Map finishes the calculation of </a:t>
                </a:r>
                <a:r>
                  <a:rPr lang="en-US" dirty="0" err="1" smtClean="0">
                    <a:solidFill>
                      <a:schemeClr val="tx1"/>
                    </a:solidFill>
                    <a:latin typeface="Open Sans"/>
                  </a:rPr>
                  <a:t>avg</a:t>
                </a:r>
                <a:r>
                  <a:rPr lang="en-US" dirty="0" smtClean="0">
                    <a:solidFill>
                      <a:schemeClr val="tx1"/>
                    </a:solidFill>
                    <a:latin typeface="Open Sans"/>
                  </a:rPr>
                  <a:t>(v): </a:t>
                </a:r>
                <a14:m>
                  <m:oMath xmlns:m="http://schemas.openxmlformats.org/officeDocument/2006/math">
                    <m:r>
                      <a:rPr lang="en-US" i="1" dirty="0" smtClean="0">
                        <a:solidFill>
                          <a:schemeClr val="tx1"/>
                        </a:solidFill>
                        <a:latin typeface="Cambria Math" panose="02040503050406030204" pitchFamily="18" charset="0"/>
                      </a:rPr>
                      <m:t>𝑓</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𝑡</m:t>
                    </m:r>
                    <m:r>
                      <a:rPr lang="en-US"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𝑐</m:t>
                    </m:r>
                    <m:r>
                      <a:rPr lang="en-US"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𝑣</m:t>
                    </m:r>
                    <m:r>
                      <a:rPr lang="en-US" i="1" dirty="0" smtClean="0">
                        <a:solidFill>
                          <a:schemeClr val="tx1"/>
                        </a:solidFill>
                        <a:latin typeface="Cambria Math" panose="02040503050406030204" pitchFamily="18" charset="0"/>
                      </a:rPr>
                      <m:t>, </m:t>
                    </m:r>
                    <m:r>
                      <a:rPr lang="en-US" i="1" dirty="0" err="1" smtClean="0">
                        <a:solidFill>
                          <a:schemeClr val="tx1"/>
                        </a:solidFill>
                        <a:latin typeface="Cambria Math" panose="02040503050406030204" pitchFamily="18" charset="0"/>
                      </a:rPr>
                      <m:t>𝑐𝑛𝑡</m:t>
                    </m:r>
                    <m:r>
                      <a:rPr lang="en-US" i="1" dirty="0" smtClean="0">
                        <a:solidFill>
                          <a:schemeClr val="tx1"/>
                        </a:solidFill>
                        <a:latin typeface="Cambria Math" panose="02040503050406030204" pitchFamily="18" charset="0"/>
                      </a:rPr>
                      <m:t>) = [</m:t>
                    </m:r>
                    <m:r>
                      <a:rPr lang="en-US" i="1" dirty="0" smtClean="0">
                        <a:solidFill>
                          <a:schemeClr val="tx1"/>
                        </a:solidFill>
                        <a:latin typeface="Cambria Math" panose="02040503050406030204" pitchFamily="18" charset="0"/>
                      </a:rPr>
                      <m:t>𝑣</m:t>
                    </m:r>
                    <m:r>
                      <a:rPr lang="en-US" i="1"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𝑣</m:t>
                    </m:r>
                    <m:r>
                      <a:rPr lang="en-US" i="1" dirty="0" smtClean="0">
                        <a:solidFill>
                          <a:schemeClr val="tx1"/>
                        </a:solidFill>
                        <a:latin typeface="Cambria Math" panose="02040503050406030204" pitchFamily="18" charset="0"/>
                      </a:rPr>
                      <m:t> / </m:t>
                    </m:r>
                    <m:r>
                      <a:rPr lang="en-US" i="1" dirty="0" err="1" smtClean="0">
                        <a:solidFill>
                          <a:schemeClr val="tx1"/>
                        </a:solidFill>
                        <a:latin typeface="Cambria Math" panose="02040503050406030204" pitchFamily="18" charset="0"/>
                      </a:rPr>
                      <m:t>𝑐𝑛𝑡</m:t>
                    </m:r>
                    <m:r>
                      <a:rPr lang="en-US" i="1" dirty="0" smtClean="0">
                        <a:solidFill>
                          <a:schemeClr val="tx1"/>
                        </a:solidFill>
                        <a:latin typeface="Cambria Math" panose="02040503050406030204" pitchFamily="18" charset="0"/>
                      </a:rPr>
                      <m:t>]</m:t>
                    </m:r>
                  </m:oMath>
                </a14:m>
                <a:endParaRPr lang="en-US" dirty="0" smtClean="0">
                  <a:solidFill>
                    <a:schemeClr val="tx1"/>
                  </a:solidFill>
                  <a:latin typeface="Open Sans"/>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69353" y="4537694"/>
                <a:ext cx="8116966" cy="1200329"/>
              </a:xfrm>
              <a:prstGeom prst="rect">
                <a:avLst/>
              </a:prstGeom>
              <a:blipFill>
                <a:blip r:embed="rId3"/>
                <a:stretch>
                  <a:fillRect l="-450" t="-2538" b="-7107"/>
                </a:stretch>
              </a:blipFill>
            </p:spPr>
            <p:txBody>
              <a:bodyPr/>
              <a:lstStyle/>
              <a:p>
                <a:r>
                  <a:rPr lang="en-US">
                    <a:noFill/>
                  </a:rPr>
                  <a:t> </a:t>
                </a:r>
              </a:p>
            </p:txBody>
          </p:sp>
        </mc:Fallback>
      </mc:AlternateContent>
      <p:graphicFrame>
        <p:nvGraphicFramePr>
          <p:cNvPr id="13" name="Table 12"/>
          <p:cNvGraphicFramePr>
            <a:graphicFrameLocks noGrp="1"/>
          </p:cNvGraphicFramePr>
          <p:nvPr>
            <p:extLst/>
          </p:nvPr>
        </p:nvGraphicFramePr>
        <p:xfrm>
          <a:off x="340314" y="1632694"/>
          <a:ext cx="3062478" cy="2494280"/>
        </p:xfrm>
        <a:graphic>
          <a:graphicData uri="http://schemas.openxmlformats.org/drawingml/2006/table">
            <a:tbl>
              <a:tblPr firstRow="1" lastCol="1" bandRow="1">
                <a:tableStyleId>{69C7853C-536D-4A76-A0AE-DD22124D55A5}</a:tableStyleId>
              </a:tblPr>
              <a:tblGrid>
                <a:gridCol w="582930">
                  <a:extLst>
                    <a:ext uri="{9D8B030D-6E8A-4147-A177-3AD203B41FA5}">
                      <a16:colId xmlns:a16="http://schemas.microsoft.com/office/drawing/2014/main" val="3188097897"/>
                    </a:ext>
                  </a:extLst>
                </a:gridCol>
                <a:gridCol w="726504">
                  <a:extLst>
                    <a:ext uri="{9D8B030D-6E8A-4147-A177-3AD203B41FA5}">
                      <a16:colId xmlns:a16="http://schemas.microsoft.com/office/drawing/2014/main" val="4258710642"/>
                    </a:ext>
                  </a:extLst>
                </a:gridCol>
                <a:gridCol w="582930">
                  <a:extLst>
                    <a:ext uri="{9D8B030D-6E8A-4147-A177-3AD203B41FA5}">
                      <a16:colId xmlns:a16="http://schemas.microsoft.com/office/drawing/2014/main" val="4067530916"/>
                    </a:ext>
                  </a:extLst>
                </a:gridCol>
                <a:gridCol w="640080">
                  <a:extLst>
                    <a:ext uri="{9D8B030D-6E8A-4147-A177-3AD203B41FA5}">
                      <a16:colId xmlns:a16="http://schemas.microsoft.com/office/drawing/2014/main" val="2659883558"/>
                    </a:ext>
                  </a:extLst>
                </a:gridCol>
                <a:gridCol w="530034">
                  <a:extLst>
                    <a:ext uri="{9D8B030D-6E8A-4147-A177-3AD203B41FA5}">
                      <a16:colId xmlns:a16="http://schemas.microsoft.com/office/drawing/2014/main" val="3176911231"/>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br>
                        <a:rPr lang="en-US" dirty="0" smtClean="0">
                          <a:solidFill>
                            <a:schemeClr val="tx1"/>
                          </a:solidFill>
                        </a:rPr>
                      </a:br>
                      <a:r>
                        <a:rPr lang="en-US" dirty="0" err="1" smtClean="0">
                          <a:solidFill>
                            <a:schemeClr val="tx1"/>
                          </a:solidFill>
                        </a:rPr>
                        <a:t>cnt</a:t>
                      </a:r>
                      <a:endParaRPr lang="en-US" dirty="0" smtClean="0">
                        <a:solidFill>
                          <a:schemeClr val="tx1"/>
                        </a:solidFill>
                      </a:endParaRPr>
                    </a:p>
                  </a:txBody>
                  <a:tcPr>
                    <a:lnL w="12700" cap="flat" cmpd="sng" algn="ctr">
                      <a:no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466</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460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466</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460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520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1" dirty="0" smtClean="0">
                          <a:solidFill>
                            <a:schemeClr val="tx1"/>
                          </a:solidFill>
                        </a:rPr>
                        <a:t>56.3</a:t>
                      </a:r>
                      <a:endParaRPr lang="en-US" b="1"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1" dirty="0" smtClean="0">
                          <a:solidFill>
                            <a:schemeClr val="tx1"/>
                          </a:solidFill>
                        </a:rPr>
                        <a:t>1</a:t>
                      </a:r>
                      <a:endParaRPr lang="en-US" b="1"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492</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520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1540297339"/>
                  </a:ext>
                </a:extLst>
              </a:tr>
              <a:tr h="370840">
                <a:tc>
                  <a:txBody>
                    <a:bodyPr/>
                    <a:lstStyle/>
                    <a:p>
                      <a:pPr algn="ctr"/>
                      <a:r>
                        <a:rPr lang="en-US" dirty="0" smtClean="0">
                          <a:solidFill>
                            <a:schemeClr val="tx1"/>
                          </a:solidFill>
                        </a:rPr>
                        <a:t>528</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12700" cap="flat" cmpd="sng" algn="ctr">
                      <a:noFill/>
                      <a:prstDash val="solid"/>
                      <a:round/>
                      <a:headEnd type="none" w="med" len="med"/>
                      <a:tailEnd type="none" w="med" len="med"/>
                    </a:lnR>
                  </a:tcPr>
                </a:tc>
                <a:tc>
                  <a:txBody>
                    <a:bodyPr/>
                    <a:lstStyle/>
                    <a:p>
                      <a:pPr algn="ctr"/>
                      <a:r>
                        <a:rPr lang="en-US" dirty="0" smtClean="0">
                          <a:solidFill>
                            <a:schemeClr val="tx1"/>
                          </a:solidFill>
                        </a:rPr>
                        <a:t>520</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1" dirty="0" smtClean="0">
                          <a:solidFill>
                            <a:schemeClr val="tx1"/>
                          </a:solidFill>
                        </a:rPr>
                        <a:t>56.5</a:t>
                      </a:r>
                      <a:endParaRPr lang="en-US" b="1"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1" dirty="0" smtClean="0">
                          <a:solidFill>
                            <a:schemeClr val="tx1"/>
                          </a:solidFill>
                        </a:rPr>
                        <a:t>1</a:t>
                      </a:r>
                      <a:endParaRPr lang="en-US" b="1"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3504477420"/>
                  </a:ext>
                </a:extLst>
              </a:tr>
            </a:tbl>
          </a:graphicData>
        </a:graphic>
      </p:graphicFrame>
      <p:graphicFrame>
        <p:nvGraphicFramePr>
          <p:cNvPr id="14" name="Table 13"/>
          <p:cNvGraphicFramePr>
            <a:graphicFrameLocks noGrp="1"/>
          </p:cNvGraphicFramePr>
          <p:nvPr>
            <p:extLst/>
          </p:nvPr>
        </p:nvGraphicFramePr>
        <p:xfrm>
          <a:off x="6286968" y="1614654"/>
          <a:ext cx="2598610" cy="2123440"/>
        </p:xfrm>
        <a:graphic>
          <a:graphicData uri="http://schemas.openxmlformats.org/drawingml/2006/table">
            <a:tbl>
              <a:tblPr firstRow="1" lastCol="1" bandRow="1">
                <a:tableStyleId>{69C7853C-536D-4A76-A0AE-DD22124D55A5}</a:tableStyleId>
              </a:tblPr>
              <a:tblGrid>
                <a:gridCol w="582930">
                  <a:extLst>
                    <a:ext uri="{9D8B030D-6E8A-4147-A177-3AD203B41FA5}">
                      <a16:colId xmlns:a16="http://schemas.microsoft.com/office/drawing/2014/main" val="3188097897"/>
                    </a:ext>
                  </a:extLst>
                </a:gridCol>
                <a:gridCol w="726504">
                  <a:extLst>
                    <a:ext uri="{9D8B030D-6E8A-4147-A177-3AD203B41FA5}">
                      <a16:colId xmlns:a16="http://schemas.microsoft.com/office/drawing/2014/main" val="4258710642"/>
                    </a:ext>
                  </a:extLst>
                </a:gridCol>
                <a:gridCol w="759142">
                  <a:extLst>
                    <a:ext uri="{9D8B030D-6E8A-4147-A177-3AD203B41FA5}">
                      <a16:colId xmlns:a16="http://schemas.microsoft.com/office/drawing/2014/main" val="2659883558"/>
                    </a:ext>
                  </a:extLst>
                </a:gridCol>
                <a:gridCol w="530034">
                  <a:extLst>
                    <a:ext uri="{9D8B030D-6E8A-4147-A177-3AD203B41FA5}">
                      <a16:colId xmlns:a16="http://schemas.microsoft.com/office/drawing/2014/main" val="3176911231"/>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[0]</a:t>
                      </a:r>
                      <a:br>
                        <a:rPr lang="en-US" dirty="0" smtClean="0">
                          <a:solidFill>
                            <a:schemeClr val="tx1"/>
                          </a:solidFill>
                        </a:rPr>
                      </a:br>
                      <a:r>
                        <a:rPr lang="en-US" dirty="0" err="1" smtClean="0">
                          <a:solidFill>
                            <a:schemeClr val="tx1"/>
                          </a:solidFill>
                        </a:rPr>
                        <a:t>cnt</a:t>
                      </a:r>
                      <a:endParaRPr lang="en-US" dirty="0" smtClean="0">
                        <a:solidFill>
                          <a:schemeClr val="tx1"/>
                        </a:solidFill>
                      </a:endParaRPr>
                    </a:p>
                  </a:txBody>
                  <a:tcPr>
                    <a:lnL w="12700" cap="flat" cmpd="sng" algn="ctr">
                      <a:noFill/>
                      <a:prstDash val="solid"/>
                      <a:round/>
                      <a:headEnd type="none" w="med" len="med"/>
                      <a:tailEnd type="none" w="med" len="med"/>
                    </a:lnL>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460</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460</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520</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1" dirty="0" smtClean="0">
                          <a:solidFill>
                            <a:schemeClr val="tx1"/>
                          </a:solidFill>
                        </a:rPr>
                        <a:t>112.8</a:t>
                      </a:r>
                      <a:endParaRPr lang="en-US" b="1"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1" dirty="0" smtClean="0">
                          <a:solidFill>
                            <a:schemeClr val="tx1"/>
                          </a:solidFill>
                        </a:rPr>
                        <a:t>2</a:t>
                      </a:r>
                      <a:endParaRPr lang="en-US" b="1"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520</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tcPr>
                </a:tc>
                <a:extLst>
                  <a:ext uri="{0D108BD9-81ED-4DB2-BD59-A6C34878D82A}">
                    <a16:rowId xmlns:a16="http://schemas.microsoft.com/office/drawing/2014/main" val="1540297339"/>
                  </a:ext>
                </a:extLst>
              </a:tr>
            </a:tbl>
          </a:graphicData>
        </a:graphic>
      </p:graphicFrame>
      <p:graphicFrame>
        <p:nvGraphicFramePr>
          <p:cNvPr id="19" name="Table 18"/>
          <p:cNvGraphicFramePr>
            <a:graphicFrameLocks noGrp="1"/>
          </p:cNvGraphicFramePr>
          <p:nvPr>
            <p:extLst/>
          </p:nvPr>
        </p:nvGraphicFramePr>
        <p:xfrm>
          <a:off x="4980009" y="4365827"/>
          <a:ext cx="2068576" cy="741680"/>
        </p:xfrm>
        <a:graphic>
          <a:graphicData uri="http://schemas.openxmlformats.org/drawingml/2006/table">
            <a:tbl>
              <a:tblPr firstRow="1" lastCol="1" bandRow="1">
                <a:tableStyleId>{69C7853C-536D-4A76-A0AE-DD22124D55A5}</a:tableStyleId>
              </a:tblPr>
              <a:tblGrid>
                <a:gridCol w="582930">
                  <a:extLst>
                    <a:ext uri="{9D8B030D-6E8A-4147-A177-3AD203B41FA5}">
                      <a16:colId xmlns:a16="http://schemas.microsoft.com/office/drawing/2014/main" val="3188097897"/>
                    </a:ext>
                  </a:extLst>
                </a:gridCol>
                <a:gridCol w="726504">
                  <a:extLst>
                    <a:ext uri="{9D8B030D-6E8A-4147-A177-3AD203B41FA5}">
                      <a16:colId xmlns:a16="http://schemas.microsoft.com/office/drawing/2014/main" val="4258710642"/>
                    </a:ext>
                  </a:extLst>
                </a:gridCol>
                <a:gridCol w="759142">
                  <a:extLst>
                    <a:ext uri="{9D8B030D-6E8A-4147-A177-3AD203B41FA5}">
                      <a16:colId xmlns:a16="http://schemas.microsoft.com/office/drawing/2014/main" val="2659883558"/>
                    </a:ext>
                  </a:extLst>
                </a:gridCol>
              </a:tblGrid>
              <a:tr h="370840">
                <a:tc>
                  <a:txBody>
                    <a:bodyPr/>
                    <a:lstStyle/>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endParaRPr lang="en-US" dirty="0"/>
                    </a:p>
                  </a:txBody>
                  <a:tcPr>
                    <a:lnT w="38100" cap="flat" cmpd="sng" algn="ctr">
                      <a:solidFill>
                        <a:srgbClr val="0C0C0C"/>
                      </a:solidFill>
                      <a:prstDash val="solid"/>
                      <a:round/>
                      <a:headEnd type="none" w="med" len="med"/>
                      <a:tailEnd type="none" w="med" len="med"/>
                    </a:lnT>
                  </a:tcPr>
                </a:tc>
                <a:tc>
                  <a:txBody>
                    <a:bodyPr/>
                    <a:lstStyle/>
                    <a:p>
                      <a:endParaRPr lang="en-US" dirty="0"/>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bl>
          </a:graphicData>
        </a:graphic>
      </p:graphicFrame>
      <p:sp>
        <p:nvSpPr>
          <p:cNvPr id="20" name="Right Arrow 19"/>
          <p:cNvSpPr/>
          <p:nvPr/>
        </p:nvSpPr>
        <p:spPr>
          <a:xfrm>
            <a:off x="4567264" y="4645113"/>
            <a:ext cx="318089" cy="1668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65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6" grpId="0"/>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Subtract </a:t>
            </a:r>
            <a:r>
              <a:rPr lang="en-US" dirty="0"/>
              <a:t>as </a:t>
            </a:r>
            <a:r>
              <a:rPr lang="en-US" cap="small" dirty="0"/>
              <a:t>Lara</a:t>
            </a:r>
            <a:r>
              <a:rPr lang="en-US" dirty="0"/>
              <a:t> </a:t>
            </a:r>
            <a:r>
              <a:rPr lang="en-US" dirty="0" smtClean="0"/>
              <a:t>Join</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47</a:t>
            </a:fld>
            <a:endParaRPr lang="en-US"/>
          </a:p>
        </p:txBody>
      </p:sp>
      <p:graphicFrame>
        <p:nvGraphicFramePr>
          <p:cNvPr id="5" name="Table 4"/>
          <p:cNvGraphicFramePr>
            <a:graphicFrameLocks noGrp="1"/>
          </p:cNvGraphicFramePr>
          <p:nvPr>
            <p:extLst/>
          </p:nvPr>
        </p:nvGraphicFramePr>
        <p:xfrm>
          <a:off x="738304" y="1568720"/>
          <a:ext cx="2068576" cy="2123440"/>
        </p:xfrm>
        <a:graphic>
          <a:graphicData uri="http://schemas.openxmlformats.org/drawingml/2006/table">
            <a:tbl>
              <a:tblPr firstRow="1" lastCol="1" bandRow="1">
                <a:tableStyleId>{69C7853C-536D-4A76-A0AE-DD22124D55A5}</a:tableStyleId>
              </a:tblPr>
              <a:tblGrid>
                <a:gridCol w="582930">
                  <a:extLst>
                    <a:ext uri="{9D8B030D-6E8A-4147-A177-3AD203B41FA5}">
                      <a16:colId xmlns:a16="http://schemas.microsoft.com/office/drawing/2014/main" val="3188097897"/>
                    </a:ext>
                  </a:extLst>
                </a:gridCol>
                <a:gridCol w="726504">
                  <a:extLst>
                    <a:ext uri="{9D8B030D-6E8A-4147-A177-3AD203B41FA5}">
                      <a16:colId xmlns:a16="http://schemas.microsoft.com/office/drawing/2014/main" val="4258710642"/>
                    </a:ext>
                  </a:extLst>
                </a:gridCol>
                <a:gridCol w="759142">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460</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55.2</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460</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520</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56.4</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520</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35.0</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40297339"/>
                  </a:ext>
                </a:extLst>
              </a:tr>
            </a:tbl>
          </a:graphicData>
        </a:graphic>
      </p:graphicFrame>
      <p:graphicFrame>
        <p:nvGraphicFramePr>
          <p:cNvPr id="6" name="Table 5"/>
          <p:cNvGraphicFramePr>
            <a:graphicFrameLocks noGrp="1"/>
          </p:cNvGraphicFramePr>
          <p:nvPr>
            <p:extLst/>
          </p:nvPr>
        </p:nvGraphicFramePr>
        <p:xfrm>
          <a:off x="3663174" y="1568720"/>
          <a:ext cx="2068576" cy="1752600"/>
        </p:xfrm>
        <a:graphic>
          <a:graphicData uri="http://schemas.openxmlformats.org/drawingml/2006/table">
            <a:tbl>
              <a:tblPr firstRow="1" lastCol="1" bandRow="1">
                <a:tableStyleId>{69C7853C-536D-4A76-A0AE-DD22124D55A5}</a:tableStyleId>
              </a:tblPr>
              <a:tblGrid>
                <a:gridCol w="582930">
                  <a:extLst>
                    <a:ext uri="{9D8B030D-6E8A-4147-A177-3AD203B41FA5}">
                      <a16:colId xmlns:a16="http://schemas.microsoft.com/office/drawing/2014/main" val="3188097897"/>
                    </a:ext>
                  </a:extLst>
                </a:gridCol>
                <a:gridCol w="726504">
                  <a:extLst>
                    <a:ext uri="{9D8B030D-6E8A-4147-A177-3AD203B41FA5}">
                      <a16:colId xmlns:a16="http://schemas.microsoft.com/office/drawing/2014/main" val="4258710642"/>
                    </a:ext>
                  </a:extLst>
                </a:gridCol>
                <a:gridCol w="759142">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460</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58.3</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460</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38.5</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520</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60.4</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bl>
          </a:graphicData>
        </a:graphic>
      </p:graphicFrame>
      <p:graphicFrame>
        <p:nvGraphicFramePr>
          <p:cNvPr id="7" name="Table 6"/>
          <p:cNvGraphicFramePr>
            <a:graphicFrameLocks noGrp="1"/>
          </p:cNvGraphicFramePr>
          <p:nvPr>
            <p:extLst/>
          </p:nvPr>
        </p:nvGraphicFramePr>
        <p:xfrm>
          <a:off x="6453597" y="1587738"/>
          <a:ext cx="2068576" cy="1752600"/>
        </p:xfrm>
        <a:graphic>
          <a:graphicData uri="http://schemas.openxmlformats.org/drawingml/2006/table">
            <a:tbl>
              <a:tblPr firstRow="1" lastCol="1" bandRow="1">
                <a:tableStyleId>{69C7853C-536D-4A76-A0AE-DD22124D55A5}</a:tableStyleId>
              </a:tblPr>
              <a:tblGrid>
                <a:gridCol w="582930">
                  <a:extLst>
                    <a:ext uri="{9D8B030D-6E8A-4147-A177-3AD203B41FA5}">
                      <a16:colId xmlns:a16="http://schemas.microsoft.com/office/drawing/2014/main" val="3188097897"/>
                    </a:ext>
                  </a:extLst>
                </a:gridCol>
                <a:gridCol w="726504">
                  <a:extLst>
                    <a:ext uri="{9D8B030D-6E8A-4147-A177-3AD203B41FA5}">
                      <a16:colId xmlns:a16="http://schemas.microsoft.com/office/drawing/2014/main" val="4258710642"/>
                    </a:ext>
                  </a:extLst>
                </a:gridCol>
                <a:gridCol w="759142">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t'</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460</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-3.1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460</a:t>
                      </a:r>
                      <a:endParaRPr lang="en-US" dirty="0">
                        <a:solidFill>
                          <a:schemeClr val="tx1"/>
                        </a:solidFill>
                      </a:endParaRPr>
                    </a:p>
                  </a:txBody>
                  <a:tcPr/>
                </a:tc>
                <a:tc>
                  <a:txBody>
                    <a:bodyPr/>
                    <a:lstStyle/>
                    <a:p>
                      <a:pPr algn="ctr"/>
                      <a:r>
                        <a:rPr lang="en-US" dirty="0" smtClean="0">
                          <a:solidFill>
                            <a:schemeClr val="tx1"/>
                          </a:solidFill>
                        </a:rPr>
                        <a:t>hum</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1.6</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520</a:t>
                      </a:r>
                      <a:endParaRPr lang="en-US" dirty="0">
                        <a:solidFill>
                          <a:schemeClr val="tx1"/>
                        </a:solidFill>
                      </a:endParaRPr>
                    </a:p>
                  </a:txBody>
                  <a:tcPr/>
                </a:tc>
                <a:tc>
                  <a:txBody>
                    <a:bodyPr/>
                    <a:lstStyle/>
                    <a:p>
                      <a:pPr algn="ctr"/>
                      <a:r>
                        <a:rPr lang="en-US" dirty="0" smtClean="0">
                          <a:solidFill>
                            <a:schemeClr val="tx1"/>
                          </a:solidFill>
                        </a:rPr>
                        <a:t>temp</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-4.0</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bl>
          </a:graphicData>
        </a:graphic>
      </p:graphicFrame>
      <p:sp>
        <p:nvSpPr>
          <p:cNvPr id="2" name="TextBox 1"/>
          <p:cNvSpPr txBox="1"/>
          <p:nvPr/>
        </p:nvSpPr>
        <p:spPr>
          <a:xfrm>
            <a:off x="1015973" y="6352143"/>
            <a:ext cx="2443682" cy="369332"/>
          </a:xfrm>
          <a:prstGeom prst="rect">
            <a:avLst/>
          </a:prstGeom>
          <a:noFill/>
        </p:spPr>
        <p:txBody>
          <a:bodyPr wrap="none" rtlCol="0">
            <a:spAutoFit/>
          </a:bodyPr>
          <a:lstStyle/>
          <a:p>
            <a:r>
              <a:rPr lang="en-US" dirty="0" smtClean="0"/>
              <a:t>Let </a:t>
            </a:r>
            <a:r>
              <a:rPr lang="en-US" dirty="0" smtClean="0">
                <a:latin typeface="Calibri" panose="020F0502020204030204" pitchFamily="34" charset="0"/>
                <a:cs typeface="Calibri" panose="020F0502020204030204" pitchFamily="34" charset="0"/>
              </a:rPr>
              <a:t>Ɐa,</a:t>
            </a:r>
            <a:r>
              <a:rPr lang="en-US" dirty="0" smtClean="0"/>
              <a:t> ⊥ </a:t>
            </a:r>
            <a:r>
              <a:rPr lang="en-US" dirty="0"/>
              <a:t>–</a:t>
            </a:r>
            <a:r>
              <a:rPr lang="en-US" dirty="0" smtClean="0"/>
              <a:t> a = a </a:t>
            </a:r>
            <a:r>
              <a:rPr lang="en-US" dirty="0"/>
              <a:t>–</a:t>
            </a:r>
            <a:r>
              <a:rPr lang="en-US" dirty="0" smtClean="0"/>
              <a:t> ⊥ = </a:t>
            </a:r>
            <a:r>
              <a:rPr lang="en-US" dirty="0"/>
              <a:t>⊥</a:t>
            </a:r>
          </a:p>
        </p:txBody>
      </p:sp>
      <p:sp>
        <p:nvSpPr>
          <p:cNvPr id="8" name="Rectangle 7"/>
          <p:cNvSpPr/>
          <p:nvPr/>
        </p:nvSpPr>
        <p:spPr>
          <a:xfrm>
            <a:off x="4262203" y="3981069"/>
            <a:ext cx="1099679" cy="369332"/>
          </a:xfrm>
          <a:prstGeom prst="rect">
            <a:avLst/>
          </a:prstGeom>
        </p:spPr>
        <p:txBody>
          <a:bodyPr wrap="square">
            <a:spAutoFit/>
          </a:bodyPr>
          <a:lstStyle/>
          <a:p>
            <a:pPr algn="ctr"/>
            <a:r>
              <a:rPr lang="en-US" b="1" dirty="0" smtClean="0"/>
              <a:t>X</a:t>
            </a:r>
            <a:r>
              <a:rPr lang="en-US" dirty="0" smtClean="0"/>
              <a:t> = </a:t>
            </a:r>
            <a:r>
              <a:rPr lang="en-US" b="1" dirty="0" smtClean="0"/>
              <a:t>A</a:t>
            </a:r>
            <a:r>
              <a:rPr lang="en-US" dirty="0" smtClean="0"/>
              <a:t> </a:t>
            </a:r>
            <a:r>
              <a:rPr lang="en-US" dirty="0"/>
              <a:t>–</a:t>
            </a:r>
            <a:r>
              <a:rPr lang="en-US" dirty="0" smtClean="0"/>
              <a:t> </a:t>
            </a:r>
            <a:r>
              <a:rPr lang="en-US" b="1" dirty="0" smtClean="0"/>
              <a:t>B</a:t>
            </a:r>
            <a:endParaRPr lang="en-US" b="1" dirty="0"/>
          </a:p>
        </p:txBody>
      </p:sp>
      <p:sp>
        <p:nvSpPr>
          <p:cNvPr id="9" name="Rectangle 8"/>
          <p:cNvSpPr/>
          <p:nvPr/>
        </p:nvSpPr>
        <p:spPr>
          <a:xfrm>
            <a:off x="3768103" y="4774719"/>
            <a:ext cx="2087879" cy="369332"/>
          </a:xfrm>
          <a:prstGeom prst="rect">
            <a:avLst/>
          </a:prstGeom>
        </p:spPr>
        <p:txBody>
          <a:bodyPr wrap="none">
            <a:spAutoFit/>
          </a:bodyPr>
          <a:lstStyle/>
          <a:p>
            <a:pPr algn="ctr"/>
            <a:r>
              <a:rPr lang="en-US" b="1" dirty="0"/>
              <a:t>X</a:t>
            </a:r>
            <a:r>
              <a:rPr lang="en-US" dirty="0"/>
              <a:t> </a:t>
            </a:r>
            <a:r>
              <a:rPr lang="en-US" dirty="0" smtClean="0"/>
              <a:t>= </a:t>
            </a:r>
            <a:r>
              <a:rPr lang="en-US" cap="small" dirty="0" smtClean="0"/>
              <a:t>Join</a:t>
            </a:r>
            <a:r>
              <a:rPr lang="en-US" dirty="0" smtClean="0"/>
              <a:t> </a:t>
            </a:r>
            <a:r>
              <a:rPr lang="en-US" b="1" dirty="0" smtClean="0"/>
              <a:t>A</a:t>
            </a:r>
            <a:r>
              <a:rPr lang="en-US" dirty="0" smtClean="0"/>
              <a:t>, </a:t>
            </a:r>
            <a:r>
              <a:rPr lang="en-US" b="1" dirty="0" smtClean="0"/>
              <a:t>B</a:t>
            </a:r>
            <a:r>
              <a:rPr lang="en-US" dirty="0" smtClean="0"/>
              <a:t> </a:t>
            </a:r>
            <a:r>
              <a:rPr lang="en-US" cap="small" dirty="0" smtClean="0"/>
              <a:t>by</a:t>
            </a:r>
            <a:r>
              <a:rPr lang="en-US" dirty="0" smtClean="0"/>
              <a:t> [</a:t>
            </a:r>
            <a:r>
              <a:rPr lang="en-US" b="1" dirty="0" smtClean="0"/>
              <a:t>v</a:t>
            </a:r>
            <a:r>
              <a:rPr lang="en-US" dirty="0" smtClean="0"/>
              <a:t>: </a:t>
            </a:r>
            <a:r>
              <a:rPr lang="en-US" dirty="0"/>
              <a:t>–</a:t>
            </a:r>
            <a:r>
              <a:rPr lang="en-US" dirty="0" smtClean="0"/>
              <a:t>]</a:t>
            </a:r>
            <a:endParaRPr lang="en-US" b="1" dirty="0"/>
          </a:p>
        </p:txBody>
      </p:sp>
      <p:sp>
        <p:nvSpPr>
          <p:cNvPr id="10" name="Striped Right Arrow 9"/>
          <p:cNvSpPr/>
          <p:nvPr/>
        </p:nvSpPr>
        <p:spPr>
          <a:xfrm rot="5400000">
            <a:off x="4610273" y="4447844"/>
            <a:ext cx="403538" cy="229431"/>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967775" y="1940818"/>
            <a:ext cx="559769" cy="523220"/>
          </a:xfrm>
          <a:prstGeom prst="rect">
            <a:avLst/>
          </a:prstGeom>
        </p:spPr>
        <p:txBody>
          <a:bodyPr wrap="none">
            <a:spAutoFit/>
          </a:bodyPr>
          <a:lstStyle/>
          <a:p>
            <a:pPr algn="ctr"/>
            <a:r>
              <a:rPr lang="en-US" sz="2800" dirty="0" smtClean="0"/>
              <a:t>⋈</a:t>
            </a:r>
            <a:r>
              <a:rPr lang="en-US" baseline="-25000" dirty="0" smtClean="0"/>
              <a:t>–</a:t>
            </a:r>
            <a:endParaRPr lang="en-US" sz="2800" baseline="-25000" dirty="0"/>
          </a:p>
        </p:txBody>
      </p:sp>
      <p:sp>
        <p:nvSpPr>
          <p:cNvPr id="12" name="Rectangle 11"/>
          <p:cNvSpPr/>
          <p:nvPr/>
        </p:nvSpPr>
        <p:spPr>
          <a:xfrm>
            <a:off x="5855982" y="1938003"/>
            <a:ext cx="364202" cy="523220"/>
          </a:xfrm>
          <a:prstGeom prst="rect">
            <a:avLst/>
          </a:prstGeom>
        </p:spPr>
        <p:txBody>
          <a:bodyPr wrap="none">
            <a:spAutoFit/>
          </a:bodyPr>
          <a:lstStyle/>
          <a:p>
            <a:pPr algn="ctr"/>
            <a:r>
              <a:rPr lang="en-US" sz="2800" dirty="0" smtClean="0"/>
              <a:t>=</a:t>
            </a:r>
            <a:endParaRPr lang="en-US" sz="2800" dirty="0"/>
          </a:p>
        </p:txBody>
      </p:sp>
    </p:spTree>
    <p:extLst>
      <p:ext uri="{BB962C8B-B14F-4D97-AF65-F5344CB8AC3E}">
        <p14:creationId xmlns:p14="http://schemas.microsoft.com/office/powerpoint/2010/main" val="262254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a:p>
        </p:txBody>
      </p:sp>
      <p:sp>
        <p:nvSpPr>
          <p:cNvPr id="7" name="Text Placeholder 6"/>
          <p:cNvSpPr>
            <a:spLocks noGrp="1"/>
          </p:cNvSpPr>
          <p:nvPr>
            <p:ph type="body" sz="quarter" idx="11"/>
          </p:nvPr>
        </p:nvSpPr>
        <p:spPr>
          <a:xfrm>
            <a:off x="659305" y="1564197"/>
            <a:ext cx="8196210" cy="4015497"/>
          </a:xfrm>
        </p:spPr>
        <p:txBody>
          <a:bodyPr/>
          <a:lstStyle/>
          <a:p>
            <a:r>
              <a:rPr lang="en-US" sz="1600" dirty="0" smtClean="0"/>
              <a:t>Last year Andreas observed that computational pipelines increasingly cross data models, in particular RA and LA. He illustrated why this is a problem with a sensor example.</a:t>
            </a:r>
          </a:p>
          <a:p>
            <a:r>
              <a:rPr lang="en-US" sz="1600" dirty="0" smtClean="0"/>
              <a:t>We found data that made the sensor example real, from a project called the Array of Things started right here in the city of Chicago.</a:t>
            </a:r>
          </a:p>
          <a:p>
            <a:pPr lvl="1"/>
            <a:r>
              <a:rPr lang="en-US" sz="1200" dirty="0" smtClean="0"/>
              <a:t>Added a few more preprocessing tasks (filtering, binning) to fit the real data.</a:t>
            </a:r>
          </a:p>
          <a:p>
            <a:r>
              <a:rPr lang="en-US" sz="1600" dirty="0" smtClean="0"/>
              <a:t>Why is a common algebra possible?</a:t>
            </a:r>
          </a:p>
          <a:p>
            <a:r>
              <a:rPr lang="en-US" sz="1600" dirty="0" smtClean="0"/>
              <a:t>Lara; </a:t>
            </a:r>
            <a:r>
              <a:rPr lang="en-US" sz="1200" dirty="0" smtClean="0"/>
              <a:t>discuss </a:t>
            </a:r>
            <a:r>
              <a:rPr lang="en-US" sz="1200" dirty="0"/>
              <a:t>associative </a:t>
            </a:r>
            <a:r>
              <a:rPr lang="en-US" sz="1200" dirty="0" smtClean="0"/>
              <a:t>table on the spot</a:t>
            </a:r>
          </a:p>
          <a:p>
            <a:r>
              <a:rPr lang="en-US" sz="1600" dirty="0" smtClean="0"/>
              <a:t>Join, Union, (Join-Union duality), Ext, properties</a:t>
            </a:r>
          </a:p>
          <a:p>
            <a:r>
              <a:rPr lang="en-US" sz="1600" dirty="0" smtClean="0"/>
              <a:t>Sensor example pseudocode, logical Lara</a:t>
            </a:r>
          </a:p>
          <a:p>
            <a:r>
              <a:rPr lang="en-US" sz="1600" dirty="0" smtClean="0"/>
              <a:t>Sorted Distributed Maps – relational, key-value, array systems</a:t>
            </a:r>
          </a:p>
          <a:p>
            <a:r>
              <a:rPr lang="en-US" sz="1600" dirty="0" smtClean="0"/>
              <a:t>Lower to Physical algebra, Accumulo</a:t>
            </a:r>
          </a:p>
          <a:p>
            <a:r>
              <a:rPr lang="en-US" sz="1600" dirty="0" smtClean="0"/>
              <a:t>Admits lots of optimizations; these significantly reduced runtime</a:t>
            </a:r>
          </a:p>
          <a:p>
            <a:r>
              <a:rPr lang="en-US" sz="1600" dirty="0" smtClean="0"/>
              <a:t>Does performance take a nosedive if we use Lara as a guiding abstraction for implementations? No; competitiveness experiment with MapReduce, analytics engine natively integrated with Accumulo on </a:t>
            </a:r>
            <a:r>
              <a:rPr lang="en-US" sz="1600" dirty="0" err="1" smtClean="0"/>
              <a:t>MxM</a:t>
            </a:r>
            <a:r>
              <a:rPr lang="en-US" sz="1600" dirty="0" smtClean="0"/>
              <a:t>, a fundamental building block for LA and RA</a:t>
            </a:r>
          </a:p>
          <a:p>
            <a:endParaRPr lang="en-US" sz="1600" dirty="0" smtClean="0"/>
          </a:p>
          <a:p>
            <a:endParaRPr lang="en-US" sz="1600" dirty="0" smtClean="0"/>
          </a:p>
        </p:txBody>
      </p:sp>
      <p:sp>
        <p:nvSpPr>
          <p:cNvPr id="5" name="Slide Number Placeholder 4"/>
          <p:cNvSpPr>
            <a:spLocks noGrp="1"/>
          </p:cNvSpPr>
          <p:nvPr>
            <p:ph type="sldNum" sz="quarter" idx="4"/>
          </p:nvPr>
        </p:nvSpPr>
        <p:spPr/>
        <p:txBody>
          <a:bodyPr/>
          <a:lstStyle/>
          <a:p>
            <a:fld id="{71669833-F6D1-4A24-9E2B-B954F35C4C41}" type="slidenum">
              <a:rPr lang="en-US" smtClean="0"/>
              <a:pPr/>
              <a:t>48</a:t>
            </a:fld>
            <a:endParaRPr lang="en-US"/>
          </a:p>
        </p:txBody>
      </p:sp>
    </p:spTree>
    <p:extLst>
      <p:ext uri="{BB962C8B-B14F-4D97-AF65-F5344CB8AC3E}">
        <p14:creationId xmlns:p14="http://schemas.microsoft.com/office/powerpoint/2010/main" val="10955249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Ext: </a:t>
            </a:r>
            <a:br>
              <a:rPr lang="en-US" dirty="0" smtClean="0"/>
            </a:br>
            <a:r>
              <a:rPr lang="en-US" dirty="0" err="1" smtClean="0"/>
              <a:t>Flatmap</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49</a:t>
            </a:fld>
            <a:endParaRPr lang="en-US"/>
          </a:p>
        </p:txBody>
      </p:sp>
      <p:graphicFrame>
        <p:nvGraphicFramePr>
          <p:cNvPr id="7" name="Table 6"/>
          <p:cNvGraphicFramePr>
            <a:graphicFrameLocks noGrp="1"/>
          </p:cNvGraphicFramePr>
          <p:nvPr>
            <p:extLst/>
          </p:nvPr>
        </p:nvGraphicFramePr>
        <p:xfrm>
          <a:off x="2814223" y="2105791"/>
          <a:ext cx="2068575" cy="1752600"/>
        </p:xfrm>
        <a:graphic>
          <a:graphicData uri="http://schemas.openxmlformats.org/drawingml/2006/table">
            <a:tbl>
              <a:tblPr firstRow="1" lastCol="1" bandRow="1">
                <a:tableStyleId>{69C7853C-536D-4A76-A0AE-DD22124D55A5}</a:tableStyleId>
              </a:tblPr>
              <a:tblGrid>
                <a:gridCol w="426434">
                  <a:extLst>
                    <a:ext uri="{9D8B030D-6E8A-4147-A177-3AD203B41FA5}">
                      <a16:colId xmlns:a16="http://schemas.microsoft.com/office/drawing/2014/main" val="3188097897"/>
                    </a:ext>
                  </a:extLst>
                </a:gridCol>
                <a:gridCol w="531463">
                  <a:extLst>
                    <a:ext uri="{9D8B030D-6E8A-4147-A177-3AD203B41FA5}">
                      <a16:colId xmlns:a16="http://schemas.microsoft.com/office/drawing/2014/main" val="4258710642"/>
                    </a:ext>
                  </a:extLst>
                </a:gridCol>
                <a:gridCol w="555339">
                  <a:extLst>
                    <a:ext uri="{9D8B030D-6E8A-4147-A177-3AD203B41FA5}">
                      <a16:colId xmlns:a16="http://schemas.microsoft.com/office/drawing/2014/main" val="2659883558"/>
                    </a:ext>
                  </a:extLst>
                </a:gridCol>
                <a:gridCol w="555339">
                  <a:extLst>
                    <a:ext uri="{9D8B030D-6E8A-4147-A177-3AD203B41FA5}">
                      <a16:colId xmlns:a16="http://schemas.microsoft.com/office/drawing/2014/main" val="3270218161"/>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a</a:t>
                      </a:r>
                      <a:endParaRPr lang="en-US" baseline="-25000"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x</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[0]</a:t>
                      </a:r>
                      <a:br>
                        <a:rPr lang="en-US" dirty="0" smtClean="0">
                          <a:solidFill>
                            <a:schemeClr val="tx1"/>
                          </a:solidFill>
                        </a:rPr>
                      </a:br>
                      <a:r>
                        <a:rPr lang="en-US" dirty="0" smtClean="0">
                          <a:solidFill>
                            <a:schemeClr val="tx1"/>
                          </a:solidFill>
                        </a:rPr>
                        <a:t>z</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12</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2</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a</a:t>
                      </a:r>
                      <a:r>
                        <a:rPr lang="en-US" baseline="-25000" dirty="0" smtClean="0">
                          <a:solidFill>
                            <a:schemeClr val="tx1"/>
                          </a:solidFill>
                        </a:rPr>
                        <a:t>2</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13</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n-US" b="0" dirty="0" smtClean="0">
                          <a:solidFill>
                            <a:schemeClr val="tx1"/>
                          </a:solidFill>
                        </a:rPr>
                        <a:t>3</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bl>
          </a:graphicData>
        </a:graphic>
      </p:graphicFrame>
      <p:sp>
        <p:nvSpPr>
          <p:cNvPr id="10" name="Rectangle 9"/>
          <p:cNvSpPr/>
          <p:nvPr/>
        </p:nvSpPr>
        <p:spPr>
          <a:xfrm>
            <a:off x="4914699" y="2308117"/>
            <a:ext cx="364202" cy="523220"/>
          </a:xfrm>
          <a:prstGeom prst="rect">
            <a:avLst/>
          </a:prstGeom>
        </p:spPr>
        <p:txBody>
          <a:bodyPr wrap="none">
            <a:spAutoFit/>
          </a:bodyPr>
          <a:lstStyle/>
          <a:p>
            <a:pPr algn="ctr"/>
            <a:r>
              <a:rPr lang="en-US" sz="2800" dirty="0" smtClean="0"/>
              <a:t>=</a:t>
            </a:r>
            <a:endParaRPr lang="en-US" sz="2800" dirty="0"/>
          </a:p>
        </p:txBody>
      </p:sp>
      <p:graphicFrame>
        <p:nvGraphicFramePr>
          <p:cNvPr id="11" name="Table 10"/>
          <p:cNvGraphicFramePr>
            <a:graphicFrameLocks noGrp="1"/>
          </p:cNvGraphicFramePr>
          <p:nvPr>
            <p:extLst/>
          </p:nvPr>
        </p:nvGraphicFramePr>
        <p:xfrm>
          <a:off x="5372463" y="1633656"/>
          <a:ext cx="3142342" cy="2865120"/>
        </p:xfrm>
        <a:graphic>
          <a:graphicData uri="http://schemas.openxmlformats.org/drawingml/2006/table">
            <a:tbl>
              <a:tblPr firstRow="1" lastCol="1" bandRow="1">
                <a:tableStyleId>{69C7853C-536D-4A76-A0AE-DD22124D55A5}</a:tableStyleId>
              </a:tblPr>
              <a:tblGrid>
                <a:gridCol w="570728">
                  <a:extLst>
                    <a:ext uri="{9D8B030D-6E8A-4147-A177-3AD203B41FA5}">
                      <a16:colId xmlns:a16="http://schemas.microsoft.com/office/drawing/2014/main" val="3188097897"/>
                    </a:ext>
                  </a:extLst>
                </a:gridCol>
                <a:gridCol w="570728">
                  <a:extLst>
                    <a:ext uri="{9D8B030D-6E8A-4147-A177-3AD203B41FA5}">
                      <a16:colId xmlns:a16="http://schemas.microsoft.com/office/drawing/2014/main" val="2660521823"/>
                    </a:ext>
                  </a:extLst>
                </a:gridCol>
                <a:gridCol w="711295">
                  <a:extLst>
                    <a:ext uri="{9D8B030D-6E8A-4147-A177-3AD203B41FA5}">
                      <a16:colId xmlns:a16="http://schemas.microsoft.com/office/drawing/2014/main" val="4258710642"/>
                    </a:ext>
                  </a:extLst>
                </a:gridCol>
                <a:gridCol w="1289591">
                  <a:extLst>
                    <a:ext uri="{9D8B030D-6E8A-4147-A177-3AD203B41FA5}">
                      <a16:colId xmlns:a16="http://schemas.microsoft.com/office/drawing/2014/main" val="265988355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a</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c</a:t>
                      </a:r>
                      <a:endParaRPr lang="en-US" dirty="0">
                        <a:solidFill>
                          <a:schemeClr val="tx1"/>
                        </a:solidFill>
                      </a:endParaRPr>
                    </a:p>
                  </a:txBody>
                  <a:tcP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k'</a:t>
                      </a:r>
                      <a:endParaRPr lang="en-US" dirty="0">
                        <a:solidFill>
                          <a:schemeClr val="tx1"/>
                        </a:solidFill>
                      </a:endParaRPr>
                    </a:p>
                  </a:txBody>
                  <a:tcPr>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 – 0</a:t>
                      </a:r>
                      <a:r>
                        <a:rPr lang="en-US" sz="1800" kern="1200" baseline="0" dirty="0" smtClean="0">
                          <a:solidFill>
                            <a:schemeClr val="tx1"/>
                          </a:solidFill>
                          <a:effectLst/>
                        </a:rPr>
                        <a:t> = 0</a:t>
                      </a:r>
                      <a:r>
                        <a:rPr lang="en-US" dirty="0" smtClean="0">
                          <a:solidFill>
                            <a:schemeClr val="tx1"/>
                          </a:solidFill>
                        </a:rPr>
                        <a:t>]</a:t>
                      </a:r>
                    </a:p>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lnT w="38100" cap="flat" cmpd="sng" algn="ctr">
                      <a:solidFill>
                        <a:srgbClr val="0C0C0C"/>
                      </a:solid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a:t>
                      </a:r>
                      <a:r>
                        <a:rPr lang="en-US" baseline="-25000" dirty="0" smtClean="0">
                          <a:solidFill>
                            <a:schemeClr val="tx1"/>
                          </a:solidFill>
                        </a:rPr>
                        <a:t>1</a:t>
                      </a: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b="0" dirty="0" smtClean="0">
                          <a:solidFill>
                            <a:schemeClr val="tx1"/>
                          </a:solidFill>
                        </a:rPr>
                        <a:t>11 </a:t>
                      </a:r>
                      <a:r>
                        <a:rPr kumimoji="0" lang="en-US" sz="1400" b="1" i="0" u="none" strike="noStrike" kern="1200" cap="none" spc="0" normalizeH="0" baseline="0" noProof="0" dirty="0" smtClean="0">
                          <a:ln>
                            <a:noFill/>
                          </a:ln>
                          <a:solidFill>
                            <a:srgbClr val="33006F"/>
                          </a:solidFill>
                          <a:effectLst/>
                          <a:uLnTx/>
                          <a:uFillTx/>
                          <a:latin typeface="+mn-lt"/>
                          <a:ea typeface="+mn-ea"/>
                          <a:cs typeface="+mn-cs"/>
                        </a:rPr>
                        <a:t>–</a:t>
                      </a:r>
                      <a:r>
                        <a:rPr lang="en-US" b="0" dirty="0" smtClean="0">
                          <a:solidFill>
                            <a:schemeClr val="tx1"/>
                          </a:solidFill>
                        </a:rPr>
                        <a:t> 5</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c</a:t>
                      </a:r>
                      <a:r>
                        <a:rPr lang="en-US" baseline="-25000" dirty="0" smtClean="0">
                          <a:solidFill>
                            <a:schemeClr val="tx1"/>
                          </a:solidFill>
                        </a:rPr>
                        <a:t>1</a:t>
                      </a: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5 – 11</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834545150"/>
                  </a:ext>
                </a:extLst>
              </a:tr>
              <a:tr h="370840">
                <a:tc>
                  <a:txBody>
                    <a:bodyPr/>
                    <a:lstStyle/>
                    <a:p>
                      <a:pPr algn="ct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a</a:t>
                      </a:r>
                      <a:r>
                        <a:rPr lang="en-US" baseline="-25000" dirty="0" smtClean="0">
                          <a:solidFill>
                            <a:schemeClr val="tx1"/>
                          </a:solidFill>
                        </a:rPr>
                        <a:t>1</a:t>
                      </a: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12 – 2</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581229886"/>
                  </a:ext>
                </a:extLst>
              </a:tr>
              <a:tr h="370840">
                <a:tc>
                  <a:txBody>
                    <a:bodyPr/>
                    <a:lstStyle/>
                    <a:p>
                      <a:pPr algn="ct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2</a:t>
                      </a:r>
                      <a:endParaRPr lang="en-US"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c</a:t>
                      </a:r>
                      <a:r>
                        <a:rPr lang="en-US" baseline="-25000" dirty="0" smtClean="0">
                          <a:solidFill>
                            <a:schemeClr val="tx1"/>
                          </a:solidFill>
                        </a:rPr>
                        <a:t>2</a:t>
                      </a:r>
                      <a:r>
                        <a:rPr lang="en-US" dirty="0" smtClean="0">
                          <a:solidFill>
                            <a:schemeClr val="tx1"/>
                          </a:solidFill>
                        </a:rPr>
                        <a:t>a</a:t>
                      </a:r>
                      <a:r>
                        <a:rPr lang="en-US" baseline="-25000" dirty="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2 – 12</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33907495"/>
                  </a:ext>
                </a:extLst>
              </a:tr>
              <a:tr h="370840">
                <a:tc>
                  <a:txBody>
                    <a:bodyPr/>
                    <a:lstStyle/>
                    <a:p>
                      <a:pPr algn="ctr"/>
                      <a:r>
                        <a:rPr lang="en-US" dirty="0" smtClean="0">
                          <a:solidFill>
                            <a:schemeClr val="tx1"/>
                          </a:solidFill>
                        </a:rPr>
                        <a:t>a</a:t>
                      </a:r>
                      <a:r>
                        <a:rPr lang="en-US" baseline="-25000" dirty="0" smtClean="0">
                          <a:solidFill>
                            <a:schemeClr val="tx1"/>
                          </a:solidFill>
                        </a:rPr>
                        <a:t>2</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tc>
                <a:tc>
                  <a:txBody>
                    <a:bodyPr/>
                    <a:lstStyle/>
                    <a:p>
                      <a:pPr algn="ctr"/>
                      <a:r>
                        <a:rPr lang="en-US" dirty="0" smtClean="0">
                          <a:solidFill>
                            <a:schemeClr val="tx1"/>
                          </a:solidFill>
                        </a:rPr>
                        <a:t>a</a:t>
                      </a:r>
                      <a:r>
                        <a:rPr lang="en-US" baseline="-25000" dirty="0" smtClean="0">
                          <a:solidFill>
                            <a:schemeClr val="tx1"/>
                          </a:solidFill>
                        </a:rPr>
                        <a:t>2</a:t>
                      </a:r>
                      <a:r>
                        <a:rPr lang="en-US" baseline="0" dirty="0" smtClean="0">
                          <a:solidFill>
                            <a:schemeClr val="tx1"/>
                          </a:solidFill>
                        </a:rPr>
                        <a:t>c</a:t>
                      </a:r>
                      <a:r>
                        <a:rPr lang="en-US" baseline="-25000" dirty="0" smtClean="0">
                          <a:solidFill>
                            <a:schemeClr val="tx1"/>
                          </a:solidFill>
                        </a:rPr>
                        <a:t>1</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13 – 3</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412279635"/>
                  </a:ext>
                </a:extLst>
              </a:tr>
              <a:tr h="370840">
                <a:tc>
                  <a:txBody>
                    <a:bodyPr/>
                    <a:lstStyle/>
                    <a:p>
                      <a:pPr algn="ctr"/>
                      <a:r>
                        <a:rPr lang="en-US" dirty="0" smtClean="0">
                          <a:solidFill>
                            <a:schemeClr val="tx1"/>
                          </a:solidFill>
                        </a:rPr>
                        <a:t>a</a:t>
                      </a:r>
                      <a:r>
                        <a:rPr lang="en-US" baseline="-25000" dirty="0" smtClean="0">
                          <a:solidFill>
                            <a:schemeClr val="tx1"/>
                          </a:solidFill>
                        </a:rPr>
                        <a:t>2</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1</a:t>
                      </a:r>
                      <a:endParaRPr lang="en-US" dirty="0">
                        <a:solidFill>
                          <a:schemeClr val="tx1"/>
                        </a:solidFill>
                      </a:endParaRPr>
                    </a:p>
                  </a:txBody>
                  <a:tcPr/>
                </a:tc>
                <a:tc>
                  <a:txBody>
                    <a:bodyPr/>
                    <a:lstStyle/>
                    <a:p>
                      <a:pPr algn="ctr"/>
                      <a:r>
                        <a:rPr lang="en-US" dirty="0" smtClean="0">
                          <a:solidFill>
                            <a:schemeClr val="tx1"/>
                          </a:solidFill>
                        </a:rPr>
                        <a:t>c</a:t>
                      </a:r>
                      <a:r>
                        <a:rPr lang="en-US" baseline="-25000" dirty="0" smtClean="0">
                          <a:solidFill>
                            <a:schemeClr val="tx1"/>
                          </a:solidFill>
                        </a:rPr>
                        <a:t>1</a:t>
                      </a:r>
                      <a:r>
                        <a:rPr lang="en-US" baseline="0" dirty="0" smtClean="0">
                          <a:solidFill>
                            <a:schemeClr val="tx1"/>
                          </a:solidFill>
                        </a:rPr>
                        <a:t>a</a:t>
                      </a:r>
                      <a:r>
                        <a:rPr lang="en-US" baseline="-25000" dirty="0" smtClean="0">
                          <a:solidFill>
                            <a:schemeClr val="tx1"/>
                          </a:solidFill>
                        </a:rPr>
                        <a:t>2</a:t>
                      </a:r>
                      <a:endParaRPr lang="en-US" dirty="0">
                        <a:solidFill>
                          <a:schemeClr val="tx1"/>
                        </a:solidFill>
                      </a:endParaRPr>
                    </a:p>
                  </a:txBody>
                  <a:tcPr>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3 – 13</a:t>
                      </a:r>
                      <a:endParaRPr lang="en-US" b="0"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267611998"/>
                  </a:ext>
                </a:extLst>
              </a:tr>
            </a:tbl>
          </a:graphicData>
        </a:graphic>
      </p:graphicFrame>
      <p:sp>
        <p:nvSpPr>
          <p:cNvPr id="14" name="Rectangle 13"/>
          <p:cNvSpPr/>
          <p:nvPr/>
        </p:nvSpPr>
        <p:spPr>
          <a:xfrm>
            <a:off x="1868379" y="2308117"/>
            <a:ext cx="707630" cy="523220"/>
          </a:xfrm>
          <a:prstGeom prst="rect">
            <a:avLst/>
          </a:prstGeom>
        </p:spPr>
        <p:txBody>
          <a:bodyPr wrap="none">
            <a:spAutoFit/>
          </a:bodyPr>
          <a:lstStyle/>
          <a:p>
            <a:pPr algn="ctr"/>
            <a:r>
              <a:rPr lang="en-US" sz="2800" dirty="0" err="1" smtClean="0"/>
              <a:t>ext</a:t>
            </a:r>
            <a:r>
              <a:rPr lang="en-US" sz="2800" baseline="-25000" dirty="0" err="1" smtClean="0"/>
              <a:t>f</a:t>
            </a:r>
            <a:endParaRPr lang="en-US" sz="2800" dirty="0"/>
          </a:p>
        </p:txBody>
      </p:sp>
      <p:graphicFrame>
        <p:nvGraphicFramePr>
          <p:cNvPr id="15" name="Table 14"/>
          <p:cNvGraphicFramePr>
            <a:graphicFrameLocks noGrp="1"/>
          </p:cNvGraphicFramePr>
          <p:nvPr>
            <p:extLst/>
          </p:nvPr>
        </p:nvGraphicFramePr>
        <p:xfrm>
          <a:off x="1259552" y="4227723"/>
          <a:ext cx="1359129" cy="1112520"/>
        </p:xfrm>
        <a:graphic>
          <a:graphicData uri="http://schemas.openxmlformats.org/drawingml/2006/table">
            <a:tbl>
              <a:tblPr firstRow="1" lastCol="1" bandRow="1">
                <a:tableStyleId>{69C7853C-536D-4A76-A0AE-DD22124D55A5}</a:tableStyleId>
              </a:tblPr>
              <a:tblGrid>
                <a:gridCol w="672630">
                  <a:extLst>
                    <a:ext uri="{9D8B030D-6E8A-4147-A177-3AD203B41FA5}">
                      <a16:colId xmlns:a16="http://schemas.microsoft.com/office/drawing/2014/main" val="4067530916"/>
                    </a:ext>
                  </a:extLst>
                </a:gridCol>
                <a:gridCol w="686499">
                  <a:extLst>
                    <a:ext uri="{9D8B030D-6E8A-4147-A177-3AD203B41FA5}">
                      <a16:colId xmlns:a16="http://schemas.microsoft.com/office/drawing/2014/main" val="2659883558"/>
                    </a:ext>
                  </a:extLst>
                </a:gridCol>
              </a:tblGrid>
              <a:tr h="370840">
                <a:tc>
                  <a:txBody>
                    <a:bodyPr/>
                    <a:lstStyle/>
                    <a:p>
                      <a:pPr algn="ctr"/>
                      <a:r>
                        <a:rPr lang="en-US" dirty="0" smtClean="0">
                          <a:solidFill>
                            <a:schemeClr val="tx1"/>
                          </a:solidFill>
                        </a:rPr>
                        <a:t>k'</a:t>
                      </a:r>
                      <a:endParaRPr lang="en-US" dirty="0">
                        <a:solidFill>
                          <a:schemeClr val="tx1"/>
                        </a:solidFill>
                      </a:endParaRP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v'</a:t>
                      </a:r>
                      <a:endParaRPr lang="en-US" dirty="0">
                        <a:solidFill>
                          <a:schemeClr val="tx1"/>
                        </a:solidFill>
                      </a:endParaRPr>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ac</a:t>
                      </a: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b="1" dirty="0" smtClean="0"/>
                        <a:t>x</a:t>
                      </a:r>
                      <a:r>
                        <a:rPr lang="en-US" b="1" baseline="0" dirty="0" smtClean="0"/>
                        <a:t> – z</a:t>
                      </a:r>
                      <a:endParaRPr lang="en-US" b="1" dirty="0"/>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1831096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chemeClr val="tx1"/>
                          </a:solidFill>
                        </a:rPr>
                        <a:t>ca</a:t>
                      </a:r>
                    </a:p>
                  </a:txBody>
                  <a:tcPr>
                    <a:lnL w="127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US" b="1" dirty="0" smtClean="0"/>
                        <a:t>z – x</a:t>
                      </a:r>
                      <a:endParaRPr lang="en-US" b="1" dirty="0"/>
                    </a:p>
                  </a:txBody>
                  <a:tcPr>
                    <a:lnL w="38100" cap="flat" cmpd="sng" algn="ctr">
                      <a:solidFill>
                        <a:srgbClr val="0C0C0C"/>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83238451"/>
                  </a:ext>
                </a:extLst>
              </a:tr>
            </a:tbl>
          </a:graphicData>
        </a:graphic>
      </p:graphicFrame>
      <p:sp>
        <p:nvSpPr>
          <p:cNvPr id="17" name="TextBox 16"/>
          <p:cNvSpPr txBox="1"/>
          <p:nvPr/>
        </p:nvSpPr>
        <p:spPr>
          <a:xfrm>
            <a:off x="712108" y="3858391"/>
            <a:ext cx="1295547" cy="369332"/>
          </a:xfrm>
          <a:prstGeom prst="rect">
            <a:avLst/>
          </a:prstGeom>
          <a:solidFill>
            <a:schemeClr val="bg2">
              <a:lumMod val="95000"/>
            </a:schemeClr>
          </a:solidFill>
          <a:ln w="28575">
            <a:solidFill>
              <a:schemeClr val="accent1"/>
            </a:solidFill>
          </a:ln>
        </p:spPr>
        <p:txBody>
          <a:bodyPr wrap="none" rtlCol="0">
            <a:spAutoFit/>
          </a:bodyPr>
          <a:lstStyle/>
          <a:p>
            <a:r>
              <a:rPr lang="en-US" dirty="0"/>
              <a:t>f(a, c, x, z) =</a:t>
            </a:r>
          </a:p>
        </p:txBody>
      </p:sp>
      <p:sp>
        <p:nvSpPr>
          <p:cNvPr id="2" name="Right Arrow 1"/>
          <p:cNvSpPr/>
          <p:nvPr/>
        </p:nvSpPr>
        <p:spPr>
          <a:xfrm rot="6902761">
            <a:off x="1660027" y="3240790"/>
            <a:ext cx="1009224" cy="1654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3"/>
          <a:srcRect l="3467" t="52098" r="28404" b="20548"/>
          <a:stretch/>
        </p:blipFill>
        <p:spPr>
          <a:xfrm>
            <a:off x="5624274" y="5985147"/>
            <a:ext cx="3232145" cy="371203"/>
          </a:xfrm>
          <a:prstGeom prst="rect">
            <a:avLst/>
          </a:prstGeom>
        </p:spPr>
      </p:pic>
      <p:pic>
        <p:nvPicPr>
          <p:cNvPr id="19" name="Picture 18"/>
          <p:cNvPicPr>
            <a:picLocks noChangeAspect="1"/>
          </p:cNvPicPr>
          <p:nvPr/>
        </p:nvPicPr>
        <p:blipFill rotWithShape="1">
          <a:blip r:embed="rId4"/>
          <a:srcRect t="74837" r="31045"/>
          <a:stretch/>
        </p:blipFill>
        <p:spPr>
          <a:xfrm>
            <a:off x="1417595" y="5878342"/>
            <a:ext cx="3811808" cy="734967"/>
          </a:xfrm>
          <a:prstGeom prst="rect">
            <a:avLst/>
          </a:prstGeom>
        </p:spPr>
      </p:pic>
      <p:sp>
        <p:nvSpPr>
          <p:cNvPr id="13" name="TextBox 12"/>
          <p:cNvSpPr txBox="1"/>
          <p:nvPr/>
        </p:nvSpPr>
        <p:spPr>
          <a:xfrm>
            <a:off x="5574740" y="5679656"/>
            <a:ext cx="1115370" cy="369332"/>
          </a:xfrm>
          <a:prstGeom prst="rect">
            <a:avLst/>
          </a:prstGeom>
          <a:noFill/>
        </p:spPr>
        <p:txBody>
          <a:bodyPr wrap="none" rtlCol="0">
            <a:spAutoFit/>
          </a:bodyPr>
          <a:lstStyle/>
          <a:p>
            <a:r>
              <a:rPr lang="en-US" dirty="0" smtClean="0">
                <a:solidFill>
                  <a:srgbClr val="0C0C0C"/>
                </a:solidFill>
              </a:rPr>
              <a:t>Requires: </a:t>
            </a:r>
            <a:endParaRPr lang="en-US" dirty="0">
              <a:solidFill>
                <a:srgbClr val="0C0C0C"/>
              </a:solidFill>
            </a:endParaRPr>
          </a:p>
        </p:txBody>
      </p:sp>
    </p:spTree>
    <p:extLst>
      <p:ext uri="{BB962C8B-B14F-4D97-AF65-F5344CB8AC3E}">
        <p14:creationId xmlns:p14="http://schemas.microsoft.com/office/powerpoint/2010/main" val="631753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52047" y="2733096"/>
            <a:ext cx="4591812" cy="3439104"/>
          </a:xfrm>
          <a:prstGeom prst="rect">
            <a:avLst/>
          </a:prstGeom>
          <a:solidFill>
            <a:srgbClr val="FFCDCD"/>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32687" y="2733096"/>
            <a:ext cx="2462599" cy="1505476"/>
          </a:xfrm>
          <a:prstGeom prst="rect">
            <a:avLst/>
          </a:prstGeom>
          <a:solidFill>
            <a:srgbClr val="79FFB6"/>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p:txBody>
          <a:bodyPr/>
          <a:lstStyle/>
          <a:p>
            <a:r>
              <a:rPr lang="en-US" dirty="0" smtClean="0"/>
              <a:t>Covariance query: easy in LA, awkward in RA</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a:t>
            </a:fld>
            <a:endParaRPr lang="en-US"/>
          </a:p>
        </p:txBody>
      </p:sp>
      <p:sp>
        <p:nvSpPr>
          <p:cNvPr id="3" name="Rectangle 2"/>
          <p:cNvSpPr/>
          <p:nvPr/>
        </p:nvSpPr>
        <p:spPr>
          <a:xfrm>
            <a:off x="904826" y="2811280"/>
            <a:ext cx="3684892" cy="1698927"/>
          </a:xfrm>
          <a:prstGeom prst="rect">
            <a:avLst/>
          </a:prstGeom>
        </p:spPr>
        <p:txBody>
          <a:bodyPr wrap="square">
            <a:spAutoFit/>
          </a:bodyPr>
          <a:lstStyle/>
          <a:p>
            <a:pPr lvl="0">
              <a:spcBef>
                <a:spcPct val="20000"/>
              </a:spcBef>
            </a:pPr>
            <a:r>
              <a:rPr lang="en-US" b="1" dirty="0" smtClean="0">
                <a:solidFill>
                  <a:srgbClr val="0C0C0C"/>
                </a:solidFill>
              </a:rPr>
              <a:t>                 </a:t>
            </a:r>
            <a:r>
              <a:rPr lang="en-US" b="1" u="sng" dirty="0" smtClean="0">
                <a:solidFill>
                  <a:srgbClr val="0C0C0C"/>
                </a:solidFill>
              </a:rPr>
              <a:t>LA</a:t>
            </a:r>
          </a:p>
          <a:p>
            <a:pPr lvl="0">
              <a:spcBef>
                <a:spcPct val="20000"/>
              </a:spcBef>
            </a:pPr>
            <a:r>
              <a:rPr lang="en-US" b="1" dirty="0" smtClean="0">
                <a:solidFill>
                  <a:srgbClr val="0C0C0C"/>
                </a:solidFill>
              </a:rPr>
              <a:t>N</a:t>
            </a:r>
            <a:r>
              <a:rPr lang="en-US" dirty="0" smtClean="0">
                <a:solidFill>
                  <a:srgbClr val="0C0C0C"/>
                </a:solidFill>
              </a:rPr>
              <a:t> </a:t>
            </a:r>
            <a:r>
              <a:rPr lang="en-US" dirty="0">
                <a:solidFill>
                  <a:srgbClr val="0C0C0C"/>
                </a:solidFill>
              </a:rPr>
              <a:t>= size(</a:t>
            </a:r>
            <a:r>
              <a:rPr lang="en-US" b="1" dirty="0">
                <a:solidFill>
                  <a:srgbClr val="0C0C0C"/>
                </a:solidFill>
              </a:rPr>
              <a:t>X</a:t>
            </a:r>
            <a:r>
              <a:rPr lang="en-US" dirty="0">
                <a:solidFill>
                  <a:srgbClr val="0C0C0C"/>
                </a:solidFill>
              </a:rPr>
              <a:t>, 1);</a:t>
            </a:r>
          </a:p>
          <a:p>
            <a:pPr lvl="0">
              <a:spcBef>
                <a:spcPct val="20000"/>
              </a:spcBef>
            </a:pPr>
            <a:r>
              <a:rPr lang="en-US" b="1" dirty="0">
                <a:solidFill>
                  <a:srgbClr val="0C0C0C"/>
                </a:solidFill>
              </a:rPr>
              <a:t>M</a:t>
            </a:r>
            <a:r>
              <a:rPr lang="en-US" dirty="0">
                <a:solidFill>
                  <a:srgbClr val="0C0C0C"/>
                </a:solidFill>
              </a:rPr>
              <a:t> = mean(</a:t>
            </a:r>
            <a:r>
              <a:rPr lang="en-US" b="1" dirty="0">
                <a:solidFill>
                  <a:srgbClr val="0C0C0C"/>
                </a:solidFill>
              </a:rPr>
              <a:t>X</a:t>
            </a:r>
            <a:r>
              <a:rPr lang="en-US" dirty="0">
                <a:solidFill>
                  <a:srgbClr val="0C0C0C"/>
                </a:solidFill>
              </a:rPr>
              <a:t>, 1</a:t>
            </a:r>
            <a:r>
              <a:rPr lang="en-US" dirty="0" smtClean="0">
                <a:solidFill>
                  <a:srgbClr val="0C0C0C"/>
                </a:solidFill>
              </a:rPr>
              <a:t>);</a:t>
            </a:r>
          </a:p>
          <a:p>
            <a:pPr>
              <a:spcBef>
                <a:spcPct val="20000"/>
              </a:spcBef>
            </a:pPr>
            <a:r>
              <a:rPr lang="en-US" b="1" dirty="0">
                <a:solidFill>
                  <a:srgbClr val="0C0C0C"/>
                </a:solidFill>
              </a:rPr>
              <a:t>C</a:t>
            </a:r>
            <a:r>
              <a:rPr lang="en-US" dirty="0">
                <a:solidFill>
                  <a:srgbClr val="0C0C0C"/>
                </a:solidFill>
              </a:rPr>
              <a:t> = </a:t>
            </a:r>
            <a:r>
              <a:rPr lang="en-US" b="1" dirty="0" smtClean="0">
                <a:solidFill>
                  <a:srgbClr val="0C0C0C"/>
                </a:solidFill>
              </a:rPr>
              <a:t>X</a:t>
            </a:r>
            <a:r>
              <a:rPr lang="en-US" dirty="0" smtClean="0">
                <a:solidFill>
                  <a:srgbClr val="0C0C0C"/>
                </a:solidFill>
              </a:rPr>
              <a:t>'*</a:t>
            </a:r>
            <a:r>
              <a:rPr lang="en-US" b="1" dirty="0">
                <a:solidFill>
                  <a:srgbClr val="0C0C0C"/>
                </a:solidFill>
              </a:rPr>
              <a:t>X </a:t>
            </a:r>
            <a:r>
              <a:rPr lang="en-US" dirty="0">
                <a:solidFill>
                  <a:srgbClr val="0C0C0C"/>
                </a:solidFill>
              </a:rPr>
              <a:t>/ </a:t>
            </a:r>
            <a:r>
              <a:rPr lang="en-US" b="1" dirty="0" smtClean="0">
                <a:solidFill>
                  <a:srgbClr val="0C0C0C"/>
                </a:solidFill>
              </a:rPr>
              <a:t>N</a:t>
            </a:r>
            <a:r>
              <a:rPr lang="en-US" dirty="0" smtClean="0">
                <a:solidFill>
                  <a:srgbClr val="0C0C0C"/>
                </a:solidFill>
              </a:rPr>
              <a:t> </a:t>
            </a:r>
            <a:r>
              <a:rPr lang="en-US" dirty="0">
                <a:solidFill>
                  <a:srgbClr val="0C0C0C"/>
                </a:solidFill>
              </a:rPr>
              <a:t>– </a:t>
            </a:r>
            <a:r>
              <a:rPr lang="en-US" b="1" dirty="0" smtClean="0">
                <a:solidFill>
                  <a:srgbClr val="0C0C0C"/>
                </a:solidFill>
              </a:rPr>
              <a:t>M</a:t>
            </a:r>
            <a:r>
              <a:rPr lang="en-US" dirty="0" smtClean="0">
                <a:solidFill>
                  <a:srgbClr val="0C0C0C"/>
                </a:solidFill>
              </a:rPr>
              <a:t>'*</a:t>
            </a:r>
            <a:r>
              <a:rPr lang="en-US" b="1" dirty="0" smtClean="0">
                <a:solidFill>
                  <a:srgbClr val="0C0C0C"/>
                </a:solidFill>
              </a:rPr>
              <a:t>M</a:t>
            </a:r>
            <a:r>
              <a:rPr lang="en-US" dirty="0" smtClean="0">
                <a:solidFill>
                  <a:srgbClr val="0C0C0C"/>
                </a:solidFill>
              </a:rPr>
              <a:t>;</a:t>
            </a:r>
            <a:endParaRPr lang="en-US" dirty="0">
              <a:solidFill>
                <a:srgbClr val="0C0C0C"/>
              </a:solidFill>
            </a:endParaRPr>
          </a:p>
          <a:p>
            <a:pPr lvl="0">
              <a:spcBef>
                <a:spcPct val="20000"/>
              </a:spcBef>
            </a:pPr>
            <a:endParaRPr lang="en-US" dirty="0" smtClean="0"/>
          </a:p>
        </p:txBody>
      </p:sp>
      <p:sp>
        <p:nvSpPr>
          <p:cNvPr id="7" name="Rectangle 6"/>
          <p:cNvSpPr/>
          <p:nvPr/>
        </p:nvSpPr>
        <p:spPr>
          <a:xfrm>
            <a:off x="820269" y="6172200"/>
            <a:ext cx="5011271" cy="523220"/>
          </a:xfrm>
          <a:prstGeom prst="rect">
            <a:avLst/>
          </a:prstGeom>
        </p:spPr>
        <p:txBody>
          <a:bodyPr wrap="square">
            <a:spAutoFit/>
          </a:bodyPr>
          <a:lstStyle/>
          <a:p>
            <a:r>
              <a:rPr lang="en-US" sz="1400" dirty="0"/>
              <a:t>Carlos </a:t>
            </a:r>
            <a:r>
              <a:rPr lang="en-US" sz="1400" dirty="0" smtClean="0"/>
              <a:t>Ordonez.</a:t>
            </a:r>
            <a:endParaRPr lang="en-US" sz="1400" dirty="0"/>
          </a:p>
          <a:p>
            <a:r>
              <a:rPr lang="en-US" sz="1400" i="1" dirty="0" smtClean="0"/>
              <a:t>Building </a:t>
            </a:r>
            <a:r>
              <a:rPr lang="en-US" sz="1400" i="1" dirty="0"/>
              <a:t>Statistical Models and Scoring </a:t>
            </a:r>
            <a:r>
              <a:rPr lang="en-US" sz="1400" i="1" dirty="0" smtClean="0"/>
              <a:t>with UDFs</a:t>
            </a:r>
            <a:r>
              <a:rPr lang="en-US" sz="1400" dirty="0" smtClean="0"/>
              <a:t>. SIGMOD 2007.</a:t>
            </a:r>
            <a:endParaRPr lang="en-US" sz="1400" dirty="0"/>
          </a:p>
        </p:txBody>
      </p:sp>
      <mc:AlternateContent xmlns:mc="http://schemas.openxmlformats.org/markup-compatibility/2006" xmlns:a14="http://schemas.microsoft.com/office/drawing/2010/main">
        <mc:Choice Requires="a14">
          <p:sp>
            <p:nvSpPr>
              <p:cNvPr id="11" name="Rectangle 10"/>
              <p:cNvSpPr/>
              <p:nvPr/>
            </p:nvSpPr>
            <p:spPr>
              <a:xfrm>
                <a:off x="3651369" y="1711380"/>
                <a:ext cx="1252074" cy="810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𝑥</m:t>
                                </m:r>
                                <m:r>
                                  <a:rPr lang="en-US" b="0" i="1" baseline="-25000" smtClean="0">
                                    <a:latin typeface="Cambria Math" panose="02040503050406030204" pitchFamily="18" charset="0"/>
                                  </a:rPr>
                                  <m:t>11</m:t>
                                </m:r>
                              </m:e>
                              <m:e>
                                <m:r>
                                  <a:rPr lang="en-US" b="0" i="1" smtClean="0">
                                    <a:latin typeface="Cambria Math" panose="02040503050406030204" pitchFamily="18" charset="0"/>
                                  </a:rPr>
                                  <m:t>𝑥</m:t>
                                </m:r>
                                <m:r>
                                  <a:rPr lang="en-US" b="0" i="1" baseline="-25000" smtClean="0">
                                    <a:latin typeface="Cambria Math" panose="02040503050406030204" pitchFamily="18" charset="0"/>
                                  </a:rPr>
                                  <m:t>12</m:t>
                                </m:r>
                              </m:e>
                            </m:mr>
                            <m:mr>
                              <m:e>
                                <m:r>
                                  <a:rPr lang="en-US" b="0" i="1" smtClean="0">
                                    <a:latin typeface="Cambria Math" panose="02040503050406030204" pitchFamily="18" charset="0"/>
                                  </a:rPr>
                                  <m:t>𝑥</m:t>
                                </m:r>
                                <m:r>
                                  <a:rPr lang="en-US" b="0" i="1" baseline="-25000" smtClean="0">
                                    <a:latin typeface="Cambria Math" panose="02040503050406030204" pitchFamily="18" charset="0"/>
                                  </a:rPr>
                                  <m:t>21</m:t>
                                </m:r>
                              </m:e>
                              <m:e>
                                <m:r>
                                  <a:rPr lang="en-US" b="0" i="1" smtClean="0">
                                    <a:latin typeface="Cambria Math" panose="02040503050406030204" pitchFamily="18" charset="0"/>
                                  </a:rPr>
                                  <m:t>𝑥</m:t>
                                </m:r>
                                <m:r>
                                  <a:rPr lang="en-US" b="0" i="1" baseline="-25000" smtClean="0">
                                    <a:latin typeface="Cambria Math" panose="02040503050406030204" pitchFamily="18" charset="0"/>
                                  </a:rPr>
                                  <m:t>22</m:t>
                                </m:r>
                              </m:e>
                            </m:mr>
                            <m:mr>
                              <m:e>
                                <m:r>
                                  <a:rPr lang="en-US" b="0" i="1" smtClean="0">
                                    <a:latin typeface="Cambria Math" panose="02040503050406030204" pitchFamily="18" charset="0"/>
                                  </a:rPr>
                                  <m:t>𝑥</m:t>
                                </m:r>
                                <m:r>
                                  <a:rPr lang="en-US" b="0" i="1" baseline="-25000" smtClean="0">
                                    <a:latin typeface="Cambria Math" panose="02040503050406030204" pitchFamily="18" charset="0"/>
                                  </a:rPr>
                                  <m:t>31</m:t>
                                </m:r>
                              </m:e>
                              <m:e>
                                <m:r>
                                  <a:rPr lang="en-US" b="0" i="1" smtClean="0">
                                    <a:latin typeface="Cambria Math" panose="02040503050406030204" pitchFamily="18" charset="0"/>
                                  </a:rPr>
                                  <m:t>𝑥</m:t>
                                </m:r>
                                <m:r>
                                  <a:rPr lang="en-US" b="0" i="1" baseline="-25000" smtClean="0">
                                    <a:latin typeface="Cambria Math" panose="02040503050406030204" pitchFamily="18" charset="0"/>
                                  </a:rPr>
                                  <m:t>32</m:t>
                                </m:r>
                              </m:e>
                            </m:mr>
                          </m:m>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3651369" y="1711380"/>
                <a:ext cx="1252074" cy="810735"/>
              </a:xfrm>
              <a:prstGeom prst="rect">
                <a:avLst/>
              </a:prstGeom>
              <a:blipFill>
                <a:blip r:embed="rId3"/>
                <a:stretch>
                  <a:fillRect/>
                </a:stretch>
              </a:blipFill>
            </p:spPr>
            <p:txBody>
              <a:bodyPr/>
              <a:lstStyle/>
              <a:p>
                <a:r>
                  <a:rPr lang="en-US">
                    <a:noFill/>
                  </a:rPr>
                  <a:t> </a:t>
                </a:r>
              </a:p>
            </p:txBody>
          </p:sp>
        </mc:Fallback>
      </mc:AlternateContent>
      <p:sp>
        <p:nvSpPr>
          <p:cNvPr id="16" name="Rectangle 15"/>
          <p:cNvSpPr/>
          <p:nvPr/>
        </p:nvSpPr>
        <p:spPr>
          <a:xfrm>
            <a:off x="4052047" y="2811280"/>
            <a:ext cx="4648200" cy="3360920"/>
          </a:xfrm>
          <a:prstGeom prst="rect">
            <a:avLst/>
          </a:prstGeom>
        </p:spPr>
        <p:txBody>
          <a:bodyPr wrap="square">
            <a:spAutoFit/>
          </a:bodyPr>
          <a:lstStyle/>
          <a:p>
            <a:pPr lvl="0" algn="ctr">
              <a:spcBef>
                <a:spcPct val="20000"/>
              </a:spcBef>
            </a:pPr>
            <a:r>
              <a:rPr lang="en-US" b="1" u="sng" dirty="0" smtClean="0">
                <a:solidFill>
                  <a:srgbClr val="0C0C0C"/>
                </a:solidFill>
              </a:rPr>
              <a:t>RA</a:t>
            </a:r>
          </a:p>
          <a:p>
            <a:pPr lvl="0">
              <a:spcBef>
                <a:spcPct val="20000"/>
              </a:spcBef>
            </a:pPr>
            <a:r>
              <a:rPr lang="en-US" dirty="0" smtClean="0">
                <a:solidFill>
                  <a:srgbClr val="0C0C0C"/>
                </a:solidFill>
              </a:rPr>
              <a:t>(Generated SQL statements for each entry)</a:t>
            </a:r>
          </a:p>
          <a:p>
            <a:pPr>
              <a:spcBef>
                <a:spcPct val="20000"/>
              </a:spcBef>
            </a:pPr>
            <a:r>
              <a:rPr lang="en-US" b="1" dirty="0" smtClean="0">
                <a:solidFill>
                  <a:srgbClr val="0C0C0C"/>
                </a:solidFill>
              </a:rPr>
              <a:t>T</a:t>
            </a:r>
            <a:r>
              <a:rPr lang="en-US" dirty="0" smtClean="0">
                <a:solidFill>
                  <a:srgbClr val="0C0C0C"/>
                </a:solidFill>
              </a:rPr>
              <a:t> = </a:t>
            </a:r>
            <a:r>
              <a:rPr lang="en-US" cap="small" dirty="0" smtClean="0">
                <a:solidFill>
                  <a:srgbClr val="0C0C0C"/>
                </a:solidFill>
              </a:rPr>
              <a:t>select</a:t>
            </a:r>
            <a:r>
              <a:rPr lang="en-US" dirty="0" smtClean="0">
                <a:solidFill>
                  <a:srgbClr val="0C0C0C"/>
                </a:solidFill>
              </a:rPr>
              <a:t> </a:t>
            </a:r>
            <a:r>
              <a:rPr lang="en-US" cap="small" dirty="0">
                <a:solidFill>
                  <a:srgbClr val="0C0C0C"/>
                </a:solidFill>
              </a:rPr>
              <a:t>from</a:t>
            </a:r>
            <a:r>
              <a:rPr lang="en-US" dirty="0">
                <a:solidFill>
                  <a:srgbClr val="0C0C0C"/>
                </a:solidFill>
              </a:rPr>
              <a:t> </a:t>
            </a:r>
            <a:r>
              <a:rPr lang="en-US" b="1" dirty="0" smtClean="0">
                <a:solidFill>
                  <a:srgbClr val="0C0C0C"/>
                </a:solidFill>
              </a:rPr>
              <a:t>X</a:t>
            </a:r>
            <a:r>
              <a:rPr lang="en-US" dirty="0" smtClean="0">
                <a:solidFill>
                  <a:srgbClr val="0C0C0C"/>
                </a:solidFill>
              </a:rPr>
              <a:t> sum(1.0) </a:t>
            </a:r>
            <a:r>
              <a:rPr lang="en-US" cap="small" dirty="0" smtClean="0">
                <a:solidFill>
                  <a:srgbClr val="0C0C0C"/>
                </a:solidFill>
              </a:rPr>
              <a:t>as</a:t>
            </a:r>
            <a:r>
              <a:rPr lang="en-US" dirty="0" smtClean="0">
                <a:solidFill>
                  <a:srgbClr val="0C0C0C"/>
                </a:solidFill>
              </a:rPr>
              <a:t> N,</a:t>
            </a:r>
          </a:p>
          <a:p>
            <a:pPr lvl="0">
              <a:spcBef>
                <a:spcPct val="20000"/>
              </a:spcBef>
            </a:pPr>
            <a:r>
              <a:rPr lang="en-US" dirty="0" smtClean="0">
                <a:solidFill>
                  <a:srgbClr val="0C0C0C"/>
                </a:solidFill>
              </a:rPr>
              <a:t>sum(X</a:t>
            </a:r>
            <a:r>
              <a:rPr lang="en-US" baseline="-25000" dirty="0" smtClean="0">
                <a:solidFill>
                  <a:srgbClr val="0C0C0C"/>
                </a:solidFill>
              </a:rPr>
              <a:t>1</a:t>
            </a:r>
            <a:r>
              <a:rPr lang="en-US" dirty="0" smtClean="0">
                <a:solidFill>
                  <a:srgbClr val="0C0C0C"/>
                </a:solidFill>
              </a:rPr>
              <a:t>) </a:t>
            </a:r>
            <a:r>
              <a:rPr lang="en-US" cap="small" dirty="0" smtClean="0">
                <a:solidFill>
                  <a:srgbClr val="0C0C0C"/>
                </a:solidFill>
              </a:rPr>
              <a:t>as</a:t>
            </a:r>
            <a:r>
              <a:rPr lang="en-US" dirty="0" smtClean="0">
                <a:solidFill>
                  <a:srgbClr val="0C0C0C"/>
                </a:solidFill>
              </a:rPr>
              <a:t> M</a:t>
            </a:r>
            <a:r>
              <a:rPr lang="en-US" baseline="-25000" dirty="0" smtClean="0">
                <a:solidFill>
                  <a:srgbClr val="0C0C0C"/>
                </a:solidFill>
              </a:rPr>
              <a:t>1</a:t>
            </a:r>
            <a:r>
              <a:rPr lang="en-US" dirty="0" smtClean="0">
                <a:solidFill>
                  <a:srgbClr val="0C0C0C"/>
                </a:solidFill>
              </a:rPr>
              <a:t>, sum(X</a:t>
            </a:r>
            <a:r>
              <a:rPr lang="en-US" baseline="-25000" dirty="0" smtClean="0">
                <a:solidFill>
                  <a:srgbClr val="0C0C0C"/>
                </a:solidFill>
              </a:rPr>
              <a:t>2</a:t>
            </a:r>
            <a:r>
              <a:rPr lang="en-US" dirty="0" smtClean="0">
                <a:solidFill>
                  <a:srgbClr val="0C0C0C"/>
                </a:solidFill>
              </a:rPr>
              <a:t>) </a:t>
            </a:r>
            <a:r>
              <a:rPr lang="en-US" cap="small" dirty="0" smtClean="0">
                <a:solidFill>
                  <a:srgbClr val="0C0C0C"/>
                </a:solidFill>
              </a:rPr>
              <a:t>as</a:t>
            </a:r>
            <a:r>
              <a:rPr lang="en-US" dirty="0" smtClean="0">
                <a:solidFill>
                  <a:srgbClr val="0C0C0C"/>
                </a:solidFill>
              </a:rPr>
              <a:t> M</a:t>
            </a:r>
            <a:r>
              <a:rPr lang="en-US" baseline="-25000" dirty="0" smtClean="0">
                <a:solidFill>
                  <a:srgbClr val="0C0C0C"/>
                </a:solidFill>
              </a:rPr>
              <a:t>2</a:t>
            </a:r>
            <a:r>
              <a:rPr lang="en-US" dirty="0" smtClean="0">
                <a:solidFill>
                  <a:srgbClr val="0C0C0C"/>
                </a:solidFill>
              </a:rPr>
              <a:t>, …, sum(</a:t>
            </a:r>
            <a:r>
              <a:rPr lang="en-US" dirty="0" err="1" smtClean="0">
                <a:solidFill>
                  <a:srgbClr val="0C0C0C"/>
                </a:solidFill>
              </a:rPr>
              <a:t>X</a:t>
            </a:r>
            <a:r>
              <a:rPr lang="en-US" baseline="-25000" dirty="0" err="1" smtClean="0">
                <a:solidFill>
                  <a:srgbClr val="0C0C0C"/>
                </a:solidFill>
              </a:rPr>
              <a:t>d</a:t>
            </a:r>
            <a:r>
              <a:rPr lang="en-US" dirty="0" smtClean="0">
                <a:solidFill>
                  <a:srgbClr val="0C0C0C"/>
                </a:solidFill>
              </a:rPr>
              <a:t>) </a:t>
            </a:r>
            <a:r>
              <a:rPr lang="en-US" cap="small" dirty="0" smtClean="0">
                <a:solidFill>
                  <a:srgbClr val="0C0C0C"/>
                </a:solidFill>
              </a:rPr>
              <a:t>as</a:t>
            </a:r>
            <a:r>
              <a:rPr lang="en-US" dirty="0" smtClean="0">
                <a:solidFill>
                  <a:srgbClr val="0C0C0C"/>
                </a:solidFill>
              </a:rPr>
              <a:t> </a:t>
            </a:r>
            <a:r>
              <a:rPr lang="en-US" dirty="0" err="1" smtClean="0">
                <a:solidFill>
                  <a:srgbClr val="0C0C0C"/>
                </a:solidFill>
              </a:rPr>
              <a:t>M</a:t>
            </a:r>
            <a:r>
              <a:rPr lang="en-US" baseline="-25000" dirty="0" err="1" smtClean="0">
                <a:solidFill>
                  <a:srgbClr val="0C0C0C"/>
                </a:solidFill>
              </a:rPr>
              <a:t>d</a:t>
            </a:r>
            <a:r>
              <a:rPr lang="en-US" dirty="0" smtClean="0">
                <a:solidFill>
                  <a:srgbClr val="0C0C0C"/>
                </a:solidFill>
              </a:rPr>
              <a:t>,</a:t>
            </a:r>
          </a:p>
          <a:p>
            <a:pPr>
              <a:spcBef>
                <a:spcPct val="20000"/>
              </a:spcBef>
            </a:pPr>
            <a:r>
              <a:rPr lang="en-US" dirty="0" smtClean="0">
                <a:solidFill>
                  <a:srgbClr val="0C0C0C"/>
                </a:solidFill>
              </a:rPr>
              <a:t>sum(X</a:t>
            </a:r>
            <a:r>
              <a:rPr lang="en-US" baseline="-25000" dirty="0" smtClean="0">
                <a:solidFill>
                  <a:srgbClr val="0C0C0C"/>
                </a:solidFill>
              </a:rPr>
              <a:t>1</a:t>
            </a:r>
            <a:r>
              <a:rPr lang="en-US" dirty="0" smtClean="0">
                <a:solidFill>
                  <a:srgbClr val="0C0C0C"/>
                </a:solidFill>
              </a:rPr>
              <a:t>*X</a:t>
            </a:r>
            <a:r>
              <a:rPr lang="en-US" baseline="-25000" dirty="0" smtClean="0">
                <a:solidFill>
                  <a:srgbClr val="0C0C0C"/>
                </a:solidFill>
              </a:rPr>
              <a:t>1</a:t>
            </a:r>
            <a:r>
              <a:rPr lang="en-US" dirty="0" smtClean="0">
                <a:solidFill>
                  <a:srgbClr val="0C0C0C"/>
                </a:solidFill>
              </a:rPr>
              <a:t>) </a:t>
            </a:r>
            <a:r>
              <a:rPr lang="en-US" cap="small" dirty="0">
                <a:solidFill>
                  <a:srgbClr val="0C0C0C"/>
                </a:solidFill>
              </a:rPr>
              <a:t>as</a:t>
            </a:r>
            <a:r>
              <a:rPr lang="en-US" dirty="0">
                <a:solidFill>
                  <a:srgbClr val="0C0C0C"/>
                </a:solidFill>
              </a:rPr>
              <a:t> </a:t>
            </a:r>
            <a:r>
              <a:rPr lang="en-US" dirty="0" smtClean="0">
                <a:solidFill>
                  <a:srgbClr val="0C0C0C"/>
                </a:solidFill>
              </a:rPr>
              <a:t>Q</a:t>
            </a:r>
            <a:r>
              <a:rPr lang="en-US" baseline="-25000" dirty="0" smtClean="0">
                <a:solidFill>
                  <a:srgbClr val="0C0C0C"/>
                </a:solidFill>
              </a:rPr>
              <a:t>11</a:t>
            </a:r>
            <a:r>
              <a:rPr lang="en-US" dirty="0" smtClean="0">
                <a:solidFill>
                  <a:srgbClr val="0C0C0C"/>
                </a:solidFill>
              </a:rPr>
              <a:t>, sum(X</a:t>
            </a:r>
            <a:r>
              <a:rPr lang="en-US" baseline="-25000" dirty="0" smtClean="0">
                <a:solidFill>
                  <a:srgbClr val="0C0C0C"/>
                </a:solidFill>
              </a:rPr>
              <a:t>1</a:t>
            </a:r>
            <a:r>
              <a:rPr lang="en-US" dirty="0" smtClean="0">
                <a:solidFill>
                  <a:srgbClr val="0C0C0C"/>
                </a:solidFill>
              </a:rPr>
              <a:t>*X</a:t>
            </a:r>
            <a:r>
              <a:rPr lang="en-US" baseline="-25000" dirty="0" smtClean="0">
                <a:solidFill>
                  <a:srgbClr val="0C0C0C"/>
                </a:solidFill>
              </a:rPr>
              <a:t>2</a:t>
            </a:r>
            <a:r>
              <a:rPr lang="en-US" dirty="0" smtClean="0">
                <a:solidFill>
                  <a:srgbClr val="0C0C0C"/>
                </a:solidFill>
              </a:rPr>
              <a:t>) </a:t>
            </a:r>
            <a:r>
              <a:rPr lang="en-US" cap="small" dirty="0">
                <a:solidFill>
                  <a:srgbClr val="0C0C0C"/>
                </a:solidFill>
              </a:rPr>
              <a:t>as</a:t>
            </a:r>
            <a:r>
              <a:rPr lang="en-US" dirty="0">
                <a:solidFill>
                  <a:srgbClr val="0C0C0C"/>
                </a:solidFill>
              </a:rPr>
              <a:t> </a:t>
            </a:r>
            <a:r>
              <a:rPr lang="en-US" dirty="0" smtClean="0">
                <a:solidFill>
                  <a:srgbClr val="0C0C0C"/>
                </a:solidFill>
              </a:rPr>
              <a:t>Q</a:t>
            </a:r>
            <a:r>
              <a:rPr lang="en-US" baseline="-25000" dirty="0" smtClean="0">
                <a:solidFill>
                  <a:srgbClr val="0C0C0C"/>
                </a:solidFill>
              </a:rPr>
              <a:t>12</a:t>
            </a:r>
            <a:r>
              <a:rPr lang="en-US" dirty="0" smtClean="0">
                <a:solidFill>
                  <a:srgbClr val="0C0C0C"/>
                </a:solidFill>
              </a:rPr>
              <a:t>, …,</a:t>
            </a:r>
          </a:p>
          <a:p>
            <a:pPr>
              <a:spcBef>
                <a:spcPct val="20000"/>
              </a:spcBef>
            </a:pPr>
            <a:r>
              <a:rPr lang="en-US" dirty="0">
                <a:solidFill>
                  <a:srgbClr val="0C0C0C"/>
                </a:solidFill>
              </a:rPr>
              <a:t>	</a:t>
            </a:r>
            <a:r>
              <a:rPr lang="en-US" dirty="0" smtClean="0">
                <a:solidFill>
                  <a:srgbClr val="0C0C0C"/>
                </a:solidFill>
              </a:rPr>
              <a:t>sum(X</a:t>
            </a:r>
            <a:r>
              <a:rPr lang="en-US" baseline="-25000" dirty="0" smtClean="0">
                <a:solidFill>
                  <a:srgbClr val="0C0C0C"/>
                </a:solidFill>
              </a:rPr>
              <a:t>d-1</a:t>
            </a:r>
            <a:r>
              <a:rPr lang="en-US" dirty="0" smtClean="0">
                <a:solidFill>
                  <a:srgbClr val="0C0C0C"/>
                </a:solidFill>
              </a:rPr>
              <a:t>*</a:t>
            </a:r>
            <a:r>
              <a:rPr lang="en-US" dirty="0" err="1" smtClean="0">
                <a:solidFill>
                  <a:srgbClr val="0C0C0C"/>
                </a:solidFill>
              </a:rPr>
              <a:t>X</a:t>
            </a:r>
            <a:r>
              <a:rPr lang="en-US" baseline="-25000" dirty="0" err="1" smtClean="0">
                <a:solidFill>
                  <a:srgbClr val="0C0C0C"/>
                </a:solidFill>
              </a:rPr>
              <a:t>d</a:t>
            </a:r>
            <a:r>
              <a:rPr lang="en-US" dirty="0" smtClean="0">
                <a:solidFill>
                  <a:srgbClr val="0C0C0C"/>
                </a:solidFill>
              </a:rPr>
              <a:t>) </a:t>
            </a:r>
            <a:r>
              <a:rPr lang="en-US" cap="small" dirty="0">
                <a:solidFill>
                  <a:srgbClr val="0C0C0C"/>
                </a:solidFill>
              </a:rPr>
              <a:t>as</a:t>
            </a:r>
            <a:r>
              <a:rPr lang="en-US" dirty="0">
                <a:solidFill>
                  <a:srgbClr val="0C0C0C"/>
                </a:solidFill>
              </a:rPr>
              <a:t> </a:t>
            </a:r>
            <a:r>
              <a:rPr lang="en-US" dirty="0" smtClean="0">
                <a:solidFill>
                  <a:srgbClr val="0C0C0C"/>
                </a:solidFill>
              </a:rPr>
              <a:t>Q</a:t>
            </a:r>
            <a:r>
              <a:rPr lang="en-US" baseline="-25000" dirty="0" smtClean="0">
                <a:solidFill>
                  <a:srgbClr val="0C0C0C"/>
                </a:solidFill>
              </a:rPr>
              <a:t>(d-1)d</a:t>
            </a:r>
            <a:r>
              <a:rPr lang="en-US" dirty="0" smtClean="0">
                <a:solidFill>
                  <a:srgbClr val="0C0C0C"/>
                </a:solidFill>
              </a:rPr>
              <a:t>, sum(</a:t>
            </a:r>
            <a:r>
              <a:rPr lang="en-US" dirty="0" err="1" smtClean="0">
                <a:solidFill>
                  <a:srgbClr val="0C0C0C"/>
                </a:solidFill>
              </a:rPr>
              <a:t>X</a:t>
            </a:r>
            <a:r>
              <a:rPr lang="en-US" baseline="-25000" dirty="0" err="1" smtClean="0">
                <a:solidFill>
                  <a:srgbClr val="0C0C0C"/>
                </a:solidFill>
              </a:rPr>
              <a:t>d</a:t>
            </a:r>
            <a:r>
              <a:rPr lang="en-US" dirty="0" smtClean="0">
                <a:solidFill>
                  <a:srgbClr val="0C0C0C"/>
                </a:solidFill>
              </a:rPr>
              <a:t>*</a:t>
            </a:r>
            <a:r>
              <a:rPr lang="en-US" dirty="0" err="1" smtClean="0">
                <a:solidFill>
                  <a:srgbClr val="0C0C0C"/>
                </a:solidFill>
              </a:rPr>
              <a:t>X</a:t>
            </a:r>
            <a:r>
              <a:rPr lang="en-US" baseline="-25000" dirty="0" err="1" smtClean="0">
                <a:solidFill>
                  <a:srgbClr val="0C0C0C"/>
                </a:solidFill>
              </a:rPr>
              <a:t>d</a:t>
            </a:r>
            <a:r>
              <a:rPr lang="en-US" dirty="0" smtClean="0">
                <a:solidFill>
                  <a:srgbClr val="0C0C0C"/>
                </a:solidFill>
              </a:rPr>
              <a:t>) </a:t>
            </a:r>
            <a:r>
              <a:rPr lang="en-US" cap="small" dirty="0">
                <a:solidFill>
                  <a:srgbClr val="0C0C0C"/>
                </a:solidFill>
              </a:rPr>
              <a:t>as</a:t>
            </a:r>
            <a:r>
              <a:rPr lang="en-US" dirty="0">
                <a:solidFill>
                  <a:srgbClr val="0C0C0C"/>
                </a:solidFill>
              </a:rPr>
              <a:t> </a:t>
            </a:r>
            <a:r>
              <a:rPr lang="en-US" dirty="0" err="1" smtClean="0">
                <a:solidFill>
                  <a:srgbClr val="0C0C0C"/>
                </a:solidFill>
              </a:rPr>
              <a:t>Q</a:t>
            </a:r>
            <a:r>
              <a:rPr lang="en-US" baseline="-25000" dirty="0" err="1" smtClean="0">
                <a:solidFill>
                  <a:srgbClr val="0C0C0C"/>
                </a:solidFill>
              </a:rPr>
              <a:t>dd</a:t>
            </a:r>
            <a:endParaRPr lang="en-US" dirty="0">
              <a:solidFill>
                <a:srgbClr val="0C0C0C"/>
              </a:solidFill>
            </a:endParaRPr>
          </a:p>
          <a:p>
            <a:pPr lvl="0">
              <a:spcBef>
                <a:spcPct val="20000"/>
              </a:spcBef>
            </a:pPr>
            <a:r>
              <a:rPr lang="en-US" b="1" dirty="0" smtClean="0">
                <a:solidFill>
                  <a:srgbClr val="0C0C0C"/>
                </a:solidFill>
              </a:rPr>
              <a:t>C</a:t>
            </a:r>
            <a:r>
              <a:rPr lang="en-US" dirty="0" smtClean="0">
                <a:solidFill>
                  <a:srgbClr val="0C0C0C"/>
                </a:solidFill>
              </a:rPr>
              <a:t> = </a:t>
            </a:r>
            <a:r>
              <a:rPr lang="en-US" cap="small" dirty="0">
                <a:solidFill>
                  <a:srgbClr val="0C0C0C"/>
                </a:solidFill>
              </a:rPr>
              <a:t>select</a:t>
            </a:r>
            <a:r>
              <a:rPr lang="en-US" dirty="0">
                <a:solidFill>
                  <a:srgbClr val="0C0C0C"/>
                </a:solidFill>
              </a:rPr>
              <a:t> </a:t>
            </a:r>
            <a:r>
              <a:rPr lang="en-US" cap="small" dirty="0">
                <a:solidFill>
                  <a:srgbClr val="0C0C0C"/>
                </a:solidFill>
              </a:rPr>
              <a:t>from </a:t>
            </a:r>
            <a:r>
              <a:rPr lang="en-US" b="1" dirty="0" smtClean="0">
                <a:solidFill>
                  <a:srgbClr val="0C0C0C"/>
                </a:solidFill>
              </a:rPr>
              <a:t>T </a:t>
            </a:r>
          </a:p>
          <a:p>
            <a:pPr lvl="0">
              <a:spcBef>
                <a:spcPct val="20000"/>
              </a:spcBef>
            </a:pPr>
            <a:r>
              <a:rPr lang="en-US" dirty="0">
                <a:solidFill>
                  <a:srgbClr val="0C0C0C"/>
                </a:solidFill>
              </a:rPr>
              <a:t>	</a:t>
            </a:r>
            <a:r>
              <a:rPr lang="en-US" dirty="0" smtClean="0">
                <a:solidFill>
                  <a:srgbClr val="0C0C0C"/>
                </a:solidFill>
              </a:rPr>
              <a:t>(1 </a:t>
            </a:r>
            <a:r>
              <a:rPr lang="en-US" cap="small" dirty="0">
                <a:solidFill>
                  <a:srgbClr val="0C0C0C"/>
                </a:solidFill>
              </a:rPr>
              <a:t>as</a:t>
            </a:r>
            <a:r>
              <a:rPr lang="en-US" dirty="0" smtClean="0">
                <a:solidFill>
                  <a:srgbClr val="0C0C0C"/>
                </a:solidFill>
              </a:rPr>
              <a:t> </a:t>
            </a:r>
            <a:r>
              <a:rPr lang="en-US" dirty="0" err="1" smtClean="0">
                <a:solidFill>
                  <a:srgbClr val="0C0C0C"/>
                </a:solidFill>
              </a:rPr>
              <a:t>i</a:t>
            </a:r>
            <a:r>
              <a:rPr lang="en-US" dirty="0" smtClean="0">
                <a:solidFill>
                  <a:srgbClr val="0C0C0C"/>
                </a:solidFill>
              </a:rPr>
              <a:t>, 1 </a:t>
            </a:r>
            <a:r>
              <a:rPr lang="en-US" cap="small" dirty="0">
                <a:solidFill>
                  <a:srgbClr val="0C0C0C"/>
                </a:solidFill>
              </a:rPr>
              <a:t>as</a:t>
            </a:r>
            <a:r>
              <a:rPr lang="en-US" dirty="0" smtClean="0">
                <a:solidFill>
                  <a:srgbClr val="0C0C0C"/>
                </a:solidFill>
              </a:rPr>
              <a:t> j, Q</a:t>
            </a:r>
            <a:r>
              <a:rPr lang="en-US" baseline="-25000" dirty="0" smtClean="0">
                <a:solidFill>
                  <a:srgbClr val="0C0C0C"/>
                </a:solidFill>
              </a:rPr>
              <a:t>11</a:t>
            </a:r>
            <a:r>
              <a:rPr lang="en-US" dirty="0" smtClean="0">
                <a:solidFill>
                  <a:srgbClr val="0C0C0C"/>
                </a:solidFill>
              </a:rPr>
              <a:t>/N – M</a:t>
            </a:r>
            <a:r>
              <a:rPr lang="en-US" baseline="-25000" dirty="0" smtClean="0">
                <a:solidFill>
                  <a:srgbClr val="0C0C0C"/>
                </a:solidFill>
              </a:rPr>
              <a:t>1</a:t>
            </a:r>
            <a:r>
              <a:rPr lang="en-US" dirty="0" smtClean="0">
                <a:solidFill>
                  <a:srgbClr val="0C0C0C"/>
                </a:solidFill>
              </a:rPr>
              <a:t>*M</a:t>
            </a:r>
            <a:r>
              <a:rPr lang="en-US" baseline="-25000" dirty="0" smtClean="0">
                <a:solidFill>
                  <a:srgbClr val="0C0C0C"/>
                </a:solidFill>
              </a:rPr>
              <a:t>1</a:t>
            </a:r>
            <a:r>
              <a:rPr lang="en-US" dirty="0" smtClean="0">
                <a:solidFill>
                  <a:srgbClr val="0C0C0C"/>
                </a:solidFill>
              </a:rPr>
              <a:t> </a:t>
            </a:r>
            <a:r>
              <a:rPr lang="en-US" cap="small" dirty="0" smtClean="0">
                <a:solidFill>
                  <a:srgbClr val="0C0C0C"/>
                </a:solidFill>
              </a:rPr>
              <a:t>as</a:t>
            </a:r>
            <a:r>
              <a:rPr lang="en-US" dirty="0" smtClean="0">
                <a:solidFill>
                  <a:srgbClr val="0C0C0C"/>
                </a:solidFill>
              </a:rPr>
              <a:t> v) </a:t>
            </a:r>
            <a:r>
              <a:rPr lang="en-US" cap="small" dirty="0" smtClean="0">
                <a:solidFill>
                  <a:srgbClr val="0C0C0C"/>
                </a:solidFill>
              </a:rPr>
              <a:t>union </a:t>
            </a:r>
          </a:p>
          <a:p>
            <a:pPr>
              <a:spcBef>
                <a:spcPct val="20000"/>
              </a:spcBef>
            </a:pPr>
            <a:r>
              <a:rPr lang="en-US" dirty="0" smtClean="0">
                <a:solidFill>
                  <a:srgbClr val="0C0C0C"/>
                </a:solidFill>
              </a:rPr>
              <a:t>	(</a:t>
            </a:r>
            <a:r>
              <a:rPr lang="en-US" dirty="0">
                <a:solidFill>
                  <a:srgbClr val="0C0C0C"/>
                </a:solidFill>
              </a:rPr>
              <a:t>1 </a:t>
            </a:r>
            <a:r>
              <a:rPr lang="en-US" cap="small" dirty="0">
                <a:solidFill>
                  <a:srgbClr val="0C0C0C"/>
                </a:solidFill>
              </a:rPr>
              <a:t>as</a:t>
            </a:r>
            <a:r>
              <a:rPr lang="en-US" dirty="0" smtClean="0">
                <a:solidFill>
                  <a:srgbClr val="0C0C0C"/>
                </a:solidFill>
              </a:rPr>
              <a:t> </a:t>
            </a:r>
            <a:r>
              <a:rPr lang="en-US" dirty="0" err="1">
                <a:solidFill>
                  <a:srgbClr val="0C0C0C"/>
                </a:solidFill>
              </a:rPr>
              <a:t>i</a:t>
            </a:r>
            <a:r>
              <a:rPr lang="en-US" dirty="0">
                <a:solidFill>
                  <a:srgbClr val="0C0C0C"/>
                </a:solidFill>
              </a:rPr>
              <a:t>, </a:t>
            </a:r>
            <a:r>
              <a:rPr lang="en-US" dirty="0" smtClean="0">
                <a:solidFill>
                  <a:srgbClr val="0C0C0C"/>
                </a:solidFill>
              </a:rPr>
              <a:t>2 </a:t>
            </a:r>
            <a:r>
              <a:rPr lang="en-US" cap="small" dirty="0">
                <a:solidFill>
                  <a:srgbClr val="0C0C0C"/>
                </a:solidFill>
              </a:rPr>
              <a:t>as</a:t>
            </a:r>
            <a:r>
              <a:rPr lang="en-US" dirty="0" smtClean="0">
                <a:solidFill>
                  <a:srgbClr val="0C0C0C"/>
                </a:solidFill>
              </a:rPr>
              <a:t> </a:t>
            </a:r>
            <a:r>
              <a:rPr lang="en-US" dirty="0">
                <a:solidFill>
                  <a:srgbClr val="0C0C0C"/>
                </a:solidFill>
              </a:rPr>
              <a:t>j, </a:t>
            </a:r>
            <a:r>
              <a:rPr lang="en-US" dirty="0" smtClean="0">
                <a:solidFill>
                  <a:srgbClr val="0C0C0C"/>
                </a:solidFill>
              </a:rPr>
              <a:t>Q</a:t>
            </a:r>
            <a:r>
              <a:rPr lang="en-US" baseline="-25000" dirty="0" smtClean="0">
                <a:solidFill>
                  <a:srgbClr val="0C0C0C"/>
                </a:solidFill>
              </a:rPr>
              <a:t>12</a:t>
            </a:r>
            <a:r>
              <a:rPr lang="en-US" dirty="0" smtClean="0">
                <a:solidFill>
                  <a:srgbClr val="0C0C0C"/>
                </a:solidFill>
              </a:rPr>
              <a:t>/N </a:t>
            </a:r>
            <a:r>
              <a:rPr lang="en-US" dirty="0">
                <a:solidFill>
                  <a:srgbClr val="0C0C0C"/>
                </a:solidFill>
              </a:rPr>
              <a:t>– </a:t>
            </a:r>
            <a:r>
              <a:rPr lang="en-US" dirty="0" smtClean="0">
                <a:solidFill>
                  <a:srgbClr val="0C0C0C"/>
                </a:solidFill>
              </a:rPr>
              <a:t>M</a:t>
            </a:r>
            <a:r>
              <a:rPr lang="en-US" baseline="-25000" dirty="0" smtClean="0">
                <a:solidFill>
                  <a:srgbClr val="0C0C0C"/>
                </a:solidFill>
              </a:rPr>
              <a:t>1</a:t>
            </a:r>
            <a:r>
              <a:rPr lang="en-US" dirty="0" smtClean="0">
                <a:solidFill>
                  <a:srgbClr val="0C0C0C"/>
                </a:solidFill>
              </a:rPr>
              <a:t>*M</a:t>
            </a:r>
            <a:r>
              <a:rPr lang="en-US" baseline="-25000" dirty="0" smtClean="0">
                <a:solidFill>
                  <a:srgbClr val="0C0C0C"/>
                </a:solidFill>
              </a:rPr>
              <a:t>2</a:t>
            </a:r>
            <a:r>
              <a:rPr lang="en-US" dirty="0" smtClean="0">
                <a:solidFill>
                  <a:srgbClr val="0C0C0C"/>
                </a:solidFill>
              </a:rPr>
              <a:t> </a:t>
            </a:r>
            <a:r>
              <a:rPr lang="en-US" cap="small" dirty="0">
                <a:solidFill>
                  <a:srgbClr val="0C0C0C"/>
                </a:solidFill>
              </a:rPr>
              <a:t>as</a:t>
            </a:r>
            <a:r>
              <a:rPr lang="en-US" dirty="0">
                <a:solidFill>
                  <a:srgbClr val="0C0C0C"/>
                </a:solidFill>
              </a:rPr>
              <a:t> v) </a:t>
            </a:r>
            <a:r>
              <a:rPr lang="en-US" cap="small" dirty="0">
                <a:solidFill>
                  <a:srgbClr val="0C0C0C"/>
                </a:solidFill>
              </a:rPr>
              <a:t>union</a:t>
            </a:r>
            <a:r>
              <a:rPr lang="en-US" dirty="0">
                <a:solidFill>
                  <a:srgbClr val="0C0C0C"/>
                </a:solidFill>
              </a:rPr>
              <a:t> </a:t>
            </a:r>
            <a:endParaRPr lang="en-US" dirty="0" smtClean="0">
              <a:solidFill>
                <a:srgbClr val="0C0C0C"/>
              </a:solidFill>
            </a:endParaRPr>
          </a:p>
          <a:p>
            <a:pPr>
              <a:spcBef>
                <a:spcPct val="20000"/>
              </a:spcBef>
            </a:pPr>
            <a:r>
              <a:rPr lang="en-US" dirty="0">
                <a:solidFill>
                  <a:srgbClr val="0C0C0C"/>
                </a:solidFill>
              </a:rPr>
              <a:t>	</a:t>
            </a:r>
            <a:r>
              <a:rPr lang="en-US" dirty="0" smtClean="0">
                <a:solidFill>
                  <a:srgbClr val="0C0C0C"/>
                </a:solidFill>
              </a:rPr>
              <a:t>… </a:t>
            </a:r>
            <a:endParaRPr lang="en-US" dirty="0">
              <a:solidFill>
                <a:srgbClr val="0C0C0C"/>
              </a:solidFill>
            </a:endParaRPr>
          </a:p>
        </p:txBody>
      </p:sp>
      <mc:AlternateContent xmlns:mc="http://schemas.openxmlformats.org/markup-compatibility/2006" xmlns:a14="http://schemas.microsoft.com/office/drawing/2010/main">
        <mc:Choice Requires="a14">
          <p:sp>
            <p:nvSpPr>
              <p:cNvPr id="6" name="Rectangle 5"/>
              <p:cNvSpPr/>
              <p:nvPr/>
            </p:nvSpPr>
            <p:spPr>
              <a:xfrm>
                <a:off x="3195286" y="1939538"/>
                <a:ext cx="6295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195286" y="1939538"/>
                <a:ext cx="629531"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449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Covariance query: easy in LA, harder in RA</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50</a:t>
            </a:fld>
            <a:endParaRPr lang="en-US"/>
          </a:p>
        </p:txBody>
      </p:sp>
      <mc:AlternateContent xmlns:mc="http://schemas.openxmlformats.org/markup-compatibility/2006" xmlns:a14="http://schemas.microsoft.com/office/drawing/2010/main">
        <mc:Choice Requires="a14">
          <p:sp>
            <p:nvSpPr>
              <p:cNvPr id="2" name="TextBox 1"/>
              <p:cNvSpPr txBox="1"/>
              <p:nvPr/>
            </p:nvSpPr>
            <p:spPr>
              <a:xfrm>
                <a:off x="4146327" y="1734983"/>
                <a:ext cx="4004895" cy="814710"/>
              </a:xfrm>
              <a:prstGeom prst="rect">
                <a:avLst/>
              </a:prstGeom>
              <a:noFill/>
            </p:spPr>
            <p:txBody>
              <a:bodyPr wrap="square" lIns="0" tIns="0" rIns="0" bIns="0" rtlCol="0">
                <a:spAutoFit/>
              </a:bodyPr>
              <a:lstStyle/>
              <a:p>
                <a:pPr/>
                <a14:m>
                  <m:oMath xmlns:m="http://schemas.openxmlformats.org/officeDocument/2006/math">
                    <m:r>
                      <a:rPr lang="en-US" sz="2000" b="0" i="1" smtClean="0">
                        <a:latin typeface="Cambria Math" panose="02040503050406030204" pitchFamily="18" charset="0"/>
                      </a:rPr>
                      <m:t>𝑀</m:t>
                    </m:r>
                    <m:r>
                      <a:rPr lang="en-US" sz="2000" b="0" i="1" smtClean="0">
                        <a:latin typeface="Cambria Math" panose="02040503050406030204" pitchFamily="18" charset="0"/>
                      </a:rPr>
                      <m:t>=</m:t>
                    </m:r>
                    <m:box>
                      <m:boxPr>
                        <m:ctrlPr>
                          <a:rPr lang="en-US" sz="2000" b="0" i="1" smtClean="0">
                            <a:latin typeface="Cambria Math" panose="02040503050406030204" pitchFamily="18" charset="0"/>
                          </a:rPr>
                        </m:ctrlPr>
                      </m:boxPr>
                      <m:e>
                        <m:argPr>
                          <m:argSz m:val="-1"/>
                        </m:argP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e>
                    </m:box>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𝑋</m:t>
                    </m:r>
                  </m:oMath>
                </a14:m>
                <a:r>
                  <a:rPr lang="en-US" sz="2000" b="0" dirty="0" smtClean="0">
                    <a:latin typeface="Cambria Math" panose="02040503050406030204" pitchFamily="18" charset="0"/>
                  </a:rPr>
                  <a:t> is a 1</a:t>
                </a:r>
                <a:r>
                  <a:rPr lang="en-US" sz="1600" dirty="0"/>
                  <a:t> </a:t>
                </a:r>
                <a14:m>
                  <m:oMath xmlns:m="http://schemas.openxmlformats.org/officeDocument/2006/math">
                    <m:r>
                      <a:rPr lang="en-US" sz="1600" i="1" dirty="0">
                        <a:latin typeface="Cambria Math" panose="02040503050406030204" pitchFamily="18" charset="0"/>
                      </a:rPr>
                      <m:t>⨉</m:t>
                    </m:r>
                    <m:r>
                      <a:rPr lang="en-US" sz="1400" i="1" dirty="0">
                        <a:latin typeface="Cambria Math" panose="02040503050406030204" pitchFamily="18" charset="0"/>
                      </a:rPr>
                      <m:t> </m:t>
                    </m:r>
                    <m:r>
                      <a:rPr lang="en-US" sz="2000" i="1" dirty="0">
                        <a:latin typeface="Cambria Math" panose="02040503050406030204" pitchFamily="18" charset="0"/>
                      </a:rPr>
                      <m:t>𝑑</m:t>
                    </m:r>
                  </m:oMath>
                </a14:m>
                <a:r>
                  <a:rPr lang="en-US" sz="2000" dirty="0">
                    <a:latin typeface="Cambria Math" panose="02040503050406030204" pitchFamily="18" charset="0"/>
                  </a:rPr>
                  <a:t> matrix</a:t>
                </a:r>
                <a:r>
                  <a:rPr lang="en-US" sz="2000" b="0" i="1" dirty="0" smtClean="0">
                    <a:latin typeface="Cambria Math" panose="02040503050406030204" pitchFamily="18" charset="0"/>
                  </a:rPr>
                  <a:t/>
                </a:r>
                <a:br>
                  <a:rPr lang="en-US" sz="2000" b="0" i="1" dirty="0" smtClean="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 </m:t>
                      </m:r>
                    </m:oMath>
                  </m:oMathPara>
                </a14:m>
                <a:r>
                  <a:rPr lang="en-US" sz="800" b="0" i="1" dirty="0" smtClean="0">
                    <a:latin typeface="Cambria Math" panose="02040503050406030204" pitchFamily="18" charset="0"/>
                  </a:rPr>
                  <a:t/>
                </a:r>
                <a:br>
                  <a:rPr lang="en-US" sz="800" b="0" i="1" dirty="0" smtClean="0">
                    <a:latin typeface="Cambria Math" panose="02040503050406030204" pitchFamily="18" charset="0"/>
                  </a:rPr>
                </a:b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m:t>
                    </m:r>
                    <m:box>
                      <m:boxPr>
                        <m:ctrlPr>
                          <a:rPr lang="en-US" sz="2000" i="1">
                            <a:latin typeface="Cambria Math" panose="02040503050406030204" pitchFamily="18" charset="0"/>
                          </a:rPr>
                        </m:ctrlPr>
                      </m:boxPr>
                      <m:e>
                        <m:argPr>
                          <m:argSz m:val="-1"/>
                        </m:argP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e>
                    </m:box>
                    <m:sSup>
                      <m:sSupPr>
                        <m:ctrlPr>
                          <a:rPr lang="en-US" sz="2000" i="1">
                            <a:latin typeface="Cambria Math" panose="02040503050406030204" pitchFamily="18" charset="0"/>
                          </a:rPr>
                        </m:ctrlPr>
                      </m:sSupPr>
                      <m:e>
                        <m:r>
                          <a:rPr lang="en-US" sz="2000" i="1">
                            <a:latin typeface="Cambria Math" panose="02040503050406030204" pitchFamily="18" charset="0"/>
                          </a:rPr>
                          <m:t>𝑋</m:t>
                        </m:r>
                      </m:e>
                      <m:sup>
                        <m:r>
                          <a:rPr lang="en-US" sz="2000" i="1">
                            <a:latin typeface="Cambria Math" panose="02040503050406030204" pitchFamily="18" charset="0"/>
                          </a:rPr>
                          <m:t>𝑇</m:t>
                        </m:r>
                      </m:sup>
                    </m:sSup>
                    <m:r>
                      <a:rPr lang="en-US" sz="2000" i="1">
                        <a:latin typeface="Cambria Math" panose="02040503050406030204" pitchFamily="18" charset="0"/>
                      </a:rPr>
                      <m:t>𝑋</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𝑀</m:t>
                        </m:r>
                      </m:e>
                      <m:sup>
                        <m:r>
                          <a:rPr lang="en-US" sz="2000" i="1">
                            <a:latin typeface="Cambria Math" panose="02040503050406030204" pitchFamily="18" charset="0"/>
                          </a:rPr>
                          <m:t>𝑇</m:t>
                        </m:r>
                      </m:sup>
                    </m:sSup>
                    <m:r>
                      <a:rPr lang="en-US" sz="2000" i="1">
                        <a:latin typeface="Cambria Math" panose="02040503050406030204" pitchFamily="18" charset="0"/>
                      </a:rPr>
                      <m:t>𝑀</m:t>
                    </m:r>
                  </m:oMath>
                </a14:m>
                <a:r>
                  <a:rPr lang="en-US" sz="2000" dirty="0" smtClean="0"/>
                  <a:t> </a:t>
                </a:r>
                <a:r>
                  <a:rPr lang="en-US" sz="2000" dirty="0">
                    <a:latin typeface="Cambria Math" panose="02040503050406030204" pitchFamily="18" charset="0"/>
                  </a:rPr>
                  <a:t>is a </a:t>
                </a:r>
                <a14:m>
                  <m:oMath xmlns:m="http://schemas.openxmlformats.org/officeDocument/2006/math">
                    <m:r>
                      <a:rPr lang="en-US" sz="2000" i="1" dirty="0" smtClean="0">
                        <a:latin typeface="Cambria Math" panose="02040503050406030204" pitchFamily="18" charset="0"/>
                      </a:rPr>
                      <m:t>𝑑</m:t>
                    </m:r>
                  </m:oMath>
                </a14:m>
                <a:r>
                  <a:rPr lang="en-US" sz="1600" dirty="0" smtClean="0"/>
                  <a:t> </a:t>
                </a:r>
                <a14:m>
                  <m:oMath xmlns:m="http://schemas.openxmlformats.org/officeDocument/2006/math">
                    <m:r>
                      <a:rPr lang="en-US" sz="1600" i="1" dirty="0">
                        <a:latin typeface="Cambria Math" panose="02040503050406030204" pitchFamily="18" charset="0"/>
                      </a:rPr>
                      <m:t>⨉</m:t>
                    </m:r>
                    <m:r>
                      <a:rPr lang="en-US" sz="1400" i="1" dirty="0">
                        <a:latin typeface="Cambria Math" panose="02040503050406030204" pitchFamily="18" charset="0"/>
                      </a:rPr>
                      <m:t> </m:t>
                    </m:r>
                    <m:r>
                      <a:rPr lang="en-US" sz="2000" i="1" dirty="0">
                        <a:latin typeface="Cambria Math" panose="02040503050406030204" pitchFamily="18" charset="0"/>
                      </a:rPr>
                      <m:t>𝑑</m:t>
                    </m:r>
                  </m:oMath>
                </a14:m>
                <a:r>
                  <a:rPr lang="en-US" sz="2000" dirty="0">
                    <a:latin typeface="Cambria Math" panose="02040503050406030204" pitchFamily="18" charset="0"/>
                  </a:rPr>
                  <a:t> matrix</a:t>
                </a:r>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4146327" y="1734983"/>
                <a:ext cx="4004895" cy="814710"/>
              </a:xfrm>
              <a:prstGeom prst="rect">
                <a:avLst/>
              </a:prstGeom>
              <a:blipFill>
                <a:blip r:embed="rId3"/>
                <a:stretch>
                  <a:fillRect l="-2131" t="-9774" b="-13534"/>
                </a:stretch>
              </a:blipFill>
            </p:spPr>
            <p:txBody>
              <a:bodyPr/>
              <a:lstStyle/>
              <a:p>
                <a:r>
                  <a:rPr lang="en-US">
                    <a:noFill/>
                  </a:rPr>
                  <a:t> </a:t>
                </a:r>
              </a:p>
            </p:txBody>
          </p:sp>
        </mc:Fallback>
      </mc:AlternateContent>
      <p:sp>
        <p:nvSpPr>
          <p:cNvPr id="3" name="Rectangle 2"/>
          <p:cNvSpPr/>
          <p:nvPr/>
        </p:nvSpPr>
        <p:spPr>
          <a:xfrm>
            <a:off x="904826" y="3055799"/>
            <a:ext cx="3684892" cy="1698927"/>
          </a:xfrm>
          <a:prstGeom prst="rect">
            <a:avLst/>
          </a:prstGeom>
        </p:spPr>
        <p:txBody>
          <a:bodyPr wrap="square">
            <a:spAutoFit/>
          </a:bodyPr>
          <a:lstStyle/>
          <a:p>
            <a:pPr lvl="0" algn="ctr">
              <a:spcBef>
                <a:spcPct val="20000"/>
              </a:spcBef>
            </a:pPr>
            <a:r>
              <a:rPr lang="en-US" b="1" u="sng" dirty="0" smtClean="0"/>
              <a:t>LA</a:t>
            </a:r>
          </a:p>
          <a:p>
            <a:pPr lvl="0">
              <a:spcBef>
                <a:spcPct val="20000"/>
              </a:spcBef>
            </a:pPr>
            <a:r>
              <a:rPr lang="en-US" b="1" dirty="0" smtClean="0"/>
              <a:t>N</a:t>
            </a:r>
            <a:r>
              <a:rPr lang="en-US" dirty="0" smtClean="0"/>
              <a:t> </a:t>
            </a:r>
            <a:r>
              <a:rPr lang="en-US" dirty="0"/>
              <a:t>= size(</a:t>
            </a:r>
            <a:r>
              <a:rPr lang="en-US" b="1" dirty="0"/>
              <a:t>X</a:t>
            </a:r>
            <a:r>
              <a:rPr lang="en-US" dirty="0"/>
              <a:t>, 1);</a:t>
            </a:r>
          </a:p>
          <a:p>
            <a:pPr lvl="0">
              <a:spcBef>
                <a:spcPct val="20000"/>
              </a:spcBef>
            </a:pPr>
            <a:r>
              <a:rPr lang="en-US" b="1" dirty="0"/>
              <a:t>M</a:t>
            </a:r>
            <a:r>
              <a:rPr lang="en-US" dirty="0"/>
              <a:t> = mean(</a:t>
            </a:r>
            <a:r>
              <a:rPr lang="en-US" b="1" dirty="0"/>
              <a:t>X</a:t>
            </a:r>
            <a:r>
              <a:rPr lang="en-US" dirty="0"/>
              <a:t>, 1</a:t>
            </a:r>
            <a:r>
              <a:rPr lang="en-US" dirty="0" smtClean="0"/>
              <a:t>);</a:t>
            </a:r>
          </a:p>
          <a:p>
            <a:pPr>
              <a:spcBef>
                <a:spcPct val="20000"/>
              </a:spcBef>
            </a:pPr>
            <a:r>
              <a:rPr lang="en-US" b="1" dirty="0"/>
              <a:t>C</a:t>
            </a:r>
            <a:r>
              <a:rPr lang="en-US" dirty="0"/>
              <a:t> = </a:t>
            </a:r>
            <a:r>
              <a:rPr lang="en-US" b="1" dirty="0" smtClean="0"/>
              <a:t>X</a:t>
            </a:r>
            <a:r>
              <a:rPr lang="en-US" dirty="0" smtClean="0"/>
              <a:t>'*</a:t>
            </a:r>
            <a:r>
              <a:rPr lang="en-US" b="1" dirty="0"/>
              <a:t>X </a:t>
            </a:r>
            <a:r>
              <a:rPr lang="en-US" dirty="0"/>
              <a:t>/ </a:t>
            </a:r>
            <a:r>
              <a:rPr lang="en-US" b="1" dirty="0" smtClean="0"/>
              <a:t>N</a:t>
            </a:r>
            <a:r>
              <a:rPr lang="en-US" dirty="0" smtClean="0"/>
              <a:t> </a:t>
            </a:r>
            <a:r>
              <a:rPr lang="en-US" dirty="0"/>
              <a:t>– </a:t>
            </a:r>
            <a:r>
              <a:rPr lang="en-US" b="1" dirty="0" smtClean="0"/>
              <a:t>M</a:t>
            </a:r>
            <a:r>
              <a:rPr lang="en-US" dirty="0" smtClean="0"/>
              <a:t>'*</a:t>
            </a:r>
            <a:r>
              <a:rPr lang="en-US" b="1" dirty="0" smtClean="0"/>
              <a:t>M</a:t>
            </a:r>
            <a:r>
              <a:rPr lang="en-US" dirty="0" smtClean="0"/>
              <a:t>;</a:t>
            </a:r>
            <a:endParaRPr lang="en-US" dirty="0"/>
          </a:p>
          <a:p>
            <a:pPr lvl="0">
              <a:spcBef>
                <a:spcPct val="20000"/>
              </a:spcBef>
            </a:pPr>
            <a:endParaRPr lang="en-US" dirty="0" smtClean="0"/>
          </a:p>
        </p:txBody>
      </p:sp>
      <p:sp>
        <p:nvSpPr>
          <p:cNvPr id="7" name="Rectangle 6"/>
          <p:cNvSpPr/>
          <p:nvPr/>
        </p:nvSpPr>
        <p:spPr>
          <a:xfrm>
            <a:off x="820269" y="6172200"/>
            <a:ext cx="5011271" cy="523220"/>
          </a:xfrm>
          <a:prstGeom prst="rect">
            <a:avLst/>
          </a:prstGeom>
        </p:spPr>
        <p:txBody>
          <a:bodyPr wrap="square">
            <a:spAutoFit/>
          </a:bodyPr>
          <a:lstStyle/>
          <a:p>
            <a:r>
              <a:rPr lang="en-US" sz="1400" dirty="0"/>
              <a:t>Carlos </a:t>
            </a:r>
            <a:r>
              <a:rPr lang="en-US" sz="1400" dirty="0" smtClean="0"/>
              <a:t>Ordonez.</a:t>
            </a:r>
            <a:endParaRPr lang="en-US" sz="1400" dirty="0"/>
          </a:p>
          <a:p>
            <a:r>
              <a:rPr lang="en-US" sz="1400" i="1" dirty="0" smtClean="0"/>
              <a:t>Building </a:t>
            </a:r>
            <a:r>
              <a:rPr lang="en-US" sz="1400" i="1" dirty="0"/>
              <a:t>Statistical Models and Scoring </a:t>
            </a:r>
            <a:r>
              <a:rPr lang="en-US" sz="1400" i="1" dirty="0" smtClean="0"/>
              <a:t>with UDFs</a:t>
            </a:r>
            <a:r>
              <a:rPr lang="en-US" sz="1400" dirty="0" smtClean="0"/>
              <a:t>. SIGMOD 2007.</a:t>
            </a:r>
            <a:endParaRPr lang="en-US" sz="1400" dirty="0"/>
          </a:p>
        </p:txBody>
      </p:sp>
      <mc:AlternateContent xmlns:mc="http://schemas.openxmlformats.org/markup-compatibility/2006" xmlns:a14="http://schemas.microsoft.com/office/drawing/2010/main">
        <mc:Choice Requires="a14">
          <p:sp>
            <p:nvSpPr>
              <p:cNvPr id="11" name="Rectangle 10"/>
              <p:cNvSpPr/>
              <p:nvPr/>
            </p:nvSpPr>
            <p:spPr>
              <a:xfrm>
                <a:off x="2279769" y="2169144"/>
                <a:ext cx="1252074" cy="810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𝑥</m:t>
                                </m:r>
                                <m:r>
                                  <a:rPr lang="en-US" b="0" i="1" baseline="-25000" smtClean="0">
                                    <a:latin typeface="Cambria Math" panose="02040503050406030204" pitchFamily="18" charset="0"/>
                                  </a:rPr>
                                  <m:t>11</m:t>
                                </m:r>
                              </m:e>
                              <m:e>
                                <m:r>
                                  <a:rPr lang="en-US" b="0" i="1" smtClean="0">
                                    <a:latin typeface="Cambria Math" panose="02040503050406030204" pitchFamily="18" charset="0"/>
                                  </a:rPr>
                                  <m:t>𝑥</m:t>
                                </m:r>
                                <m:r>
                                  <a:rPr lang="en-US" b="0" i="1" baseline="-25000" smtClean="0">
                                    <a:latin typeface="Cambria Math" panose="02040503050406030204" pitchFamily="18" charset="0"/>
                                  </a:rPr>
                                  <m:t>12</m:t>
                                </m:r>
                              </m:e>
                            </m:mr>
                            <m:mr>
                              <m:e>
                                <m:r>
                                  <a:rPr lang="en-US" b="0" i="1" smtClean="0">
                                    <a:latin typeface="Cambria Math" panose="02040503050406030204" pitchFamily="18" charset="0"/>
                                  </a:rPr>
                                  <m:t>𝑥</m:t>
                                </m:r>
                                <m:r>
                                  <a:rPr lang="en-US" b="0" i="1" baseline="-25000" smtClean="0">
                                    <a:latin typeface="Cambria Math" panose="02040503050406030204" pitchFamily="18" charset="0"/>
                                  </a:rPr>
                                  <m:t>21</m:t>
                                </m:r>
                              </m:e>
                              <m:e>
                                <m:r>
                                  <a:rPr lang="en-US" b="0" i="1" smtClean="0">
                                    <a:latin typeface="Cambria Math" panose="02040503050406030204" pitchFamily="18" charset="0"/>
                                  </a:rPr>
                                  <m:t>𝑥</m:t>
                                </m:r>
                                <m:r>
                                  <a:rPr lang="en-US" b="0" i="1" baseline="-25000" smtClean="0">
                                    <a:latin typeface="Cambria Math" panose="02040503050406030204" pitchFamily="18" charset="0"/>
                                  </a:rPr>
                                  <m:t>22</m:t>
                                </m:r>
                              </m:e>
                            </m:mr>
                            <m:mr>
                              <m:e>
                                <m:r>
                                  <a:rPr lang="en-US" b="0" i="1" smtClean="0">
                                    <a:latin typeface="Cambria Math" panose="02040503050406030204" pitchFamily="18" charset="0"/>
                                  </a:rPr>
                                  <m:t>𝑥</m:t>
                                </m:r>
                                <m:r>
                                  <a:rPr lang="en-US" b="0" i="1" baseline="-25000" smtClean="0">
                                    <a:latin typeface="Cambria Math" panose="02040503050406030204" pitchFamily="18" charset="0"/>
                                  </a:rPr>
                                  <m:t>31</m:t>
                                </m:r>
                              </m:e>
                              <m:e>
                                <m:r>
                                  <a:rPr lang="en-US" b="0" i="1" smtClean="0">
                                    <a:latin typeface="Cambria Math" panose="02040503050406030204" pitchFamily="18" charset="0"/>
                                  </a:rPr>
                                  <m:t>𝑥</m:t>
                                </m:r>
                                <m:r>
                                  <a:rPr lang="en-US" b="0" i="1" baseline="-25000" smtClean="0">
                                    <a:latin typeface="Cambria Math" panose="02040503050406030204" pitchFamily="18" charset="0"/>
                                  </a:rPr>
                                  <m:t>32</m:t>
                                </m:r>
                              </m:e>
                            </m:mr>
                          </m:m>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279769" y="2169144"/>
                <a:ext cx="1252074" cy="810735"/>
              </a:xfrm>
              <a:prstGeom prst="rect">
                <a:avLst/>
              </a:prstGeom>
              <a:blipFill>
                <a:blip r:embed="rId4"/>
                <a:stretch>
                  <a:fillRect/>
                </a:stretch>
              </a:blipFill>
            </p:spPr>
            <p:txBody>
              <a:bodyPr/>
              <a:lstStyle/>
              <a:p>
                <a:r>
                  <a:rPr lang="en-US">
                    <a:noFill/>
                  </a:rPr>
                  <a:t> </a:t>
                </a:r>
              </a:p>
            </p:txBody>
          </p:sp>
        </mc:Fallback>
      </mc:AlternateContent>
      <p:sp>
        <p:nvSpPr>
          <p:cNvPr id="12" name="Left Brace 11"/>
          <p:cNvSpPr/>
          <p:nvPr/>
        </p:nvSpPr>
        <p:spPr>
          <a:xfrm>
            <a:off x="2093258" y="2261688"/>
            <a:ext cx="219636" cy="66338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Left Brace 12"/>
          <p:cNvSpPr/>
          <p:nvPr/>
        </p:nvSpPr>
        <p:spPr>
          <a:xfrm rot="5400000">
            <a:off x="2802154" y="1645394"/>
            <a:ext cx="219636" cy="8278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2279769" y="1558460"/>
            <a:ext cx="1271630" cy="369332"/>
          </a:xfrm>
          <a:prstGeom prst="rect">
            <a:avLst/>
          </a:prstGeom>
          <a:noFill/>
        </p:spPr>
        <p:txBody>
          <a:bodyPr wrap="none" rtlCol="0">
            <a:spAutoFit/>
          </a:bodyPr>
          <a:lstStyle/>
          <a:p>
            <a:r>
              <a:rPr lang="en-US" i="1" dirty="0" smtClean="0"/>
              <a:t>d</a:t>
            </a:r>
            <a:r>
              <a:rPr lang="en-US" dirty="0" smtClean="0"/>
              <a:t> attributes</a:t>
            </a:r>
            <a:endParaRPr lang="en-US" dirty="0"/>
          </a:p>
        </p:txBody>
      </p:sp>
      <p:sp>
        <p:nvSpPr>
          <p:cNvPr id="15" name="TextBox 14"/>
          <p:cNvSpPr txBox="1"/>
          <p:nvPr/>
        </p:nvSpPr>
        <p:spPr>
          <a:xfrm>
            <a:off x="1065052" y="2365284"/>
            <a:ext cx="939168" cy="369332"/>
          </a:xfrm>
          <a:prstGeom prst="rect">
            <a:avLst/>
          </a:prstGeom>
          <a:noFill/>
        </p:spPr>
        <p:txBody>
          <a:bodyPr wrap="none" rtlCol="0">
            <a:spAutoFit/>
          </a:bodyPr>
          <a:lstStyle/>
          <a:p>
            <a:r>
              <a:rPr lang="en-US" i="1" dirty="0" smtClean="0"/>
              <a:t>n</a:t>
            </a:r>
            <a:r>
              <a:rPr lang="en-US" dirty="0" smtClean="0"/>
              <a:t> points</a:t>
            </a:r>
            <a:endParaRPr lang="en-US" dirty="0"/>
          </a:p>
        </p:txBody>
      </p:sp>
      <p:sp>
        <p:nvSpPr>
          <p:cNvPr id="16" name="Rectangle 15"/>
          <p:cNvSpPr/>
          <p:nvPr/>
        </p:nvSpPr>
        <p:spPr>
          <a:xfrm>
            <a:off x="4052047" y="3055799"/>
            <a:ext cx="4648200" cy="3360920"/>
          </a:xfrm>
          <a:prstGeom prst="rect">
            <a:avLst/>
          </a:prstGeom>
        </p:spPr>
        <p:txBody>
          <a:bodyPr wrap="square">
            <a:spAutoFit/>
          </a:bodyPr>
          <a:lstStyle/>
          <a:p>
            <a:pPr lvl="0" algn="ctr">
              <a:spcBef>
                <a:spcPct val="20000"/>
              </a:spcBef>
            </a:pPr>
            <a:r>
              <a:rPr lang="en-US" b="1" u="sng" dirty="0" smtClean="0"/>
              <a:t>RA</a:t>
            </a:r>
          </a:p>
          <a:p>
            <a:pPr lvl="0">
              <a:spcBef>
                <a:spcPct val="20000"/>
              </a:spcBef>
            </a:pPr>
            <a:r>
              <a:rPr lang="en-US" dirty="0" smtClean="0"/>
              <a:t>(Generated SQL statements for each entry)</a:t>
            </a:r>
          </a:p>
          <a:p>
            <a:pPr>
              <a:spcBef>
                <a:spcPct val="20000"/>
              </a:spcBef>
            </a:pPr>
            <a:r>
              <a:rPr lang="en-US" b="1" dirty="0" smtClean="0">
                <a:solidFill>
                  <a:srgbClr val="0C0C0C"/>
                </a:solidFill>
              </a:rPr>
              <a:t>T</a:t>
            </a:r>
            <a:r>
              <a:rPr lang="en-US" dirty="0" smtClean="0">
                <a:solidFill>
                  <a:srgbClr val="0C0C0C"/>
                </a:solidFill>
              </a:rPr>
              <a:t> = </a:t>
            </a:r>
            <a:r>
              <a:rPr lang="en-US" cap="small" dirty="0" smtClean="0">
                <a:solidFill>
                  <a:srgbClr val="0C0C0C"/>
                </a:solidFill>
              </a:rPr>
              <a:t>select</a:t>
            </a:r>
            <a:r>
              <a:rPr lang="en-US" dirty="0" smtClean="0"/>
              <a:t> </a:t>
            </a:r>
            <a:r>
              <a:rPr lang="en-US" cap="small" dirty="0"/>
              <a:t>from</a:t>
            </a:r>
            <a:r>
              <a:rPr lang="en-US" dirty="0"/>
              <a:t> </a:t>
            </a:r>
            <a:r>
              <a:rPr lang="en-US" b="1" dirty="0" smtClean="0"/>
              <a:t>X</a:t>
            </a:r>
            <a:r>
              <a:rPr lang="en-US" dirty="0" smtClean="0"/>
              <a:t> sum(1.0) </a:t>
            </a:r>
            <a:r>
              <a:rPr lang="en-US" cap="small" dirty="0" smtClean="0"/>
              <a:t>as</a:t>
            </a:r>
            <a:r>
              <a:rPr lang="en-US" dirty="0" smtClean="0"/>
              <a:t> N,</a:t>
            </a:r>
          </a:p>
          <a:p>
            <a:pPr lvl="0">
              <a:spcBef>
                <a:spcPct val="20000"/>
              </a:spcBef>
            </a:pPr>
            <a:r>
              <a:rPr lang="en-US" dirty="0" smtClean="0"/>
              <a:t>sum(X</a:t>
            </a:r>
            <a:r>
              <a:rPr lang="en-US" baseline="-25000" dirty="0" smtClean="0"/>
              <a:t>1</a:t>
            </a:r>
            <a:r>
              <a:rPr lang="en-US" dirty="0" smtClean="0"/>
              <a:t>) </a:t>
            </a:r>
            <a:r>
              <a:rPr lang="en-US" cap="small" dirty="0" smtClean="0"/>
              <a:t>as</a:t>
            </a:r>
            <a:r>
              <a:rPr lang="en-US" dirty="0" smtClean="0"/>
              <a:t> M</a:t>
            </a:r>
            <a:r>
              <a:rPr lang="en-US" baseline="-25000" dirty="0" smtClean="0"/>
              <a:t>1</a:t>
            </a:r>
            <a:r>
              <a:rPr lang="en-US" dirty="0" smtClean="0"/>
              <a:t>, sum(X</a:t>
            </a:r>
            <a:r>
              <a:rPr lang="en-US" baseline="-25000" dirty="0" smtClean="0"/>
              <a:t>2</a:t>
            </a:r>
            <a:r>
              <a:rPr lang="en-US" dirty="0" smtClean="0"/>
              <a:t>) </a:t>
            </a:r>
            <a:r>
              <a:rPr lang="en-US" cap="small" dirty="0" smtClean="0"/>
              <a:t>as</a:t>
            </a:r>
            <a:r>
              <a:rPr lang="en-US" dirty="0" smtClean="0"/>
              <a:t> M</a:t>
            </a:r>
            <a:r>
              <a:rPr lang="en-US" baseline="-25000" dirty="0" smtClean="0"/>
              <a:t>2</a:t>
            </a:r>
            <a:r>
              <a:rPr lang="en-US" dirty="0" smtClean="0"/>
              <a:t>, …, sum(</a:t>
            </a:r>
            <a:r>
              <a:rPr lang="en-US" dirty="0" err="1" smtClean="0"/>
              <a:t>X</a:t>
            </a:r>
            <a:r>
              <a:rPr lang="en-US" baseline="-25000" dirty="0" err="1" smtClean="0"/>
              <a:t>d</a:t>
            </a:r>
            <a:r>
              <a:rPr lang="en-US" dirty="0" smtClean="0"/>
              <a:t>) </a:t>
            </a:r>
            <a:r>
              <a:rPr lang="en-US" cap="small" dirty="0" smtClean="0"/>
              <a:t>as</a:t>
            </a:r>
            <a:r>
              <a:rPr lang="en-US" dirty="0" smtClean="0"/>
              <a:t> </a:t>
            </a:r>
            <a:r>
              <a:rPr lang="en-US" dirty="0" err="1" smtClean="0"/>
              <a:t>M</a:t>
            </a:r>
            <a:r>
              <a:rPr lang="en-US" baseline="-25000" dirty="0" err="1" smtClean="0"/>
              <a:t>d</a:t>
            </a:r>
            <a:r>
              <a:rPr lang="en-US" dirty="0" smtClean="0"/>
              <a:t>,</a:t>
            </a:r>
          </a:p>
          <a:p>
            <a:pPr>
              <a:spcBef>
                <a:spcPct val="20000"/>
              </a:spcBef>
            </a:pPr>
            <a:r>
              <a:rPr lang="en-US" dirty="0" smtClean="0"/>
              <a:t>sum(X</a:t>
            </a:r>
            <a:r>
              <a:rPr lang="en-US" baseline="-25000" dirty="0" smtClean="0"/>
              <a:t>1</a:t>
            </a:r>
            <a:r>
              <a:rPr lang="en-US" dirty="0" smtClean="0"/>
              <a:t>*X</a:t>
            </a:r>
            <a:r>
              <a:rPr lang="en-US" baseline="-25000" dirty="0" smtClean="0"/>
              <a:t>1</a:t>
            </a:r>
            <a:r>
              <a:rPr lang="en-US" dirty="0" smtClean="0"/>
              <a:t>) </a:t>
            </a:r>
            <a:r>
              <a:rPr lang="en-US" cap="small" dirty="0"/>
              <a:t>as</a:t>
            </a:r>
            <a:r>
              <a:rPr lang="en-US" dirty="0"/>
              <a:t> </a:t>
            </a:r>
            <a:r>
              <a:rPr lang="en-US" dirty="0" smtClean="0"/>
              <a:t>Q</a:t>
            </a:r>
            <a:r>
              <a:rPr lang="en-US" baseline="-25000" dirty="0" smtClean="0"/>
              <a:t>11</a:t>
            </a:r>
            <a:r>
              <a:rPr lang="en-US" dirty="0" smtClean="0"/>
              <a:t>, sum(X</a:t>
            </a:r>
            <a:r>
              <a:rPr lang="en-US" baseline="-25000" dirty="0" smtClean="0"/>
              <a:t>1</a:t>
            </a:r>
            <a:r>
              <a:rPr lang="en-US" dirty="0" smtClean="0"/>
              <a:t>*X</a:t>
            </a:r>
            <a:r>
              <a:rPr lang="en-US" baseline="-25000" dirty="0" smtClean="0"/>
              <a:t>2</a:t>
            </a:r>
            <a:r>
              <a:rPr lang="en-US" dirty="0" smtClean="0"/>
              <a:t>) </a:t>
            </a:r>
            <a:r>
              <a:rPr lang="en-US" cap="small" dirty="0"/>
              <a:t>as</a:t>
            </a:r>
            <a:r>
              <a:rPr lang="en-US" dirty="0"/>
              <a:t> </a:t>
            </a:r>
            <a:r>
              <a:rPr lang="en-US" dirty="0" smtClean="0"/>
              <a:t>Q</a:t>
            </a:r>
            <a:r>
              <a:rPr lang="en-US" baseline="-25000" dirty="0" smtClean="0"/>
              <a:t>12</a:t>
            </a:r>
            <a:r>
              <a:rPr lang="en-US" dirty="0" smtClean="0"/>
              <a:t>, …,</a:t>
            </a:r>
          </a:p>
          <a:p>
            <a:pPr>
              <a:spcBef>
                <a:spcPct val="20000"/>
              </a:spcBef>
            </a:pPr>
            <a:r>
              <a:rPr lang="en-US" dirty="0"/>
              <a:t>	</a:t>
            </a:r>
            <a:r>
              <a:rPr lang="en-US" dirty="0" smtClean="0"/>
              <a:t>sum(X</a:t>
            </a:r>
            <a:r>
              <a:rPr lang="en-US" baseline="-25000" dirty="0" smtClean="0"/>
              <a:t>d-1</a:t>
            </a:r>
            <a:r>
              <a:rPr lang="en-US" dirty="0" smtClean="0"/>
              <a:t>*</a:t>
            </a:r>
            <a:r>
              <a:rPr lang="en-US" dirty="0" err="1" smtClean="0"/>
              <a:t>X</a:t>
            </a:r>
            <a:r>
              <a:rPr lang="en-US" baseline="-25000" dirty="0" err="1" smtClean="0"/>
              <a:t>d</a:t>
            </a:r>
            <a:r>
              <a:rPr lang="en-US" dirty="0" smtClean="0"/>
              <a:t>) </a:t>
            </a:r>
            <a:r>
              <a:rPr lang="en-US" cap="small" dirty="0"/>
              <a:t>as</a:t>
            </a:r>
            <a:r>
              <a:rPr lang="en-US" dirty="0"/>
              <a:t> </a:t>
            </a:r>
            <a:r>
              <a:rPr lang="en-US" dirty="0" smtClean="0"/>
              <a:t>Q</a:t>
            </a:r>
            <a:r>
              <a:rPr lang="en-US" baseline="-25000" dirty="0" smtClean="0"/>
              <a:t>(d-1)d</a:t>
            </a:r>
            <a:r>
              <a:rPr lang="en-US" dirty="0" smtClean="0"/>
              <a:t>, sum(</a:t>
            </a:r>
            <a:r>
              <a:rPr lang="en-US" dirty="0" err="1" smtClean="0"/>
              <a:t>X</a:t>
            </a:r>
            <a:r>
              <a:rPr lang="en-US" baseline="-25000" dirty="0" err="1" smtClean="0"/>
              <a:t>d</a:t>
            </a:r>
            <a:r>
              <a:rPr lang="en-US" dirty="0" smtClean="0"/>
              <a:t>*</a:t>
            </a:r>
            <a:r>
              <a:rPr lang="en-US" dirty="0" err="1" smtClean="0"/>
              <a:t>X</a:t>
            </a:r>
            <a:r>
              <a:rPr lang="en-US" baseline="-25000" dirty="0" err="1" smtClean="0"/>
              <a:t>d</a:t>
            </a:r>
            <a:r>
              <a:rPr lang="en-US" dirty="0" smtClean="0"/>
              <a:t>) </a:t>
            </a:r>
            <a:r>
              <a:rPr lang="en-US" cap="small" dirty="0"/>
              <a:t>as</a:t>
            </a:r>
            <a:r>
              <a:rPr lang="en-US" dirty="0"/>
              <a:t> </a:t>
            </a:r>
            <a:r>
              <a:rPr lang="en-US" dirty="0" err="1" smtClean="0"/>
              <a:t>Q</a:t>
            </a:r>
            <a:r>
              <a:rPr lang="en-US" baseline="-25000" dirty="0" err="1" smtClean="0"/>
              <a:t>dd</a:t>
            </a:r>
            <a:endParaRPr lang="en-US" dirty="0"/>
          </a:p>
          <a:p>
            <a:pPr lvl="0">
              <a:spcBef>
                <a:spcPct val="20000"/>
              </a:spcBef>
            </a:pPr>
            <a:r>
              <a:rPr lang="en-US" b="1" dirty="0" smtClean="0"/>
              <a:t>C</a:t>
            </a:r>
            <a:r>
              <a:rPr lang="en-US" dirty="0" smtClean="0"/>
              <a:t> = </a:t>
            </a:r>
            <a:r>
              <a:rPr lang="en-US" cap="small" dirty="0">
                <a:solidFill>
                  <a:srgbClr val="0C0C0C"/>
                </a:solidFill>
              </a:rPr>
              <a:t>select</a:t>
            </a:r>
            <a:r>
              <a:rPr lang="en-US" dirty="0"/>
              <a:t> </a:t>
            </a:r>
            <a:r>
              <a:rPr lang="en-US" cap="small" dirty="0"/>
              <a:t>from </a:t>
            </a:r>
            <a:r>
              <a:rPr lang="en-US" b="1" dirty="0" smtClean="0"/>
              <a:t>T </a:t>
            </a:r>
          </a:p>
          <a:p>
            <a:pPr lvl="0">
              <a:spcBef>
                <a:spcPct val="20000"/>
              </a:spcBef>
            </a:pPr>
            <a:r>
              <a:rPr lang="en-US" dirty="0"/>
              <a:t>	</a:t>
            </a:r>
            <a:r>
              <a:rPr lang="en-US" dirty="0" smtClean="0"/>
              <a:t>(1 </a:t>
            </a:r>
            <a:r>
              <a:rPr lang="en-US" cap="small" dirty="0"/>
              <a:t>as</a:t>
            </a:r>
            <a:r>
              <a:rPr lang="en-US" dirty="0" smtClean="0"/>
              <a:t> </a:t>
            </a:r>
            <a:r>
              <a:rPr lang="en-US" dirty="0" err="1" smtClean="0"/>
              <a:t>i</a:t>
            </a:r>
            <a:r>
              <a:rPr lang="en-US" dirty="0" smtClean="0"/>
              <a:t>, 1 </a:t>
            </a:r>
            <a:r>
              <a:rPr lang="en-US" cap="small" dirty="0"/>
              <a:t>as</a:t>
            </a:r>
            <a:r>
              <a:rPr lang="en-US" dirty="0" smtClean="0"/>
              <a:t> j, Q</a:t>
            </a:r>
            <a:r>
              <a:rPr lang="en-US" baseline="-25000" dirty="0" smtClean="0"/>
              <a:t>11</a:t>
            </a:r>
            <a:r>
              <a:rPr lang="en-US" dirty="0" smtClean="0"/>
              <a:t>/N – M</a:t>
            </a:r>
            <a:r>
              <a:rPr lang="en-US" baseline="-25000" dirty="0" smtClean="0"/>
              <a:t>1</a:t>
            </a:r>
            <a:r>
              <a:rPr lang="en-US" dirty="0" smtClean="0"/>
              <a:t>*M</a:t>
            </a:r>
            <a:r>
              <a:rPr lang="en-US" baseline="-25000" dirty="0" smtClean="0"/>
              <a:t>1</a:t>
            </a:r>
            <a:r>
              <a:rPr lang="en-US" dirty="0" smtClean="0"/>
              <a:t> </a:t>
            </a:r>
            <a:r>
              <a:rPr lang="en-US" cap="small" dirty="0" smtClean="0"/>
              <a:t>as</a:t>
            </a:r>
            <a:r>
              <a:rPr lang="en-US" dirty="0" smtClean="0"/>
              <a:t> v) </a:t>
            </a:r>
            <a:r>
              <a:rPr lang="en-US" cap="small" dirty="0" smtClean="0"/>
              <a:t>union </a:t>
            </a:r>
          </a:p>
          <a:p>
            <a:pPr>
              <a:spcBef>
                <a:spcPct val="20000"/>
              </a:spcBef>
            </a:pPr>
            <a:r>
              <a:rPr lang="en-US" dirty="0" smtClean="0"/>
              <a:t>	(</a:t>
            </a:r>
            <a:r>
              <a:rPr lang="en-US" dirty="0"/>
              <a:t>1 </a:t>
            </a:r>
            <a:r>
              <a:rPr lang="en-US" cap="small" dirty="0"/>
              <a:t>as</a:t>
            </a:r>
            <a:r>
              <a:rPr lang="en-US" dirty="0" smtClean="0"/>
              <a:t> </a:t>
            </a:r>
            <a:r>
              <a:rPr lang="en-US" dirty="0" err="1"/>
              <a:t>i</a:t>
            </a:r>
            <a:r>
              <a:rPr lang="en-US" dirty="0"/>
              <a:t>, </a:t>
            </a:r>
            <a:r>
              <a:rPr lang="en-US" dirty="0" smtClean="0"/>
              <a:t>2 </a:t>
            </a:r>
            <a:r>
              <a:rPr lang="en-US" cap="small" dirty="0"/>
              <a:t>as</a:t>
            </a:r>
            <a:r>
              <a:rPr lang="en-US" dirty="0" smtClean="0"/>
              <a:t> </a:t>
            </a:r>
            <a:r>
              <a:rPr lang="en-US" dirty="0"/>
              <a:t>j, </a:t>
            </a:r>
            <a:r>
              <a:rPr lang="en-US" dirty="0" smtClean="0"/>
              <a:t>Q</a:t>
            </a:r>
            <a:r>
              <a:rPr lang="en-US" baseline="-25000" dirty="0" smtClean="0"/>
              <a:t>12</a:t>
            </a:r>
            <a:r>
              <a:rPr lang="en-US" dirty="0" smtClean="0"/>
              <a:t>/N </a:t>
            </a:r>
            <a:r>
              <a:rPr lang="en-US" dirty="0"/>
              <a:t>– </a:t>
            </a:r>
            <a:r>
              <a:rPr lang="en-US" dirty="0" smtClean="0"/>
              <a:t>M</a:t>
            </a:r>
            <a:r>
              <a:rPr lang="en-US" baseline="-25000" dirty="0" smtClean="0"/>
              <a:t>1</a:t>
            </a:r>
            <a:r>
              <a:rPr lang="en-US" dirty="0" smtClean="0"/>
              <a:t>*M</a:t>
            </a:r>
            <a:r>
              <a:rPr lang="en-US" baseline="-25000" dirty="0" smtClean="0"/>
              <a:t>2</a:t>
            </a:r>
            <a:r>
              <a:rPr lang="en-US" dirty="0" smtClean="0"/>
              <a:t> </a:t>
            </a:r>
            <a:r>
              <a:rPr lang="en-US" cap="small" dirty="0"/>
              <a:t>as</a:t>
            </a:r>
            <a:r>
              <a:rPr lang="en-US" dirty="0"/>
              <a:t> v) </a:t>
            </a:r>
            <a:r>
              <a:rPr lang="en-US" cap="small" dirty="0"/>
              <a:t>union</a:t>
            </a:r>
            <a:r>
              <a:rPr lang="en-US" dirty="0"/>
              <a:t> </a:t>
            </a:r>
            <a:endParaRPr lang="en-US" dirty="0" smtClean="0"/>
          </a:p>
          <a:p>
            <a:pPr>
              <a:spcBef>
                <a:spcPct val="20000"/>
              </a:spcBef>
            </a:pPr>
            <a:r>
              <a:rPr lang="en-US" dirty="0"/>
              <a:t>	</a:t>
            </a:r>
            <a:r>
              <a:rPr lang="en-US" dirty="0" smtClean="0"/>
              <a:t>… </a:t>
            </a:r>
            <a:endParaRPr lang="en-US" dirty="0"/>
          </a:p>
        </p:txBody>
      </p:sp>
      <mc:AlternateContent xmlns:mc="http://schemas.openxmlformats.org/markup-compatibility/2006" xmlns:a14="http://schemas.microsoft.com/office/drawing/2010/main">
        <mc:Choice Requires="a14">
          <p:sp>
            <p:nvSpPr>
              <p:cNvPr id="6" name="Rectangle 5"/>
              <p:cNvSpPr/>
              <p:nvPr/>
            </p:nvSpPr>
            <p:spPr>
              <a:xfrm>
                <a:off x="1552134" y="1932482"/>
                <a:ext cx="6295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552134" y="1932482"/>
                <a:ext cx="629531"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10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Covariance query: easy in LA, harder in RA</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51</a:t>
            </a:fld>
            <a:endParaRPr lang="en-US"/>
          </a:p>
        </p:txBody>
      </p:sp>
      <mc:AlternateContent xmlns:mc="http://schemas.openxmlformats.org/markup-compatibility/2006" xmlns:a14="http://schemas.microsoft.com/office/drawing/2010/main">
        <mc:Choice Requires="a14">
          <p:sp>
            <p:nvSpPr>
              <p:cNvPr id="2" name="TextBox 1"/>
              <p:cNvSpPr txBox="1"/>
              <p:nvPr/>
            </p:nvSpPr>
            <p:spPr>
              <a:xfrm>
                <a:off x="4146327" y="2046400"/>
                <a:ext cx="4004895" cy="844718"/>
              </a:xfrm>
              <a:prstGeom prst="rect">
                <a:avLst/>
              </a:prstGeom>
              <a:noFill/>
            </p:spPr>
            <p:txBody>
              <a:bodyPr wrap="square" lIns="0" tIns="0" rIns="0" bIns="0" rtlCol="0">
                <a:spAutoFit/>
              </a:bodyPr>
              <a:lstStyle/>
              <a:p>
                <a:pPr/>
                <a:r>
                  <a:rPr lang="en-US" sz="2000" b="0" dirty="0" smtClean="0"/>
                  <a:t>Mean		</a:t>
                </a:r>
                <a14:m>
                  <m:oMath xmlns:m="http://schemas.openxmlformats.org/officeDocument/2006/math">
                    <m:r>
                      <a:rPr lang="en-US" sz="2000" b="0" i="1" smtClean="0">
                        <a:latin typeface="Cambria Math" panose="02040503050406030204" pitchFamily="18" charset="0"/>
                      </a:rPr>
                      <m:t>𝑀</m:t>
                    </m:r>
                    <m:r>
                      <a:rPr lang="en-US" sz="2000" b="0" i="1" smtClean="0">
                        <a:latin typeface="Cambria Math" panose="02040503050406030204" pitchFamily="18" charset="0"/>
                      </a:rPr>
                      <m:t>=</m:t>
                    </m:r>
                    <m:box>
                      <m:boxPr>
                        <m:ctrlPr>
                          <a:rPr lang="en-US" sz="2000" b="0" i="1" smtClean="0">
                            <a:latin typeface="Cambria Math" panose="02040503050406030204" pitchFamily="18" charset="0"/>
                          </a:rPr>
                        </m:ctrlPr>
                      </m:boxPr>
                      <m:e>
                        <m:argPr>
                          <m:argSz m:val="-1"/>
                        </m:argP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e>
                    </m:box>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e>
                      <m:sup>
                        <m:r>
                          <a:rPr lang="en-US" sz="2000" b="0" i="1" smtClean="0">
                            <a:latin typeface="Cambria Math" panose="02040503050406030204" pitchFamily="18" charset="0"/>
                          </a:rPr>
                          <m:t>𝑇</m:t>
                        </m:r>
                      </m:sup>
                    </m:sSup>
                    <m:r>
                      <a:rPr lang="en-US" sz="2000" b="0" i="1" smtClean="0">
                        <a:latin typeface="Cambria Math" panose="02040503050406030204" pitchFamily="18" charset="0"/>
                      </a:rPr>
                      <m:t>𝑋</m:t>
                    </m:r>
                  </m:oMath>
                </a14:m>
                <a:r>
                  <a:rPr lang="en-US" sz="2000" b="0" i="1" dirty="0" smtClean="0">
                    <a:latin typeface="Cambria Math" panose="02040503050406030204" pitchFamily="18" charset="0"/>
                  </a:rPr>
                  <a:t/>
                </a:r>
                <a:br>
                  <a:rPr lang="en-US" sz="2000" b="0" i="1" dirty="0" smtClean="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 </m:t>
                      </m:r>
                    </m:oMath>
                  </m:oMathPara>
                </a14:m>
                <a:r>
                  <a:rPr lang="en-US" sz="800" b="0" i="1" dirty="0" smtClean="0">
                    <a:latin typeface="Cambria Math" panose="02040503050406030204" pitchFamily="18" charset="0"/>
                  </a:rPr>
                  <a:t/>
                </a:r>
                <a:br>
                  <a:rPr lang="en-US" sz="800" b="0" i="1" dirty="0" smtClean="0">
                    <a:latin typeface="Cambria Math" panose="02040503050406030204" pitchFamily="18" charset="0"/>
                  </a:rPr>
                </a:br>
                <a:r>
                  <a:rPr lang="en-US" sz="2000" dirty="0" smtClean="0"/>
                  <a:t>Covariance	</a:t>
                </a:r>
                <a:r>
                  <a:rPr lang="en-US" sz="800" b="0" i="1" dirty="0" smtClean="0">
                    <a:latin typeface="Cambria Math" panose="02040503050406030204" pitchFamily="18" charset="0"/>
                  </a:rPr>
                  <a:t> </a:t>
                </a:r>
                <a14:m>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m:t>
                    </m:r>
                    <m:box>
                      <m:boxPr>
                        <m:ctrlPr>
                          <a:rPr lang="en-US" sz="2000" i="1">
                            <a:latin typeface="Cambria Math" panose="02040503050406030204" pitchFamily="18" charset="0"/>
                          </a:rPr>
                        </m:ctrlPr>
                      </m:boxPr>
                      <m:e>
                        <m:argPr>
                          <m:argSz m:val="-1"/>
                        </m:argP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e>
                    </m:box>
                    <m:sSup>
                      <m:sSupPr>
                        <m:ctrlPr>
                          <a:rPr lang="en-US" sz="2000" i="1">
                            <a:latin typeface="Cambria Math" panose="02040503050406030204" pitchFamily="18" charset="0"/>
                          </a:rPr>
                        </m:ctrlPr>
                      </m:sSupPr>
                      <m:e>
                        <m:r>
                          <a:rPr lang="en-US" sz="2000" i="1">
                            <a:latin typeface="Cambria Math" panose="02040503050406030204" pitchFamily="18" charset="0"/>
                          </a:rPr>
                          <m:t>𝑋</m:t>
                        </m:r>
                      </m:e>
                      <m:sup>
                        <m:r>
                          <a:rPr lang="en-US" sz="2000" i="1">
                            <a:latin typeface="Cambria Math" panose="02040503050406030204" pitchFamily="18" charset="0"/>
                          </a:rPr>
                          <m:t>𝑇</m:t>
                        </m:r>
                      </m:sup>
                    </m:sSup>
                    <m:r>
                      <a:rPr lang="en-US" sz="2000" i="1">
                        <a:latin typeface="Cambria Math" panose="02040503050406030204" pitchFamily="18" charset="0"/>
                      </a:rPr>
                      <m:t>𝑋</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𝑀</m:t>
                        </m:r>
                      </m:e>
                      <m:sup>
                        <m:r>
                          <a:rPr lang="en-US" sz="2000" i="1">
                            <a:latin typeface="Cambria Math" panose="02040503050406030204" pitchFamily="18" charset="0"/>
                          </a:rPr>
                          <m:t>𝑇</m:t>
                        </m:r>
                      </m:sup>
                    </m:sSup>
                    <m:r>
                      <a:rPr lang="en-US" sz="2000" i="1">
                        <a:latin typeface="Cambria Math" panose="02040503050406030204" pitchFamily="18" charset="0"/>
                      </a:rPr>
                      <m:t>𝑀</m:t>
                    </m:r>
                  </m:oMath>
                </a14:m>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4146327" y="2046400"/>
                <a:ext cx="4004895" cy="844718"/>
              </a:xfrm>
              <a:prstGeom prst="rect">
                <a:avLst/>
              </a:prstGeom>
              <a:blipFill>
                <a:blip r:embed="rId3"/>
                <a:stretch>
                  <a:fillRect l="-3805" t="-7971" b="-10870"/>
                </a:stretch>
              </a:blipFill>
            </p:spPr>
            <p:txBody>
              <a:bodyPr/>
              <a:lstStyle/>
              <a:p>
                <a:r>
                  <a:rPr lang="en-US">
                    <a:noFill/>
                  </a:rPr>
                  <a:t> </a:t>
                </a:r>
              </a:p>
            </p:txBody>
          </p:sp>
        </mc:Fallback>
      </mc:AlternateContent>
      <p:sp>
        <p:nvSpPr>
          <p:cNvPr id="3" name="Rectangle 2"/>
          <p:cNvSpPr/>
          <p:nvPr/>
        </p:nvSpPr>
        <p:spPr>
          <a:xfrm>
            <a:off x="904826" y="3055799"/>
            <a:ext cx="3684892" cy="1698927"/>
          </a:xfrm>
          <a:prstGeom prst="rect">
            <a:avLst/>
          </a:prstGeom>
        </p:spPr>
        <p:txBody>
          <a:bodyPr wrap="square">
            <a:spAutoFit/>
          </a:bodyPr>
          <a:lstStyle/>
          <a:p>
            <a:pPr lvl="0" algn="ctr">
              <a:spcBef>
                <a:spcPct val="20000"/>
              </a:spcBef>
            </a:pPr>
            <a:r>
              <a:rPr lang="en-US" b="1" u="sng" dirty="0" smtClean="0"/>
              <a:t>LA</a:t>
            </a:r>
          </a:p>
          <a:p>
            <a:pPr lvl="0">
              <a:spcBef>
                <a:spcPct val="20000"/>
              </a:spcBef>
            </a:pPr>
            <a:r>
              <a:rPr lang="en-US" b="1" dirty="0" smtClean="0"/>
              <a:t>N</a:t>
            </a:r>
            <a:r>
              <a:rPr lang="en-US" dirty="0" smtClean="0"/>
              <a:t> </a:t>
            </a:r>
            <a:r>
              <a:rPr lang="en-US" dirty="0"/>
              <a:t>= size(</a:t>
            </a:r>
            <a:r>
              <a:rPr lang="en-US" b="1" dirty="0"/>
              <a:t>X</a:t>
            </a:r>
            <a:r>
              <a:rPr lang="en-US" dirty="0"/>
              <a:t>, 1);</a:t>
            </a:r>
          </a:p>
          <a:p>
            <a:pPr lvl="0">
              <a:spcBef>
                <a:spcPct val="20000"/>
              </a:spcBef>
            </a:pPr>
            <a:r>
              <a:rPr lang="en-US" b="1" dirty="0"/>
              <a:t>M</a:t>
            </a:r>
            <a:r>
              <a:rPr lang="en-US" dirty="0"/>
              <a:t> = mean(</a:t>
            </a:r>
            <a:r>
              <a:rPr lang="en-US" b="1" dirty="0"/>
              <a:t>X</a:t>
            </a:r>
            <a:r>
              <a:rPr lang="en-US" dirty="0"/>
              <a:t>, 1</a:t>
            </a:r>
            <a:r>
              <a:rPr lang="en-US" dirty="0" smtClean="0"/>
              <a:t>);</a:t>
            </a:r>
          </a:p>
          <a:p>
            <a:pPr>
              <a:spcBef>
                <a:spcPct val="20000"/>
              </a:spcBef>
            </a:pPr>
            <a:r>
              <a:rPr lang="en-US" b="1" dirty="0"/>
              <a:t>C</a:t>
            </a:r>
            <a:r>
              <a:rPr lang="en-US" dirty="0"/>
              <a:t> = </a:t>
            </a:r>
            <a:r>
              <a:rPr lang="en-US" b="1" dirty="0" smtClean="0"/>
              <a:t>X</a:t>
            </a:r>
            <a:r>
              <a:rPr lang="en-US" dirty="0" smtClean="0"/>
              <a:t>'*</a:t>
            </a:r>
            <a:r>
              <a:rPr lang="en-US" b="1" dirty="0"/>
              <a:t>X </a:t>
            </a:r>
            <a:r>
              <a:rPr lang="en-US" dirty="0"/>
              <a:t>/ </a:t>
            </a:r>
            <a:r>
              <a:rPr lang="en-US" b="1" dirty="0" smtClean="0"/>
              <a:t>N</a:t>
            </a:r>
            <a:r>
              <a:rPr lang="en-US" dirty="0" smtClean="0"/>
              <a:t> </a:t>
            </a:r>
            <a:r>
              <a:rPr lang="en-US" dirty="0"/>
              <a:t>– </a:t>
            </a:r>
            <a:r>
              <a:rPr lang="en-US" b="1" dirty="0" smtClean="0"/>
              <a:t>M</a:t>
            </a:r>
            <a:r>
              <a:rPr lang="en-US" dirty="0" smtClean="0"/>
              <a:t>'*</a:t>
            </a:r>
            <a:r>
              <a:rPr lang="en-US" b="1" dirty="0" smtClean="0"/>
              <a:t>M</a:t>
            </a:r>
            <a:r>
              <a:rPr lang="en-US" dirty="0" smtClean="0"/>
              <a:t>;</a:t>
            </a:r>
            <a:endParaRPr lang="en-US" dirty="0"/>
          </a:p>
          <a:p>
            <a:pPr lvl="0">
              <a:spcBef>
                <a:spcPct val="20000"/>
              </a:spcBef>
            </a:pPr>
            <a:endParaRPr lang="en-US" dirty="0" smtClean="0"/>
          </a:p>
        </p:txBody>
      </p:sp>
      <p:sp>
        <p:nvSpPr>
          <p:cNvPr id="7" name="Rectangle 6"/>
          <p:cNvSpPr/>
          <p:nvPr/>
        </p:nvSpPr>
        <p:spPr>
          <a:xfrm>
            <a:off x="820269" y="6172200"/>
            <a:ext cx="5011271" cy="523220"/>
          </a:xfrm>
          <a:prstGeom prst="rect">
            <a:avLst/>
          </a:prstGeom>
        </p:spPr>
        <p:txBody>
          <a:bodyPr wrap="square">
            <a:spAutoFit/>
          </a:bodyPr>
          <a:lstStyle/>
          <a:p>
            <a:r>
              <a:rPr lang="en-US" sz="1400" dirty="0"/>
              <a:t>Carlos </a:t>
            </a:r>
            <a:r>
              <a:rPr lang="en-US" sz="1400" dirty="0" smtClean="0"/>
              <a:t>Ordonez.</a:t>
            </a:r>
            <a:endParaRPr lang="en-US" sz="1400" dirty="0"/>
          </a:p>
          <a:p>
            <a:r>
              <a:rPr lang="en-US" sz="1400" i="1" dirty="0" smtClean="0"/>
              <a:t>Building </a:t>
            </a:r>
            <a:r>
              <a:rPr lang="en-US" sz="1400" i="1" dirty="0"/>
              <a:t>Statistical Models and Scoring </a:t>
            </a:r>
            <a:r>
              <a:rPr lang="en-US" sz="1400" i="1" dirty="0" smtClean="0"/>
              <a:t>with UDFs</a:t>
            </a:r>
            <a:r>
              <a:rPr lang="en-US" sz="1400" dirty="0" smtClean="0"/>
              <a:t>. SIGMOD 2007.</a:t>
            </a:r>
            <a:endParaRPr lang="en-US" sz="1400" dirty="0"/>
          </a:p>
        </p:txBody>
      </p:sp>
      <mc:AlternateContent xmlns:mc="http://schemas.openxmlformats.org/markup-compatibility/2006" xmlns:a14="http://schemas.microsoft.com/office/drawing/2010/main">
        <mc:Choice Requires="a14">
          <p:sp>
            <p:nvSpPr>
              <p:cNvPr id="11" name="Rectangle 10"/>
              <p:cNvSpPr/>
              <p:nvPr/>
            </p:nvSpPr>
            <p:spPr>
              <a:xfrm>
                <a:off x="2279769" y="2169144"/>
                <a:ext cx="1252074" cy="810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𝑥</m:t>
                                </m:r>
                                <m:r>
                                  <a:rPr lang="en-US" b="0" i="1" baseline="-25000" smtClean="0">
                                    <a:latin typeface="Cambria Math" panose="02040503050406030204" pitchFamily="18" charset="0"/>
                                  </a:rPr>
                                  <m:t>11</m:t>
                                </m:r>
                              </m:e>
                              <m:e>
                                <m:r>
                                  <a:rPr lang="en-US" b="0" i="1" smtClean="0">
                                    <a:latin typeface="Cambria Math" panose="02040503050406030204" pitchFamily="18" charset="0"/>
                                  </a:rPr>
                                  <m:t>𝑥</m:t>
                                </m:r>
                                <m:r>
                                  <a:rPr lang="en-US" b="0" i="1" baseline="-25000" smtClean="0">
                                    <a:latin typeface="Cambria Math" panose="02040503050406030204" pitchFamily="18" charset="0"/>
                                  </a:rPr>
                                  <m:t>12</m:t>
                                </m:r>
                              </m:e>
                            </m:mr>
                            <m:mr>
                              <m:e>
                                <m:r>
                                  <a:rPr lang="en-US" b="0" i="1" smtClean="0">
                                    <a:latin typeface="Cambria Math" panose="02040503050406030204" pitchFamily="18" charset="0"/>
                                  </a:rPr>
                                  <m:t>𝑥</m:t>
                                </m:r>
                                <m:r>
                                  <a:rPr lang="en-US" b="0" i="1" baseline="-25000" smtClean="0">
                                    <a:latin typeface="Cambria Math" panose="02040503050406030204" pitchFamily="18" charset="0"/>
                                  </a:rPr>
                                  <m:t>21</m:t>
                                </m:r>
                              </m:e>
                              <m:e>
                                <m:r>
                                  <a:rPr lang="en-US" b="0" i="1" smtClean="0">
                                    <a:latin typeface="Cambria Math" panose="02040503050406030204" pitchFamily="18" charset="0"/>
                                  </a:rPr>
                                  <m:t>𝑥</m:t>
                                </m:r>
                                <m:r>
                                  <a:rPr lang="en-US" b="0" i="1" baseline="-25000" smtClean="0">
                                    <a:latin typeface="Cambria Math" panose="02040503050406030204" pitchFamily="18" charset="0"/>
                                  </a:rPr>
                                  <m:t>22</m:t>
                                </m:r>
                              </m:e>
                            </m:mr>
                            <m:mr>
                              <m:e>
                                <m:r>
                                  <a:rPr lang="en-US" b="0" i="1" smtClean="0">
                                    <a:latin typeface="Cambria Math" panose="02040503050406030204" pitchFamily="18" charset="0"/>
                                  </a:rPr>
                                  <m:t>𝑥</m:t>
                                </m:r>
                                <m:r>
                                  <a:rPr lang="en-US" b="0" i="1" baseline="-25000" smtClean="0">
                                    <a:latin typeface="Cambria Math" panose="02040503050406030204" pitchFamily="18" charset="0"/>
                                  </a:rPr>
                                  <m:t>31</m:t>
                                </m:r>
                              </m:e>
                              <m:e>
                                <m:r>
                                  <a:rPr lang="en-US" b="0" i="1" smtClean="0">
                                    <a:latin typeface="Cambria Math" panose="02040503050406030204" pitchFamily="18" charset="0"/>
                                  </a:rPr>
                                  <m:t>𝑥</m:t>
                                </m:r>
                                <m:r>
                                  <a:rPr lang="en-US" b="0" i="1" baseline="-25000" smtClean="0">
                                    <a:latin typeface="Cambria Math" panose="02040503050406030204" pitchFamily="18" charset="0"/>
                                  </a:rPr>
                                  <m:t>32</m:t>
                                </m:r>
                              </m:e>
                            </m:mr>
                          </m:m>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2279769" y="2169144"/>
                <a:ext cx="1252074" cy="810735"/>
              </a:xfrm>
              <a:prstGeom prst="rect">
                <a:avLst/>
              </a:prstGeom>
              <a:blipFill>
                <a:blip r:embed="rId4"/>
                <a:stretch>
                  <a:fillRect/>
                </a:stretch>
              </a:blipFill>
            </p:spPr>
            <p:txBody>
              <a:bodyPr/>
              <a:lstStyle/>
              <a:p>
                <a:r>
                  <a:rPr lang="en-US">
                    <a:noFill/>
                  </a:rPr>
                  <a:t> </a:t>
                </a:r>
              </a:p>
            </p:txBody>
          </p:sp>
        </mc:Fallback>
      </mc:AlternateContent>
      <p:sp>
        <p:nvSpPr>
          <p:cNvPr id="12" name="Left Brace 11"/>
          <p:cNvSpPr/>
          <p:nvPr/>
        </p:nvSpPr>
        <p:spPr>
          <a:xfrm>
            <a:off x="2093258" y="2301813"/>
            <a:ext cx="219636" cy="517587"/>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Left Brace 12"/>
          <p:cNvSpPr/>
          <p:nvPr/>
        </p:nvSpPr>
        <p:spPr>
          <a:xfrm rot="5400000">
            <a:off x="2802154" y="1645394"/>
            <a:ext cx="219636" cy="827865"/>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2312894" y="1618208"/>
            <a:ext cx="1150700" cy="338554"/>
          </a:xfrm>
          <a:prstGeom prst="rect">
            <a:avLst/>
          </a:prstGeom>
          <a:noFill/>
        </p:spPr>
        <p:txBody>
          <a:bodyPr wrap="none" rtlCol="0">
            <a:spAutoFit/>
          </a:bodyPr>
          <a:lstStyle/>
          <a:p>
            <a:r>
              <a:rPr lang="en-US" sz="1600" i="1" dirty="0" smtClean="0"/>
              <a:t>d</a:t>
            </a:r>
            <a:r>
              <a:rPr lang="en-US" sz="1600" dirty="0" smtClean="0"/>
              <a:t> attributes</a:t>
            </a:r>
            <a:endParaRPr lang="en-US" sz="1600" dirty="0"/>
          </a:p>
        </p:txBody>
      </p:sp>
      <p:sp>
        <p:nvSpPr>
          <p:cNvPr id="15" name="TextBox 14"/>
          <p:cNvSpPr txBox="1"/>
          <p:nvPr/>
        </p:nvSpPr>
        <p:spPr>
          <a:xfrm>
            <a:off x="1238857" y="2365284"/>
            <a:ext cx="854401" cy="338554"/>
          </a:xfrm>
          <a:prstGeom prst="rect">
            <a:avLst/>
          </a:prstGeom>
          <a:noFill/>
        </p:spPr>
        <p:txBody>
          <a:bodyPr wrap="none" rtlCol="0">
            <a:spAutoFit/>
          </a:bodyPr>
          <a:lstStyle/>
          <a:p>
            <a:r>
              <a:rPr lang="en-US" sz="1600" i="1" dirty="0" smtClean="0"/>
              <a:t>n</a:t>
            </a:r>
            <a:r>
              <a:rPr lang="en-US" sz="1600" dirty="0" smtClean="0"/>
              <a:t> points</a:t>
            </a:r>
            <a:endParaRPr lang="en-US" sz="1600" dirty="0"/>
          </a:p>
        </p:txBody>
      </p:sp>
      <p:sp>
        <p:nvSpPr>
          <p:cNvPr id="16" name="Rectangle 15"/>
          <p:cNvSpPr/>
          <p:nvPr/>
        </p:nvSpPr>
        <p:spPr>
          <a:xfrm>
            <a:off x="4052047" y="3055799"/>
            <a:ext cx="4648200" cy="3360920"/>
          </a:xfrm>
          <a:prstGeom prst="rect">
            <a:avLst/>
          </a:prstGeom>
        </p:spPr>
        <p:txBody>
          <a:bodyPr wrap="square">
            <a:spAutoFit/>
          </a:bodyPr>
          <a:lstStyle/>
          <a:p>
            <a:pPr lvl="0" algn="ctr">
              <a:spcBef>
                <a:spcPct val="20000"/>
              </a:spcBef>
            </a:pPr>
            <a:r>
              <a:rPr lang="en-US" b="1" u="sng" dirty="0" smtClean="0"/>
              <a:t>RA</a:t>
            </a:r>
          </a:p>
          <a:p>
            <a:pPr lvl="0">
              <a:spcBef>
                <a:spcPct val="20000"/>
              </a:spcBef>
            </a:pPr>
            <a:r>
              <a:rPr lang="en-US" dirty="0" smtClean="0"/>
              <a:t>(Generated SQL statements for each entry)</a:t>
            </a:r>
          </a:p>
          <a:p>
            <a:pPr>
              <a:spcBef>
                <a:spcPct val="20000"/>
              </a:spcBef>
            </a:pPr>
            <a:r>
              <a:rPr lang="en-US" b="1" dirty="0" smtClean="0">
                <a:solidFill>
                  <a:srgbClr val="0C0C0C"/>
                </a:solidFill>
              </a:rPr>
              <a:t>T</a:t>
            </a:r>
            <a:r>
              <a:rPr lang="en-US" dirty="0" smtClean="0">
                <a:solidFill>
                  <a:srgbClr val="0C0C0C"/>
                </a:solidFill>
              </a:rPr>
              <a:t> = </a:t>
            </a:r>
            <a:r>
              <a:rPr lang="en-US" cap="small" dirty="0" smtClean="0">
                <a:solidFill>
                  <a:srgbClr val="0C0C0C"/>
                </a:solidFill>
              </a:rPr>
              <a:t>select</a:t>
            </a:r>
            <a:r>
              <a:rPr lang="en-US" dirty="0" smtClean="0"/>
              <a:t> </a:t>
            </a:r>
            <a:r>
              <a:rPr lang="en-US" cap="small" dirty="0"/>
              <a:t>from</a:t>
            </a:r>
            <a:r>
              <a:rPr lang="en-US" dirty="0"/>
              <a:t> </a:t>
            </a:r>
            <a:r>
              <a:rPr lang="en-US" b="1" dirty="0" smtClean="0"/>
              <a:t>X</a:t>
            </a:r>
            <a:r>
              <a:rPr lang="en-US" dirty="0" smtClean="0"/>
              <a:t> sum(1.0) </a:t>
            </a:r>
            <a:r>
              <a:rPr lang="en-US" cap="small" dirty="0" smtClean="0"/>
              <a:t>as</a:t>
            </a:r>
            <a:r>
              <a:rPr lang="en-US" dirty="0" smtClean="0"/>
              <a:t> N,</a:t>
            </a:r>
          </a:p>
          <a:p>
            <a:pPr lvl="0">
              <a:spcBef>
                <a:spcPct val="20000"/>
              </a:spcBef>
            </a:pPr>
            <a:r>
              <a:rPr lang="en-US" dirty="0" smtClean="0"/>
              <a:t>sum(X</a:t>
            </a:r>
            <a:r>
              <a:rPr lang="en-US" baseline="-25000" dirty="0" smtClean="0"/>
              <a:t>1</a:t>
            </a:r>
            <a:r>
              <a:rPr lang="en-US" dirty="0" smtClean="0"/>
              <a:t>) </a:t>
            </a:r>
            <a:r>
              <a:rPr lang="en-US" cap="small" dirty="0" smtClean="0"/>
              <a:t>as</a:t>
            </a:r>
            <a:r>
              <a:rPr lang="en-US" dirty="0" smtClean="0"/>
              <a:t> M</a:t>
            </a:r>
            <a:r>
              <a:rPr lang="en-US" baseline="-25000" dirty="0" smtClean="0"/>
              <a:t>1</a:t>
            </a:r>
            <a:r>
              <a:rPr lang="en-US" dirty="0" smtClean="0"/>
              <a:t>, sum(X</a:t>
            </a:r>
            <a:r>
              <a:rPr lang="en-US" baseline="-25000" dirty="0" smtClean="0"/>
              <a:t>2</a:t>
            </a:r>
            <a:r>
              <a:rPr lang="en-US" dirty="0" smtClean="0"/>
              <a:t>) </a:t>
            </a:r>
            <a:r>
              <a:rPr lang="en-US" cap="small" dirty="0" smtClean="0"/>
              <a:t>as</a:t>
            </a:r>
            <a:r>
              <a:rPr lang="en-US" dirty="0" smtClean="0"/>
              <a:t> M</a:t>
            </a:r>
            <a:r>
              <a:rPr lang="en-US" baseline="-25000" dirty="0" smtClean="0"/>
              <a:t>2</a:t>
            </a:r>
            <a:r>
              <a:rPr lang="en-US" dirty="0" smtClean="0"/>
              <a:t>, …, sum(</a:t>
            </a:r>
            <a:r>
              <a:rPr lang="en-US" dirty="0" err="1" smtClean="0"/>
              <a:t>X</a:t>
            </a:r>
            <a:r>
              <a:rPr lang="en-US" baseline="-25000" dirty="0" err="1" smtClean="0"/>
              <a:t>d</a:t>
            </a:r>
            <a:r>
              <a:rPr lang="en-US" dirty="0" smtClean="0"/>
              <a:t>) </a:t>
            </a:r>
            <a:r>
              <a:rPr lang="en-US" cap="small" dirty="0" smtClean="0"/>
              <a:t>as</a:t>
            </a:r>
            <a:r>
              <a:rPr lang="en-US" dirty="0" smtClean="0"/>
              <a:t> </a:t>
            </a:r>
            <a:r>
              <a:rPr lang="en-US" dirty="0" err="1" smtClean="0"/>
              <a:t>M</a:t>
            </a:r>
            <a:r>
              <a:rPr lang="en-US" baseline="-25000" dirty="0" err="1" smtClean="0"/>
              <a:t>d</a:t>
            </a:r>
            <a:r>
              <a:rPr lang="en-US" dirty="0" smtClean="0"/>
              <a:t>,</a:t>
            </a:r>
          </a:p>
          <a:p>
            <a:pPr>
              <a:spcBef>
                <a:spcPct val="20000"/>
              </a:spcBef>
            </a:pPr>
            <a:r>
              <a:rPr lang="en-US" dirty="0" smtClean="0"/>
              <a:t>sum(X</a:t>
            </a:r>
            <a:r>
              <a:rPr lang="en-US" baseline="-25000" dirty="0" smtClean="0"/>
              <a:t>1</a:t>
            </a:r>
            <a:r>
              <a:rPr lang="en-US" dirty="0" smtClean="0"/>
              <a:t>*X</a:t>
            </a:r>
            <a:r>
              <a:rPr lang="en-US" baseline="-25000" dirty="0" smtClean="0"/>
              <a:t>1</a:t>
            </a:r>
            <a:r>
              <a:rPr lang="en-US" dirty="0" smtClean="0"/>
              <a:t>) </a:t>
            </a:r>
            <a:r>
              <a:rPr lang="en-US" cap="small" dirty="0"/>
              <a:t>as</a:t>
            </a:r>
            <a:r>
              <a:rPr lang="en-US" dirty="0"/>
              <a:t> </a:t>
            </a:r>
            <a:r>
              <a:rPr lang="en-US" dirty="0" smtClean="0"/>
              <a:t>Q</a:t>
            </a:r>
            <a:r>
              <a:rPr lang="en-US" baseline="-25000" dirty="0" smtClean="0"/>
              <a:t>11</a:t>
            </a:r>
            <a:r>
              <a:rPr lang="en-US" dirty="0" smtClean="0"/>
              <a:t>, sum(X</a:t>
            </a:r>
            <a:r>
              <a:rPr lang="en-US" baseline="-25000" dirty="0" smtClean="0"/>
              <a:t>1</a:t>
            </a:r>
            <a:r>
              <a:rPr lang="en-US" dirty="0" smtClean="0"/>
              <a:t>*X</a:t>
            </a:r>
            <a:r>
              <a:rPr lang="en-US" baseline="-25000" dirty="0" smtClean="0"/>
              <a:t>2</a:t>
            </a:r>
            <a:r>
              <a:rPr lang="en-US" dirty="0" smtClean="0"/>
              <a:t>) </a:t>
            </a:r>
            <a:r>
              <a:rPr lang="en-US" cap="small" dirty="0"/>
              <a:t>as</a:t>
            </a:r>
            <a:r>
              <a:rPr lang="en-US" dirty="0"/>
              <a:t> </a:t>
            </a:r>
            <a:r>
              <a:rPr lang="en-US" dirty="0" smtClean="0"/>
              <a:t>Q</a:t>
            </a:r>
            <a:r>
              <a:rPr lang="en-US" baseline="-25000" dirty="0" smtClean="0"/>
              <a:t>12</a:t>
            </a:r>
            <a:r>
              <a:rPr lang="en-US" dirty="0" smtClean="0"/>
              <a:t>, …,</a:t>
            </a:r>
          </a:p>
          <a:p>
            <a:pPr>
              <a:spcBef>
                <a:spcPct val="20000"/>
              </a:spcBef>
            </a:pPr>
            <a:r>
              <a:rPr lang="en-US" dirty="0"/>
              <a:t>	</a:t>
            </a:r>
            <a:r>
              <a:rPr lang="en-US" dirty="0" smtClean="0"/>
              <a:t>sum(X</a:t>
            </a:r>
            <a:r>
              <a:rPr lang="en-US" baseline="-25000" dirty="0" smtClean="0"/>
              <a:t>d-1</a:t>
            </a:r>
            <a:r>
              <a:rPr lang="en-US" dirty="0" smtClean="0"/>
              <a:t>*</a:t>
            </a:r>
            <a:r>
              <a:rPr lang="en-US" dirty="0" err="1" smtClean="0"/>
              <a:t>X</a:t>
            </a:r>
            <a:r>
              <a:rPr lang="en-US" baseline="-25000" dirty="0" err="1" smtClean="0"/>
              <a:t>d</a:t>
            </a:r>
            <a:r>
              <a:rPr lang="en-US" dirty="0" smtClean="0"/>
              <a:t>) </a:t>
            </a:r>
            <a:r>
              <a:rPr lang="en-US" cap="small" dirty="0"/>
              <a:t>as</a:t>
            </a:r>
            <a:r>
              <a:rPr lang="en-US" dirty="0"/>
              <a:t> </a:t>
            </a:r>
            <a:r>
              <a:rPr lang="en-US" dirty="0" smtClean="0"/>
              <a:t>Q</a:t>
            </a:r>
            <a:r>
              <a:rPr lang="en-US" baseline="-25000" dirty="0" smtClean="0"/>
              <a:t>(d-1)d</a:t>
            </a:r>
            <a:r>
              <a:rPr lang="en-US" dirty="0" smtClean="0"/>
              <a:t>, sum(</a:t>
            </a:r>
            <a:r>
              <a:rPr lang="en-US" dirty="0" err="1" smtClean="0"/>
              <a:t>X</a:t>
            </a:r>
            <a:r>
              <a:rPr lang="en-US" baseline="-25000" dirty="0" err="1" smtClean="0"/>
              <a:t>d</a:t>
            </a:r>
            <a:r>
              <a:rPr lang="en-US" dirty="0" smtClean="0"/>
              <a:t>*</a:t>
            </a:r>
            <a:r>
              <a:rPr lang="en-US" dirty="0" err="1" smtClean="0"/>
              <a:t>X</a:t>
            </a:r>
            <a:r>
              <a:rPr lang="en-US" baseline="-25000" dirty="0" err="1" smtClean="0"/>
              <a:t>d</a:t>
            </a:r>
            <a:r>
              <a:rPr lang="en-US" dirty="0" smtClean="0"/>
              <a:t>) </a:t>
            </a:r>
            <a:r>
              <a:rPr lang="en-US" cap="small" dirty="0"/>
              <a:t>as</a:t>
            </a:r>
            <a:r>
              <a:rPr lang="en-US" dirty="0"/>
              <a:t> </a:t>
            </a:r>
            <a:r>
              <a:rPr lang="en-US" dirty="0" err="1" smtClean="0"/>
              <a:t>Q</a:t>
            </a:r>
            <a:r>
              <a:rPr lang="en-US" baseline="-25000" dirty="0" err="1" smtClean="0"/>
              <a:t>dd</a:t>
            </a:r>
            <a:endParaRPr lang="en-US" dirty="0"/>
          </a:p>
          <a:p>
            <a:pPr lvl="0">
              <a:spcBef>
                <a:spcPct val="20000"/>
              </a:spcBef>
            </a:pPr>
            <a:r>
              <a:rPr lang="en-US" b="1" dirty="0" smtClean="0"/>
              <a:t>C</a:t>
            </a:r>
            <a:r>
              <a:rPr lang="en-US" dirty="0" smtClean="0"/>
              <a:t> = </a:t>
            </a:r>
            <a:r>
              <a:rPr lang="en-US" cap="small" dirty="0">
                <a:solidFill>
                  <a:srgbClr val="0C0C0C"/>
                </a:solidFill>
              </a:rPr>
              <a:t>select</a:t>
            </a:r>
            <a:r>
              <a:rPr lang="en-US" dirty="0"/>
              <a:t> </a:t>
            </a:r>
            <a:r>
              <a:rPr lang="en-US" cap="small" dirty="0"/>
              <a:t>from </a:t>
            </a:r>
            <a:r>
              <a:rPr lang="en-US" b="1" dirty="0" smtClean="0"/>
              <a:t>T </a:t>
            </a:r>
          </a:p>
          <a:p>
            <a:pPr lvl="0">
              <a:spcBef>
                <a:spcPct val="20000"/>
              </a:spcBef>
            </a:pPr>
            <a:r>
              <a:rPr lang="en-US" dirty="0"/>
              <a:t>	</a:t>
            </a:r>
            <a:r>
              <a:rPr lang="en-US" dirty="0" smtClean="0"/>
              <a:t>(1 </a:t>
            </a:r>
            <a:r>
              <a:rPr lang="en-US" cap="small" dirty="0"/>
              <a:t>as</a:t>
            </a:r>
            <a:r>
              <a:rPr lang="en-US" dirty="0" smtClean="0"/>
              <a:t> </a:t>
            </a:r>
            <a:r>
              <a:rPr lang="en-US" dirty="0" err="1" smtClean="0"/>
              <a:t>i</a:t>
            </a:r>
            <a:r>
              <a:rPr lang="en-US" dirty="0" smtClean="0"/>
              <a:t>, 1 </a:t>
            </a:r>
            <a:r>
              <a:rPr lang="en-US" cap="small" dirty="0"/>
              <a:t>as</a:t>
            </a:r>
            <a:r>
              <a:rPr lang="en-US" dirty="0" smtClean="0"/>
              <a:t> j, Q</a:t>
            </a:r>
            <a:r>
              <a:rPr lang="en-US" baseline="-25000" dirty="0" smtClean="0"/>
              <a:t>11</a:t>
            </a:r>
            <a:r>
              <a:rPr lang="en-US" dirty="0" smtClean="0"/>
              <a:t>/N – M</a:t>
            </a:r>
            <a:r>
              <a:rPr lang="en-US" baseline="-25000" dirty="0" smtClean="0"/>
              <a:t>1</a:t>
            </a:r>
            <a:r>
              <a:rPr lang="en-US" dirty="0" smtClean="0"/>
              <a:t>*M</a:t>
            </a:r>
            <a:r>
              <a:rPr lang="en-US" baseline="-25000" dirty="0" smtClean="0"/>
              <a:t>1</a:t>
            </a:r>
            <a:r>
              <a:rPr lang="en-US" dirty="0" smtClean="0"/>
              <a:t> </a:t>
            </a:r>
            <a:r>
              <a:rPr lang="en-US" cap="small" dirty="0" smtClean="0"/>
              <a:t>as</a:t>
            </a:r>
            <a:r>
              <a:rPr lang="en-US" dirty="0" smtClean="0"/>
              <a:t> v) </a:t>
            </a:r>
            <a:r>
              <a:rPr lang="en-US" cap="small" dirty="0" smtClean="0"/>
              <a:t>union </a:t>
            </a:r>
          </a:p>
          <a:p>
            <a:pPr>
              <a:spcBef>
                <a:spcPct val="20000"/>
              </a:spcBef>
            </a:pPr>
            <a:r>
              <a:rPr lang="en-US" dirty="0" smtClean="0"/>
              <a:t>	(</a:t>
            </a:r>
            <a:r>
              <a:rPr lang="en-US" dirty="0"/>
              <a:t>1 </a:t>
            </a:r>
            <a:r>
              <a:rPr lang="en-US" cap="small" dirty="0"/>
              <a:t>as</a:t>
            </a:r>
            <a:r>
              <a:rPr lang="en-US" dirty="0" smtClean="0"/>
              <a:t> </a:t>
            </a:r>
            <a:r>
              <a:rPr lang="en-US" dirty="0" err="1"/>
              <a:t>i</a:t>
            </a:r>
            <a:r>
              <a:rPr lang="en-US" dirty="0"/>
              <a:t>, </a:t>
            </a:r>
            <a:r>
              <a:rPr lang="en-US" dirty="0" smtClean="0"/>
              <a:t>2 </a:t>
            </a:r>
            <a:r>
              <a:rPr lang="en-US" cap="small" dirty="0"/>
              <a:t>as</a:t>
            </a:r>
            <a:r>
              <a:rPr lang="en-US" dirty="0" smtClean="0"/>
              <a:t> </a:t>
            </a:r>
            <a:r>
              <a:rPr lang="en-US" dirty="0"/>
              <a:t>j, </a:t>
            </a:r>
            <a:r>
              <a:rPr lang="en-US" dirty="0" smtClean="0"/>
              <a:t>Q</a:t>
            </a:r>
            <a:r>
              <a:rPr lang="en-US" baseline="-25000" dirty="0" smtClean="0"/>
              <a:t>12</a:t>
            </a:r>
            <a:r>
              <a:rPr lang="en-US" dirty="0" smtClean="0"/>
              <a:t>/N </a:t>
            </a:r>
            <a:r>
              <a:rPr lang="en-US" dirty="0"/>
              <a:t>– </a:t>
            </a:r>
            <a:r>
              <a:rPr lang="en-US" dirty="0" smtClean="0"/>
              <a:t>M</a:t>
            </a:r>
            <a:r>
              <a:rPr lang="en-US" baseline="-25000" dirty="0" smtClean="0"/>
              <a:t>1</a:t>
            </a:r>
            <a:r>
              <a:rPr lang="en-US" dirty="0" smtClean="0"/>
              <a:t>*M</a:t>
            </a:r>
            <a:r>
              <a:rPr lang="en-US" baseline="-25000" dirty="0" smtClean="0"/>
              <a:t>2</a:t>
            </a:r>
            <a:r>
              <a:rPr lang="en-US" dirty="0" smtClean="0"/>
              <a:t> </a:t>
            </a:r>
            <a:r>
              <a:rPr lang="en-US" cap="small" dirty="0"/>
              <a:t>as</a:t>
            </a:r>
            <a:r>
              <a:rPr lang="en-US" dirty="0"/>
              <a:t> v) </a:t>
            </a:r>
            <a:r>
              <a:rPr lang="en-US" cap="small" dirty="0"/>
              <a:t>union</a:t>
            </a:r>
            <a:r>
              <a:rPr lang="en-US" dirty="0"/>
              <a:t> </a:t>
            </a:r>
            <a:endParaRPr lang="en-US" dirty="0" smtClean="0"/>
          </a:p>
          <a:p>
            <a:pPr>
              <a:spcBef>
                <a:spcPct val="20000"/>
              </a:spcBef>
            </a:pPr>
            <a:r>
              <a:rPr lang="en-US" dirty="0"/>
              <a:t>	</a:t>
            </a:r>
            <a:r>
              <a:rPr lang="en-US" dirty="0" smtClean="0"/>
              <a:t>… </a:t>
            </a:r>
            <a:endParaRPr lang="en-US" dirty="0"/>
          </a:p>
        </p:txBody>
      </p:sp>
      <mc:AlternateContent xmlns:mc="http://schemas.openxmlformats.org/markup-compatibility/2006" xmlns:a14="http://schemas.microsoft.com/office/drawing/2010/main">
        <mc:Choice Requires="a14">
          <p:sp>
            <p:nvSpPr>
              <p:cNvPr id="6" name="Rectangle 5"/>
              <p:cNvSpPr/>
              <p:nvPr/>
            </p:nvSpPr>
            <p:spPr>
              <a:xfrm>
                <a:off x="1552134" y="1932482"/>
                <a:ext cx="6295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552134" y="1932482"/>
                <a:ext cx="629531"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1647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14077" y="1749287"/>
            <a:ext cx="8542342" cy="3545586"/>
          </a:xfrm>
          <a:prstGeom prst="rect">
            <a:avLst/>
          </a:prstGeom>
          <a:noFill/>
        </p:spPr>
        <p:txBody>
          <a:bodyPr wrap="square" rtlCol="0">
            <a:spAutoFit/>
          </a:bodyPr>
          <a:lstStyle/>
          <a:p>
            <a:pPr marL="342900" lvl="0" indent="-342900">
              <a:spcBef>
                <a:spcPct val="20000"/>
              </a:spcBef>
              <a:buFont typeface="Lucida Grande"/>
              <a:buChar char="&gt;"/>
            </a:pPr>
            <a:r>
              <a:rPr lang="en-US" sz="2400" dirty="0">
                <a:solidFill>
                  <a:srgbClr val="4B2E83"/>
                </a:solidFill>
                <a:latin typeface="Open Sans"/>
              </a:rPr>
              <a:t>If </a:t>
            </a:r>
            <a:r>
              <a:rPr lang="en-US" sz="2400" dirty="0">
                <a:solidFill>
                  <a:srgbClr val="33006F"/>
                </a:solidFill>
                <a:latin typeface="Open Sans"/>
              </a:rPr>
              <a:t>⨁ or </a:t>
            </a:r>
            <a:r>
              <a:rPr lang="en-US" sz="2400" dirty="0">
                <a:solidFill>
                  <a:srgbClr val="4B2E83"/>
                </a:solidFill>
                <a:latin typeface="Open Sans"/>
              </a:rPr>
              <a:t>⊗ is </a:t>
            </a:r>
            <a:r>
              <a:rPr lang="en-US" sz="2400" i="1" dirty="0">
                <a:solidFill>
                  <a:srgbClr val="4B2E83"/>
                </a:solidFill>
                <a:latin typeface="Open Sans"/>
              </a:rPr>
              <a:t>associative</a:t>
            </a:r>
            <a:r>
              <a:rPr lang="en-US" sz="2400" dirty="0">
                <a:solidFill>
                  <a:srgbClr val="4B2E83"/>
                </a:solidFill>
                <a:latin typeface="Open Sans"/>
              </a:rPr>
              <a:t>, </a:t>
            </a:r>
            <a:r>
              <a:rPr lang="en-US" sz="2400" i="1" dirty="0">
                <a:solidFill>
                  <a:srgbClr val="4B2E83"/>
                </a:solidFill>
                <a:latin typeface="Open Sans"/>
              </a:rPr>
              <a:t>commutative</a:t>
            </a:r>
            <a:r>
              <a:rPr lang="en-US" sz="2400" dirty="0">
                <a:solidFill>
                  <a:srgbClr val="4B2E83"/>
                </a:solidFill>
                <a:latin typeface="Open Sans"/>
              </a:rPr>
              <a:t>, or </a:t>
            </a:r>
            <a:r>
              <a:rPr lang="en-US" sz="2400" i="1" dirty="0">
                <a:solidFill>
                  <a:srgbClr val="4B2E83"/>
                </a:solidFill>
                <a:latin typeface="Open Sans"/>
              </a:rPr>
              <a:t>idempotent</a:t>
            </a:r>
            <a:r>
              <a:rPr lang="en-US" sz="2400" dirty="0">
                <a:solidFill>
                  <a:srgbClr val="4B2E83"/>
                </a:solidFill>
                <a:latin typeface="Open Sans"/>
              </a:rPr>
              <a:t>, </a:t>
            </a:r>
            <a:r>
              <a:rPr lang="en-US" sz="2400" dirty="0" smtClean="0">
                <a:solidFill>
                  <a:srgbClr val="4B2E83"/>
                </a:solidFill>
                <a:latin typeface="Open Sans"/>
              </a:rPr>
              <a:t/>
            </a:r>
            <a:br>
              <a:rPr lang="en-US" sz="2400" dirty="0" smtClean="0">
                <a:solidFill>
                  <a:srgbClr val="4B2E83"/>
                </a:solidFill>
                <a:latin typeface="Open Sans"/>
              </a:rPr>
            </a:br>
            <a:r>
              <a:rPr lang="en-US" sz="2400" dirty="0" smtClean="0">
                <a:solidFill>
                  <a:srgbClr val="4B2E83"/>
                </a:solidFill>
                <a:latin typeface="Open Sans"/>
              </a:rPr>
              <a:t>		then </a:t>
            </a:r>
            <a:r>
              <a:rPr lang="en-US" sz="2400" dirty="0">
                <a:solidFill>
                  <a:srgbClr val="4B2E83"/>
                </a:solidFill>
                <a:latin typeface="Open Sans"/>
              </a:rPr>
              <a:t>so is Union </a:t>
            </a:r>
            <a:r>
              <a:rPr lang="en-US" sz="2400" dirty="0" smtClean="0">
                <a:solidFill>
                  <a:srgbClr val="4B2E83"/>
                </a:solidFill>
                <a:latin typeface="Open Sans"/>
              </a:rPr>
              <a:t>or </a:t>
            </a:r>
            <a:r>
              <a:rPr lang="en-US" sz="2400" dirty="0">
                <a:solidFill>
                  <a:srgbClr val="4B2E83"/>
                </a:solidFill>
                <a:latin typeface="Open Sans"/>
              </a:rPr>
              <a:t>Join</a:t>
            </a:r>
          </a:p>
          <a:p>
            <a:pPr marL="342900" lvl="0" indent="-342900">
              <a:spcBef>
                <a:spcPct val="20000"/>
              </a:spcBef>
              <a:buFont typeface="Lucida Grande"/>
              <a:buChar char="&gt;"/>
            </a:pPr>
            <a:r>
              <a:rPr lang="en-US" sz="2400" dirty="0">
                <a:solidFill>
                  <a:srgbClr val="4B2E83"/>
                </a:solidFill>
                <a:latin typeface="Open Sans"/>
              </a:rPr>
              <a:t>(Push Aggregation into Join) If ⊗ distributes over </a:t>
            </a:r>
            <a:r>
              <a:rPr lang="en-US" sz="2400" dirty="0">
                <a:solidFill>
                  <a:srgbClr val="33006F"/>
                </a:solidFill>
                <a:latin typeface="Open Sans"/>
              </a:rPr>
              <a:t>⨁</a:t>
            </a:r>
            <a:r>
              <a:rPr lang="en-US" sz="2400" dirty="0" smtClean="0">
                <a:solidFill>
                  <a:srgbClr val="33006F"/>
                </a:solidFill>
                <a:latin typeface="Open Sans"/>
              </a:rPr>
              <a:t>, then</a:t>
            </a:r>
            <a:r>
              <a:rPr lang="en-US" sz="2400" dirty="0">
                <a:solidFill>
                  <a:srgbClr val="33006F"/>
                </a:solidFill>
                <a:latin typeface="Open Sans"/>
              </a:rPr>
              <a:t/>
            </a:r>
            <a:br>
              <a:rPr lang="en-US" sz="2400" dirty="0">
                <a:solidFill>
                  <a:srgbClr val="33006F"/>
                </a:solidFill>
                <a:latin typeface="Open Sans"/>
              </a:rPr>
            </a:br>
            <a:r>
              <a:rPr lang="en-US" sz="2400" dirty="0">
                <a:solidFill>
                  <a:srgbClr val="33006F"/>
                </a:solidFill>
                <a:latin typeface="Open Sans"/>
              </a:rPr>
              <a:t/>
            </a:r>
            <a:br>
              <a:rPr lang="en-US" sz="2400" dirty="0">
                <a:solidFill>
                  <a:srgbClr val="33006F"/>
                </a:solidFill>
                <a:latin typeface="Open Sans"/>
              </a:rPr>
            </a:br>
            <a:endParaRPr lang="en-US" sz="2400" dirty="0">
              <a:solidFill>
                <a:srgbClr val="33006F"/>
              </a:solidFill>
              <a:latin typeface="Open Sans"/>
            </a:endParaRPr>
          </a:p>
          <a:p>
            <a:pPr marL="342900" lvl="0" indent="-342900">
              <a:spcBef>
                <a:spcPct val="20000"/>
              </a:spcBef>
              <a:buFont typeface="Lucida Grande"/>
              <a:buChar char="&gt;"/>
            </a:pPr>
            <a:r>
              <a:rPr lang="en-US" sz="2400" dirty="0" smtClean="0">
                <a:solidFill>
                  <a:srgbClr val="33006F"/>
                </a:solidFill>
                <a:latin typeface="Open Sans"/>
              </a:rPr>
              <a:t>(Distribute Join over Union)</a:t>
            </a:r>
            <a:br>
              <a:rPr lang="en-US" sz="2400" dirty="0" smtClean="0">
                <a:solidFill>
                  <a:srgbClr val="33006F"/>
                </a:solidFill>
                <a:latin typeface="Open Sans"/>
              </a:rPr>
            </a:br>
            <a:r>
              <a:rPr lang="en-US" sz="2400" dirty="0" smtClean="0">
                <a:solidFill>
                  <a:srgbClr val="33006F"/>
                </a:solidFill>
                <a:latin typeface="Open Sans"/>
              </a:rPr>
              <a:t>If                          ,</a:t>
            </a:r>
            <a:r>
              <a:rPr lang="en-US" sz="2400" dirty="0" smtClean="0">
                <a:solidFill>
                  <a:srgbClr val="4B2E83"/>
                </a:solidFill>
                <a:latin typeface="Open Sans"/>
              </a:rPr>
              <a:t> then </a:t>
            </a:r>
            <a:endParaRPr lang="en-US" sz="2400" dirty="0">
              <a:solidFill>
                <a:srgbClr val="4B2E83"/>
              </a:solidFill>
              <a:latin typeface="Open Sans"/>
            </a:endParaRPr>
          </a:p>
          <a:p>
            <a:pPr marL="342900" lvl="0" indent="-342900">
              <a:spcBef>
                <a:spcPct val="20000"/>
              </a:spcBef>
              <a:buFont typeface="Lucida Grande"/>
              <a:buChar char="&gt;"/>
            </a:pPr>
            <a:endParaRPr lang="en-US" sz="2400" dirty="0">
              <a:solidFill>
                <a:srgbClr val="33006F"/>
              </a:solidFill>
              <a:latin typeface="Open Sans"/>
            </a:endParaRPr>
          </a:p>
          <a:p>
            <a:endParaRPr lang="en-US" dirty="0"/>
          </a:p>
        </p:txBody>
      </p:sp>
      <p:sp>
        <p:nvSpPr>
          <p:cNvPr id="3" name="Text Placeholder 2"/>
          <p:cNvSpPr>
            <a:spLocks noGrp="1"/>
          </p:cNvSpPr>
          <p:nvPr>
            <p:ph type="body" sz="quarter" idx="10"/>
          </p:nvPr>
        </p:nvSpPr>
        <p:spPr/>
        <p:txBody>
          <a:bodyPr/>
          <a:lstStyle/>
          <a:p>
            <a:r>
              <a:rPr lang="en-US" cap="small" dirty="0" smtClean="0"/>
              <a:t>Lara</a:t>
            </a:r>
            <a:r>
              <a:rPr lang="en-US" dirty="0" smtClean="0"/>
              <a:t> Properties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52</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1" y="4202642"/>
            <a:ext cx="2073210" cy="270125"/>
          </a:xfrm>
          <a:prstGeom prst="rect">
            <a:avLst/>
          </a:prstGeom>
        </p:spPr>
      </p:pic>
      <p:grpSp>
        <p:nvGrpSpPr>
          <p:cNvPr id="10" name="Group 9"/>
          <p:cNvGrpSpPr>
            <a:grpSpLocks noChangeAspect="1"/>
          </p:cNvGrpSpPr>
          <p:nvPr/>
        </p:nvGrpSpPr>
        <p:grpSpPr>
          <a:xfrm>
            <a:off x="920669" y="3036025"/>
            <a:ext cx="7043121" cy="424543"/>
            <a:chOff x="2282842" y="3884023"/>
            <a:chExt cx="6573577" cy="396240"/>
          </a:xfrm>
        </p:grpSpPr>
        <p:pic>
          <p:nvPicPr>
            <p:cNvPr id="7" name="Picture 6"/>
            <p:cNvPicPr>
              <a:picLocks noChangeAspect="1"/>
            </p:cNvPicPr>
            <p:nvPr/>
          </p:nvPicPr>
          <p:blipFill rotWithShape="1">
            <a:blip r:embed="rId4"/>
            <a:srcRect r="64287" b="54994"/>
            <a:stretch/>
          </p:blipFill>
          <p:spPr>
            <a:xfrm>
              <a:off x="2282842" y="3884023"/>
              <a:ext cx="1914689" cy="393459"/>
            </a:xfrm>
            <a:prstGeom prst="rect">
              <a:avLst/>
            </a:prstGeom>
          </p:spPr>
        </p:pic>
        <p:pic>
          <p:nvPicPr>
            <p:cNvPr id="11" name="Picture 10"/>
            <p:cNvPicPr>
              <a:picLocks noChangeAspect="1"/>
            </p:cNvPicPr>
            <p:nvPr/>
          </p:nvPicPr>
          <p:blipFill rotWithShape="1">
            <a:blip r:embed="rId4"/>
            <a:srcRect l="13101" t="47994" b="6682"/>
            <a:stretch/>
          </p:blipFill>
          <p:spPr>
            <a:xfrm>
              <a:off x="4197531" y="3884023"/>
              <a:ext cx="4658888" cy="396240"/>
            </a:xfrm>
            <a:prstGeom prst="rect">
              <a:avLst/>
            </a:prstGeom>
          </p:spPr>
        </p:pic>
      </p:grpSp>
      <p:pic>
        <p:nvPicPr>
          <p:cNvPr id="12" name="Picture 11"/>
          <p:cNvPicPr>
            <a:picLocks noChangeAspect="1"/>
          </p:cNvPicPr>
          <p:nvPr/>
        </p:nvPicPr>
        <p:blipFill rotWithShape="1">
          <a:blip r:embed="rId5"/>
          <a:srcRect r="56332"/>
          <a:stretch/>
        </p:blipFill>
        <p:spPr>
          <a:xfrm>
            <a:off x="1041616" y="4647023"/>
            <a:ext cx="2222313" cy="374548"/>
          </a:xfrm>
          <a:prstGeom prst="rect">
            <a:avLst/>
          </a:prstGeom>
        </p:spPr>
      </p:pic>
      <p:pic>
        <p:nvPicPr>
          <p:cNvPr id="13" name="Picture 12"/>
          <p:cNvPicPr>
            <a:picLocks noChangeAspect="1"/>
          </p:cNvPicPr>
          <p:nvPr/>
        </p:nvPicPr>
        <p:blipFill>
          <a:blip r:embed="rId6"/>
          <a:stretch>
            <a:fillRect/>
          </a:stretch>
        </p:blipFill>
        <p:spPr>
          <a:xfrm>
            <a:off x="896711" y="6419314"/>
            <a:ext cx="2438672" cy="249001"/>
          </a:xfrm>
          <a:prstGeom prst="rect">
            <a:avLst/>
          </a:prstGeom>
        </p:spPr>
      </p:pic>
      <p:pic>
        <p:nvPicPr>
          <p:cNvPr id="14" name="Picture 13"/>
          <p:cNvPicPr>
            <a:picLocks noChangeAspect="1"/>
          </p:cNvPicPr>
          <p:nvPr/>
        </p:nvPicPr>
        <p:blipFill>
          <a:blip r:embed="rId7"/>
          <a:stretch>
            <a:fillRect/>
          </a:stretch>
        </p:blipFill>
        <p:spPr>
          <a:xfrm>
            <a:off x="4488543" y="3560041"/>
            <a:ext cx="4318488" cy="2824890"/>
          </a:xfrm>
          <a:prstGeom prst="rect">
            <a:avLst/>
          </a:prstGeom>
        </p:spPr>
      </p:pic>
      <p:pic>
        <p:nvPicPr>
          <p:cNvPr id="20" name="Picture 19"/>
          <p:cNvPicPr>
            <a:picLocks noChangeAspect="1"/>
          </p:cNvPicPr>
          <p:nvPr/>
        </p:nvPicPr>
        <p:blipFill rotWithShape="1">
          <a:blip r:embed="rId5"/>
          <a:srcRect l="44524"/>
          <a:stretch/>
        </p:blipFill>
        <p:spPr>
          <a:xfrm>
            <a:off x="1041616" y="5078822"/>
            <a:ext cx="2823202" cy="374548"/>
          </a:xfrm>
          <a:prstGeom prst="rect">
            <a:avLst/>
          </a:prstGeom>
        </p:spPr>
      </p:pic>
      <p:sp>
        <p:nvSpPr>
          <p:cNvPr id="15" name="Rectangular Callout 14"/>
          <p:cNvSpPr/>
          <p:nvPr/>
        </p:nvSpPr>
        <p:spPr>
          <a:xfrm>
            <a:off x="7335139" y="6074778"/>
            <a:ext cx="1678232" cy="310154"/>
          </a:xfrm>
          <a:prstGeom prst="wedgeRectCallout">
            <a:avLst>
              <a:gd name="adj1" fmla="val -82419"/>
              <a:gd name="adj2" fmla="val -361566"/>
            </a:avLst>
          </a:prstGeom>
          <a:noFill/>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ym typeface="Wingdings" panose="05000000000000000000" pitchFamily="2" charset="2"/>
              </a:rPr>
              <a:t>= sum(AB </a:t>
            </a:r>
            <a:r>
              <a:rPr lang="en-US" sz="1600" dirty="0" smtClean="0"/>
              <a:t>⊗</a:t>
            </a:r>
            <a:r>
              <a:rPr lang="en-US" dirty="0"/>
              <a:t> </a:t>
            </a:r>
            <a:r>
              <a:rPr lang="en-US" dirty="0" smtClean="0"/>
              <a:t>C</a:t>
            </a:r>
            <a:r>
              <a:rPr lang="en-US" baseline="30000" dirty="0" smtClean="0"/>
              <a:t>T</a:t>
            </a:r>
            <a:r>
              <a:rPr lang="en-US" dirty="0" smtClean="0"/>
              <a:t>)</a:t>
            </a:r>
            <a:endParaRPr lang="en-US" dirty="0"/>
          </a:p>
        </p:txBody>
      </p:sp>
    </p:spTree>
    <p:extLst>
      <p:ext uri="{BB962C8B-B14F-4D97-AF65-F5344CB8AC3E}">
        <p14:creationId xmlns:p14="http://schemas.microsoft.com/office/powerpoint/2010/main" val="42813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Is a common algebra possible?</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1"/>
              </p:nvPr>
            </p:nvSpPr>
            <p:spPr/>
            <p:txBody>
              <a:bodyPr/>
              <a:lstStyle/>
              <a:p>
                <a:pPr marL="0" indent="0">
                  <a:buNone/>
                </a:pPr>
                <a:r>
                  <a:rPr lang="en-US" dirty="0" smtClean="0"/>
                  <a:t>Evidence:</a:t>
                </a:r>
              </a:p>
              <a:p>
                <a:r>
                  <a:rPr lang="en-US" dirty="0" smtClean="0"/>
                  <a:t>Overlapping expressiveness</a:t>
                </a:r>
              </a:p>
              <a:p>
                <a:pPr lvl="1"/>
                <a:r>
                  <a:rPr lang="en-US" dirty="0" smtClean="0"/>
                  <a:t>Matrix Multiply </a:t>
                </a:r>
                <a:r>
                  <a:rPr lang="en-US" dirty="0">
                    <a:cs typeface="Calibri" panose="020F0502020204030204" pitchFamily="34" charset="0"/>
                  </a:rPr>
                  <a:t>=</a:t>
                </a:r>
                <a:r>
                  <a:rPr lang="en-US" dirty="0" smtClean="0">
                    <a:cs typeface="Calibri" panose="020F0502020204030204" pitchFamily="34" charset="0"/>
                  </a:rPr>
                  <a:t> </a:t>
                </a:r>
                <a:r>
                  <a:rPr lang="en-US" dirty="0" err="1" smtClean="0">
                    <a:cs typeface="Calibri" panose="020F0502020204030204" pitchFamily="34" charset="0"/>
                  </a:rPr>
                  <a:t>GroupBy</a:t>
                </a:r>
                <a:r>
                  <a:rPr lang="en-US" dirty="0" smtClean="0">
                    <a:cs typeface="Calibri" panose="020F0502020204030204" pitchFamily="34" charset="0"/>
                  </a:rPr>
                  <a:t> ○ Apply </a:t>
                </a:r>
                <a:r>
                  <a:rPr lang="en-US" dirty="0">
                    <a:cs typeface="Calibri" panose="020F0502020204030204" pitchFamily="34" charset="0"/>
                  </a:rPr>
                  <a:t>○</a:t>
                </a:r>
                <a:r>
                  <a:rPr lang="en-US" dirty="0" smtClean="0">
                    <a:cs typeface="Calibri" panose="020F0502020204030204" pitchFamily="34" charset="0"/>
                  </a:rPr>
                  <a:t> Join</a:t>
                </a:r>
                <a:r>
                  <a:rPr lang="en-US" dirty="0" smtClean="0"/>
                  <a:t> </a:t>
                </a:r>
                <a:endParaRPr lang="en-US" dirty="0"/>
              </a:p>
              <a:p>
                <a:pPr marL="457200" lvl="1" indent="0">
                  <a:buNone/>
                </a:pPr>
                <a:r>
                  <a:rPr lang="en-US" sz="500" b="0" i="1" dirty="0" smtClean="0">
                    <a:latin typeface="Cambria Math" panose="02040503050406030204" pitchFamily="18" charset="0"/>
                  </a:rPr>
                  <a:t/>
                </a:r>
                <a:br>
                  <a:rPr lang="en-US" sz="500" b="0" i="1" dirty="0" smtClean="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𝑗</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r>
                            <a:rPr lang="en-US" sz="2400" b="0" i="1" smtClean="0">
                              <a:latin typeface="Cambria Math" panose="02040503050406030204" pitchFamily="18" charset="0"/>
                            </a:rPr>
                            <m:t>, </m:t>
                          </m:r>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𝛾</m:t>
                          </m:r>
                        </m:e>
                        <m:sub>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sub>
                        <m:sup>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𝑘</m:t>
                          </m:r>
                        </m:sup>
                      </m:sSubSup>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𝜋</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𝐵</m:t>
                              </m:r>
                            </m:sub>
                          </m:sSub>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𝑖</m:t>
                          </m:r>
                          <m:r>
                            <a:rPr lang="en-US" sz="2400" i="1">
                              <a:latin typeface="Cambria Math" panose="02040503050406030204" pitchFamily="18" charset="0"/>
                            </a:rPr>
                            <m:t>, </m:t>
                          </m:r>
                          <m:r>
                            <a:rPr lang="en-US" sz="2400" i="1">
                              <a:latin typeface="Cambria Math" panose="02040503050406030204" pitchFamily="18" charset="0"/>
                            </a:rPr>
                            <m:t>𝑗</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𝐴</m:t>
                              </m:r>
                            </m:sub>
                          </m:sSub>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𝑗</m:t>
                          </m:r>
                          <m:r>
                            <a:rPr lang="en-US" sz="2400" i="1">
                              <a:latin typeface="Cambria Math" panose="02040503050406030204" pitchFamily="18" charset="0"/>
                            </a:rPr>
                            <m:t>, </m:t>
                          </m:r>
                          <m:r>
                            <a:rPr lang="en-US" sz="2400" i="1">
                              <a:latin typeface="Cambria Math" panose="02040503050406030204" pitchFamily="18" charset="0"/>
                            </a:rPr>
                            <m:t>𝑘</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𝐵</m:t>
                              </m:r>
                            </m:sub>
                          </m:sSub>
                        </m:sub>
                      </m:sSub>
                      <m:r>
                        <a:rPr lang="en-US" sz="2400" b="0" i="1" smtClean="0">
                          <a:latin typeface="Cambria Math" panose="02040503050406030204" pitchFamily="18" charset="0"/>
                        </a:rPr>
                        <m:t>)</m:t>
                      </m:r>
                    </m:oMath>
                  </m:oMathPara>
                </a14:m>
                <a:endParaRPr lang="en-US" sz="2400" dirty="0" smtClean="0"/>
              </a:p>
              <a:p>
                <a:endParaRPr lang="en-US" dirty="0" smtClean="0"/>
              </a:p>
              <a:p>
                <a:r>
                  <a:rPr lang="en-US" dirty="0" smtClean="0"/>
                  <a:t>Emergence of hybrid systems</a:t>
                </a:r>
              </a:p>
              <a:p>
                <a:pPr lvl="1"/>
                <a:r>
                  <a:rPr lang="en-US" dirty="0" smtClean="0"/>
                  <a:t>Spark, </a:t>
                </a:r>
                <a:r>
                  <a:rPr lang="en-US" dirty="0" err="1" smtClean="0"/>
                  <a:t>Myria</a:t>
                </a:r>
                <a:r>
                  <a:rPr lang="en-US" dirty="0" smtClean="0"/>
                  <a:t>, </a:t>
                </a:r>
                <a:r>
                  <a:rPr lang="en-US" dirty="0" err="1" smtClean="0"/>
                  <a:t>MADlib</a:t>
                </a:r>
                <a:r>
                  <a:rPr lang="en-US" dirty="0" smtClean="0"/>
                  <a:t>, </a:t>
                </a:r>
                <a:r>
                  <a:rPr lang="en-US" dirty="0" err="1" smtClean="0"/>
                  <a:t>SystemML</a:t>
                </a:r>
                <a:r>
                  <a:rPr lang="en-US" dirty="0" smtClean="0"/>
                  <a:t>, Weld, …</a:t>
                </a:r>
              </a:p>
              <a:p>
                <a:pPr lvl="1"/>
                <a:r>
                  <a:rPr lang="en-US" dirty="0" smtClean="0"/>
                  <a:t>Systems with RA and LA interfaces and/or data models</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1"/>
              </p:nvPr>
            </p:nvSpPr>
            <p:spPr>
              <a:blipFill>
                <a:blip r:embed="rId3"/>
                <a:stretch>
                  <a:fillRect l="-1115" t="-1062"/>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71669833-F6D1-4A24-9E2B-B954F35C4C41}" type="slidenum">
              <a:rPr lang="en-US" smtClean="0"/>
              <a:pPr/>
              <a:t>53</a:t>
            </a:fld>
            <a:endParaRPr lang="en-US"/>
          </a:p>
        </p:txBody>
      </p:sp>
    </p:spTree>
    <p:extLst>
      <p:ext uri="{BB962C8B-B14F-4D97-AF65-F5344CB8AC3E}">
        <p14:creationId xmlns:p14="http://schemas.microsoft.com/office/powerpoint/2010/main" val="36072526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Roadmap</a:t>
            </a:r>
            <a:endParaRPr lang="en-US" dirty="0"/>
          </a:p>
        </p:txBody>
      </p:sp>
      <p:sp>
        <p:nvSpPr>
          <p:cNvPr id="3" name="Text Placeholder 2"/>
          <p:cNvSpPr>
            <a:spLocks noGrp="1"/>
          </p:cNvSpPr>
          <p:nvPr>
            <p:ph type="body" sz="quarter" idx="11"/>
          </p:nvPr>
        </p:nvSpPr>
        <p:spPr/>
        <p:txBody>
          <a:bodyPr/>
          <a:lstStyle/>
          <a:p>
            <a:r>
              <a:rPr lang="en-US" dirty="0" smtClean="0"/>
              <a:t>Motivation: Sensor query</a:t>
            </a:r>
          </a:p>
          <a:p>
            <a:pPr lvl="1"/>
            <a:r>
              <a:rPr lang="en-US" dirty="0" smtClean="0"/>
              <a:t>Sometimes RA is better, sometimes LA</a:t>
            </a:r>
          </a:p>
          <a:p>
            <a:r>
              <a:rPr lang="en-US" cap="small" dirty="0" smtClean="0"/>
              <a:t>Lara</a:t>
            </a:r>
            <a:r>
              <a:rPr lang="en-US" dirty="0" smtClean="0"/>
              <a:t> Algebra</a:t>
            </a:r>
            <a:endParaRPr lang="en-US" cap="small" dirty="0" smtClean="0"/>
          </a:p>
          <a:p>
            <a:pPr lvl="1"/>
            <a:r>
              <a:rPr lang="en-US" dirty="0" smtClean="0"/>
              <a:t>3 Operators &amp; Properties</a:t>
            </a:r>
          </a:p>
          <a:p>
            <a:r>
              <a:rPr lang="en-US" cap="small" dirty="0" smtClean="0"/>
              <a:t>LaraDB</a:t>
            </a:r>
            <a:r>
              <a:rPr lang="en-US" dirty="0" smtClean="0"/>
              <a:t> on </a:t>
            </a:r>
            <a:r>
              <a:rPr lang="en-US" i="1" dirty="0" smtClean="0"/>
              <a:t>Sorted Distributed Maps</a:t>
            </a:r>
          </a:p>
          <a:p>
            <a:pPr lvl="1"/>
            <a:r>
              <a:rPr lang="en-US" dirty="0"/>
              <a:t>Physical </a:t>
            </a:r>
            <a:r>
              <a:rPr lang="en-US" dirty="0" smtClean="0"/>
              <a:t>operators &amp; optimizations</a:t>
            </a:r>
          </a:p>
          <a:p>
            <a:r>
              <a:rPr lang="en-US" dirty="0" smtClean="0"/>
              <a:t>Experiments</a:t>
            </a:r>
          </a:p>
          <a:p>
            <a:pPr lvl="1"/>
            <a:r>
              <a:rPr lang="en-US" dirty="0" smtClean="0"/>
              <a:t>Expressiveness: </a:t>
            </a:r>
            <a:r>
              <a:rPr lang="en-US" cap="small" dirty="0" smtClean="0"/>
              <a:t>Lara</a:t>
            </a:r>
            <a:r>
              <a:rPr lang="en-US" dirty="0" smtClean="0"/>
              <a:t> affords impactful optimizations</a:t>
            </a:r>
          </a:p>
          <a:p>
            <a:pPr lvl="1"/>
            <a:r>
              <a:rPr lang="en-US" dirty="0" smtClean="0"/>
              <a:t>Competitiveness: </a:t>
            </a:r>
            <a:r>
              <a:rPr lang="en-US" cap="small" dirty="0" smtClean="0"/>
              <a:t>Lara</a:t>
            </a:r>
            <a:r>
              <a:rPr lang="en-US" dirty="0" smtClean="0"/>
              <a:t> </a:t>
            </a:r>
            <a:r>
              <a:rPr lang="en-US" dirty="0"/>
              <a:t>affords</a:t>
            </a:r>
            <a:r>
              <a:rPr lang="en-US" dirty="0" smtClean="0"/>
              <a:t> competitive performance</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54</a:t>
            </a:fld>
            <a:endParaRPr lang="en-US"/>
          </a:p>
        </p:txBody>
      </p:sp>
      <p:grpSp>
        <p:nvGrpSpPr>
          <p:cNvPr id="5" name="Group 4"/>
          <p:cNvGrpSpPr/>
          <p:nvPr/>
        </p:nvGrpSpPr>
        <p:grpSpPr>
          <a:xfrm>
            <a:off x="6676530" y="282275"/>
            <a:ext cx="2214068" cy="1671567"/>
            <a:chOff x="3270627" y="462155"/>
            <a:chExt cx="2214068" cy="1671567"/>
          </a:xfrm>
        </p:grpSpPr>
        <p:sp>
          <p:nvSpPr>
            <p:cNvPr id="6" name="TextBox 5"/>
            <p:cNvSpPr txBox="1"/>
            <p:nvPr/>
          </p:nvSpPr>
          <p:spPr>
            <a:xfrm>
              <a:off x="3270627" y="462155"/>
              <a:ext cx="2214068" cy="1200329"/>
            </a:xfrm>
            <a:prstGeom prst="rect">
              <a:avLst/>
            </a:prstGeom>
            <a:noFill/>
            <a:effectLst>
              <a:softEdge rad="50800"/>
            </a:effectLst>
          </p:spPr>
          <p:txBody>
            <a:bodyPr wrap="none" rtlCol="0">
              <a:spAutoFit/>
            </a:bodyPr>
            <a:lstStyle/>
            <a:p>
              <a:r>
                <a:rPr lang="en-US" sz="7200" b="1" cap="small" dirty="0" smtClean="0">
                  <a:gradFill flip="none" rotWithShape="1">
                    <a:gsLst>
                      <a:gs pos="0">
                        <a:srgbClr val="4B2E83"/>
                      </a:gs>
                      <a:gs pos="100000">
                        <a:srgbClr val="A31F34"/>
                      </a:gs>
                    </a:gsLst>
                    <a:lin ang="10800000" scaled="1"/>
                    <a:tileRect/>
                  </a:gradFill>
                </a:rPr>
                <a:t>LARA</a:t>
              </a:r>
              <a:endParaRPr lang="en-US" sz="7200" b="1" cap="small" dirty="0">
                <a:gradFill flip="none" rotWithShape="1">
                  <a:gsLst>
                    <a:gs pos="0">
                      <a:srgbClr val="4B2E83"/>
                    </a:gs>
                    <a:gs pos="100000">
                      <a:srgbClr val="A31F34"/>
                    </a:gs>
                  </a:gsLst>
                  <a:lin ang="10800000" scaled="1"/>
                  <a:tileRect/>
                </a:gradFill>
              </a:endParaRPr>
            </a:p>
          </p:txBody>
        </p:sp>
        <p:sp>
          <p:nvSpPr>
            <p:cNvPr id="7" name="TextBox 6"/>
            <p:cNvSpPr txBox="1"/>
            <p:nvPr/>
          </p:nvSpPr>
          <p:spPr>
            <a:xfrm>
              <a:off x="4512076" y="1271947"/>
              <a:ext cx="694421" cy="707886"/>
            </a:xfrm>
            <a:prstGeom prst="rect">
              <a:avLst/>
            </a:prstGeom>
            <a:noFill/>
          </p:spPr>
          <p:txBody>
            <a:bodyPr wrap="none" rtlCol="0">
              <a:spAutoFit/>
            </a:bodyPr>
            <a:lstStyle/>
            <a:p>
              <a:pPr algn="ctr"/>
              <a:r>
                <a:rPr lang="el-GR" sz="4000" dirty="0" smtClean="0">
                  <a:solidFill>
                    <a:srgbClr val="4B2E83"/>
                  </a:solidFill>
                </a:rPr>
                <a:t>⊗</a:t>
              </a:r>
              <a:endParaRPr lang="en-US" sz="4000" dirty="0">
                <a:solidFill>
                  <a:srgbClr val="4B2E83"/>
                </a:solidFill>
              </a:endParaRPr>
            </a:p>
          </p:txBody>
        </p:sp>
        <p:sp>
          <p:nvSpPr>
            <p:cNvPr id="8" name="TextBox 7"/>
            <p:cNvSpPr txBox="1"/>
            <p:nvPr/>
          </p:nvSpPr>
          <p:spPr>
            <a:xfrm>
              <a:off x="3928298" y="1118059"/>
              <a:ext cx="822661" cy="1015663"/>
            </a:xfrm>
            <a:prstGeom prst="rect">
              <a:avLst/>
            </a:prstGeom>
            <a:noFill/>
            <a:effectLst/>
          </p:spPr>
          <p:txBody>
            <a:bodyPr wrap="none" rtlCol="0">
              <a:spAutoFit/>
            </a:bodyPr>
            <a:lstStyle/>
            <a:p>
              <a:pPr algn="ctr"/>
              <a:r>
                <a:rPr lang="el-GR" sz="6000" dirty="0" smtClean="0">
                  <a:solidFill>
                    <a:srgbClr val="8B2A6D"/>
                  </a:solidFill>
                </a:rPr>
                <a:t>⋈</a:t>
              </a:r>
              <a:endParaRPr lang="en-US" sz="6000" dirty="0">
                <a:solidFill>
                  <a:srgbClr val="8B2A6D"/>
                </a:solidFill>
              </a:endParaRPr>
            </a:p>
          </p:txBody>
        </p:sp>
        <p:sp>
          <p:nvSpPr>
            <p:cNvPr id="9" name="TextBox 8"/>
            <p:cNvSpPr txBox="1"/>
            <p:nvPr/>
          </p:nvSpPr>
          <p:spPr>
            <a:xfrm>
              <a:off x="3472760" y="1271947"/>
              <a:ext cx="694421" cy="707886"/>
            </a:xfrm>
            <a:prstGeom prst="rect">
              <a:avLst/>
            </a:prstGeom>
            <a:noFill/>
          </p:spPr>
          <p:txBody>
            <a:bodyPr wrap="none" rtlCol="0">
              <a:spAutoFit/>
            </a:bodyPr>
            <a:lstStyle/>
            <a:p>
              <a:pPr algn="ctr"/>
              <a:r>
                <a:rPr lang="el-GR" sz="4000" dirty="0" smtClean="0">
                  <a:solidFill>
                    <a:srgbClr val="A31F34"/>
                  </a:solidFill>
                </a:rPr>
                <a:t>⊕</a:t>
              </a:r>
              <a:endParaRPr lang="en-US" sz="4000" dirty="0">
                <a:solidFill>
                  <a:srgbClr val="A31F34"/>
                </a:solidFill>
              </a:endParaRPr>
            </a:p>
          </p:txBody>
        </p:sp>
      </p:grpSp>
    </p:spTree>
    <p:extLst>
      <p:ext uri="{BB962C8B-B14F-4D97-AF65-F5344CB8AC3E}">
        <p14:creationId xmlns:p14="http://schemas.microsoft.com/office/powerpoint/2010/main" val="20580565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Properties, easier in LA or RA</a:t>
            </a:r>
            <a:endParaRPr lang="en-US" dirty="0"/>
          </a:p>
        </p:txBody>
      </p:sp>
      <p:sp>
        <p:nvSpPr>
          <p:cNvPr id="5" name="Text Placeholder 4"/>
          <p:cNvSpPr>
            <a:spLocks noGrp="1"/>
          </p:cNvSpPr>
          <p:nvPr>
            <p:ph type="body" sz="quarter" idx="11"/>
          </p:nvPr>
        </p:nvSpPr>
        <p:spPr/>
        <p:txBody>
          <a:bodyPr/>
          <a:lstStyle/>
          <a:p>
            <a:endParaRPr lang="en-US" dirty="0" smtClean="0"/>
          </a:p>
          <a:p>
            <a:r>
              <a:rPr lang="en-US" b="1" dirty="0" smtClean="0">
                <a:solidFill>
                  <a:srgbClr val="0C0C0C"/>
                </a:solidFill>
              </a:rPr>
              <a:t>(A</a:t>
            </a:r>
            <a:r>
              <a:rPr lang="en-US" b="1" baseline="30000" dirty="0" smtClean="0">
                <a:solidFill>
                  <a:srgbClr val="0C0C0C"/>
                </a:solidFill>
              </a:rPr>
              <a:t>T</a:t>
            </a:r>
            <a:r>
              <a:rPr lang="en-US" b="1" dirty="0" smtClean="0">
                <a:solidFill>
                  <a:srgbClr val="0C0C0C"/>
                </a:solidFill>
              </a:rPr>
              <a:t>A)</a:t>
            </a:r>
            <a:r>
              <a:rPr lang="en-US" b="1" baseline="30000" dirty="0" smtClean="0">
                <a:solidFill>
                  <a:srgbClr val="0C0C0C"/>
                </a:solidFill>
              </a:rPr>
              <a:t>T</a:t>
            </a:r>
            <a:r>
              <a:rPr lang="en-US" b="1" dirty="0" smtClean="0">
                <a:solidFill>
                  <a:srgbClr val="0C0C0C"/>
                </a:solidFill>
              </a:rPr>
              <a:t> = A</a:t>
            </a:r>
            <a:r>
              <a:rPr lang="en-US" b="1" baseline="30000" dirty="0" smtClean="0">
                <a:solidFill>
                  <a:srgbClr val="0C0C0C"/>
                </a:solidFill>
              </a:rPr>
              <a:t>T</a:t>
            </a:r>
            <a:r>
              <a:rPr lang="en-US" b="1" dirty="0" smtClean="0">
                <a:solidFill>
                  <a:srgbClr val="0C0C0C"/>
                </a:solidFill>
              </a:rPr>
              <a:t>A     </a:t>
            </a:r>
            <a:r>
              <a:rPr lang="en-US" dirty="0" smtClean="0"/>
              <a:t>			[inner product is symmetric</a:t>
            </a:r>
            <a:r>
              <a:rPr lang="en-US" dirty="0"/>
              <a:t>]</a:t>
            </a:r>
            <a:endParaRPr lang="en-US" dirty="0" smtClean="0"/>
          </a:p>
          <a:p>
            <a:pPr lvl="1"/>
            <a:r>
              <a:rPr lang="en-US" dirty="0" smtClean="0"/>
              <a:t>RA version is verbose (renames, joins, aggregates)</a:t>
            </a:r>
          </a:p>
          <a:p>
            <a:pPr lvl="1"/>
            <a:r>
              <a:rPr lang="en-US" dirty="0" smtClean="0"/>
              <a:t>Impact: eliminate half of computation</a:t>
            </a:r>
          </a:p>
          <a:p>
            <a:endParaRPr lang="en-US" dirty="0" smtClean="0"/>
          </a:p>
          <a:p>
            <a:r>
              <a:rPr lang="en-US" b="1" dirty="0" smtClean="0">
                <a:solidFill>
                  <a:srgbClr val="0C0C0C"/>
                </a:solidFill>
              </a:rPr>
              <a:t>A ⋈</a:t>
            </a:r>
            <a:r>
              <a:rPr lang="en-US" b="1" baseline="-25000" dirty="0" err="1" smtClean="0">
                <a:solidFill>
                  <a:srgbClr val="0C0C0C"/>
                </a:solidFill>
              </a:rPr>
              <a:t>i</a:t>
            </a:r>
            <a:r>
              <a:rPr lang="en-US" b="1" dirty="0" smtClean="0">
                <a:solidFill>
                  <a:srgbClr val="0C0C0C"/>
                </a:solidFill>
              </a:rPr>
              <a:t> B = </a:t>
            </a:r>
            <a:r>
              <a:rPr lang="el-GR" b="1" dirty="0">
                <a:solidFill>
                  <a:srgbClr val="0C0C0C"/>
                </a:solidFill>
              </a:rPr>
              <a:t>σ</a:t>
            </a:r>
            <a:r>
              <a:rPr lang="en-US" b="1" baseline="-25000" dirty="0" err="1" smtClean="0">
                <a:solidFill>
                  <a:srgbClr val="0C0C0C"/>
                </a:solidFill>
              </a:rPr>
              <a:t>i</a:t>
            </a:r>
            <a:r>
              <a:rPr lang="en-US" b="1" baseline="-25000" dirty="0" smtClean="0">
                <a:solidFill>
                  <a:srgbClr val="0C0C0C"/>
                </a:solidFill>
              </a:rPr>
              <a:t>=</a:t>
            </a:r>
            <a:r>
              <a:rPr lang="en-US" b="1" baseline="-25000" dirty="0" err="1" smtClean="0">
                <a:solidFill>
                  <a:srgbClr val="0C0C0C"/>
                </a:solidFill>
              </a:rPr>
              <a:t>i</a:t>
            </a:r>
            <a:r>
              <a:rPr lang="en-US" b="1" baseline="-25000" dirty="0" smtClean="0">
                <a:solidFill>
                  <a:srgbClr val="0C0C0C"/>
                </a:solidFill>
              </a:rPr>
              <a:t> </a:t>
            </a:r>
            <a:r>
              <a:rPr lang="en-US" b="1" dirty="0" smtClean="0">
                <a:solidFill>
                  <a:srgbClr val="0C0C0C"/>
                </a:solidFill>
              </a:rPr>
              <a:t>(A </a:t>
            </a:r>
            <a:r>
              <a:rPr lang="en-US" sz="2000" b="1" dirty="0" smtClean="0">
                <a:solidFill>
                  <a:srgbClr val="0C0C0C"/>
                </a:solidFill>
              </a:rPr>
              <a:t>⨉</a:t>
            </a:r>
            <a:r>
              <a:rPr lang="en-US" b="1" dirty="0" smtClean="0">
                <a:solidFill>
                  <a:srgbClr val="0C0C0C"/>
                </a:solidFill>
              </a:rPr>
              <a:t> B)</a:t>
            </a:r>
            <a:r>
              <a:rPr lang="en-US" dirty="0" smtClean="0"/>
              <a:t>		[cross product to join]</a:t>
            </a:r>
          </a:p>
          <a:p>
            <a:pPr lvl="1"/>
            <a:r>
              <a:rPr lang="en-US" dirty="0" smtClean="0"/>
              <a:t>LA version is verbose (tensor products and contractions)</a:t>
            </a:r>
          </a:p>
          <a:p>
            <a:pPr lvl="1"/>
            <a:r>
              <a:rPr lang="en-US" dirty="0" smtClean="0"/>
              <a:t>Impact: eliminate large intermediates</a:t>
            </a:r>
          </a:p>
          <a:p>
            <a:endParaRPr lang="en-US" dirty="0" smtClean="0"/>
          </a:p>
          <a:p>
            <a:pPr lvl="1"/>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6</a:t>
            </a:fld>
            <a:endParaRPr lang="en-US"/>
          </a:p>
        </p:txBody>
      </p:sp>
    </p:spTree>
    <p:extLst>
      <p:ext uri="{BB962C8B-B14F-4D97-AF65-F5344CB8AC3E}">
        <p14:creationId xmlns:p14="http://schemas.microsoft.com/office/powerpoint/2010/main" val="387075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Is a common algebra possible?</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Evidence:</a:t>
            </a:r>
          </a:p>
          <a:p>
            <a:r>
              <a:rPr lang="en-US" dirty="0" smtClean="0"/>
              <a:t>Overlapping expressiveness</a:t>
            </a:r>
          </a:p>
          <a:p>
            <a:pPr lvl="1"/>
            <a:r>
              <a:rPr lang="en-US" dirty="0" smtClean="0"/>
              <a:t>Matrix Multiply </a:t>
            </a:r>
            <a:r>
              <a:rPr lang="en-US" dirty="0">
                <a:cs typeface="Calibri" panose="020F0502020204030204" pitchFamily="34" charset="0"/>
              </a:rPr>
              <a:t>=</a:t>
            </a:r>
            <a:r>
              <a:rPr lang="en-US" dirty="0" smtClean="0">
                <a:cs typeface="Calibri" panose="020F0502020204030204" pitchFamily="34" charset="0"/>
              </a:rPr>
              <a:t> </a:t>
            </a:r>
            <a:r>
              <a:rPr lang="en-US" dirty="0" err="1" smtClean="0">
                <a:cs typeface="Calibri" panose="020F0502020204030204" pitchFamily="34" charset="0"/>
              </a:rPr>
              <a:t>GroupBy</a:t>
            </a:r>
            <a:r>
              <a:rPr lang="en-US" dirty="0" smtClean="0">
                <a:cs typeface="Calibri" panose="020F0502020204030204" pitchFamily="34" charset="0"/>
              </a:rPr>
              <a:t> ○ Apply </a:t>
            </a:r>
            <a:r>
              <a:rPr lang="en-US" dirty="0">
                <a:cs typeface="Calibri" panose="020F0502020204030204" pitchFamily="34" charset="0"/>
              </a:rPr>
              <a:t>○</a:t>
            </a:r>
            <a:r>
              <a:rPr lang="en-US" dirty="0" smtClean="0">
                <a:cs typeface="Calibri" panose="020F0502020204030204" pitchFamily="34" charset="0"/>
              </a:rPr>
              <a:t> Join</a:t>
            </a:r>
            <a:r>
              <a:rPr lang="en-US" dirty="0" smtClean="0"/>
              <a:t> </a:t>
            </a:r>
            <a:endParaRPr lang="en-US" dirty="0"/>
          </a:p>
          <a:p>
            <a:pPr marL="457200" lvl="1" indent="0">
              <a:buNone/>
            </a:pPr>
            <a:endParaRPr lang="en-US" dirty="0" smtClean="0"/>
          </a:p>
          <a:p>
            <a:r>
              <a:rPr lang="en-US" dirty="0" smtClean="0"/>
              <a:t>Emergence of hybrid systems</a:t>
            </a:r>
          </a:p>
          <a:p>
            <a:pPr lvl="1"/>
            <a:r>
              <a:rPr lang="en-US" dirty="0" smtClean="0"/>
              <a:t>Spark, </a:t>
            </a:r>
            <a:r>
              <a:rPr lang="en-US" dirty="0" err="1" smtClean="0"/>
              <a:t>Myria</a:t>
            </a:r>
            <a:r>
              <a:rPr lang="en-US" dirty="0" smtClean="0"/>
              <a:t>, </a:t>
            </a:r>
            <a:r>
              <a:rPr lang="en-US" dirty="0" err="1" smtClean="0"/>
              <a:t>MADlib</a:t>
            </a:r>
            <a:r>
              <a:rPr lang="en-US" dirty="0" smtClean="0"/>
              <a:t>, </a:t>
            </a:r>
            <a:r>
              <a:rPr lang="en-US" dirty="0" err="1" smtClean="0"/>
              <a:t>SystemML</a:t>
            </a:r>
            <a:r>
              <a:rPr lang="en-US" dirty="0" smtClean="0"/>
              <a:t>, Weld, …</a:t>
            </a:r>
          </a:p>
          <a:p>
            <a:pPr lvl="1"/>
            <a:r>
              <a:rPr lang="en-US" dirty="0" smtClean="0"/>
              <a:t>Systems with RA and LA interfaces or data models</a:t>
            </a:r>
            <a:endParaRPr lang="en-US" dirty="0"/>
          </a:p>
        </p:txBody>
      </p:sp>
      <p:sp>
        <p:nvSpPr>
          <p:cNvPr id="4" name="Slide Number Placeholder 3"/>
          <p:cNvSpPr>
            <a:spLocks noGrp="1"/>
          </p:cNvSpPr>
          <p:nvPr>
            <p:ph type="sldNum" sz="quarter" idx="4"/>
          </p:nvPr>
        </p:nvSpPr>
        <p:spPr/>
        <p:txBody>
          <a:bodyPr/>
          <a:lstStyle/>
          <a:p>
            <a:fld id="{71669833-F6D1-4A24-9E2B-B954F35C4C41}" type="slidenum">
              <a:rPr lang="en-US" smtClean="0"/>
              <a:pPr/>
              <a:t>7</a:t>
            </a:fld>
            <a:endParaRPr lang="en-US"/>
          </a:p>
        </p:txBody>
      </p:sp>
    </p:spTree>
    <p:extLst>
      <p:ext uri="{BB962C8B-B14F-4D97-AF65-F5344CB8AC3E}">
        <p14:creationId xmlns:p14="http://schemas.microsoft.com/office/powerpoint/2010/main" val="3315338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Roadmap</a:t>
            </a:r>
            <a:endParaRPr lang="en-US" dirty="0"/>
          </a:p>
        </p:txBody>
      </p:sp>
      <p:sp>
        <p:nvSpPr>
          <p:cNvPr id="3" name="Text Placeholder 2"/>
          <p:cNvSpPr>
            <a:spLocks noGrp="1"/>
          </p:cNvSpPr>
          <p:nvPr>
            <p:ph type="body" sz="quarter" idx="11"/>
          </p:nvPr>
        </p:nvSpPr>
        <p:spPr/>
        <p:txBody>
          <a:bodyPr/>
          <a:lstStyle/>
          <a:p>
            <a:r>
              <a:rPr lang="en-US" dirty="0" smtClean="0"/>
              <a:t>Motivation: Sensor query</a:t>
            </a:r>
          </a:p>
          <a:p>
            <a:pPr lvl="1"/>
            <a:r>
              <a:rPr lang="en-US" dirty="0" smtClean="0"/>
              <a:t>Sometimes RA is better, sometimes LA</a:t>
            </a:r>
          </a:p>
          <a:p>
            <a:r>
              <a:rPr lang="en-US" b="1" cap="small" dirty="0" smtClean="0"/>
              <a:t>Lara</a:t>
            </a:r>
            <a:r>
              <a:rPr lang="en-US" b="1" dirty="0" smtClean="0"/>
              <a:t> Algebra</a:t>
            </a:r>
            <a:endParaRPr lang="en-US" b="1" cap="small" dirty="0" smtClean="0"/>
          </a:p>
          <a:p>
            <a:pPr lvl="1"/>
            <a:r>
              <a:rPr lang="en-US" b="1" dirty="0" smtClean="0"/>
              <a:t>3 Operators &amp; Properties</a:t>
            </a:r>
          </a:p>
          <a:p>
            <a:r>
              <a:rPr lang="en-US" cap="small" dirty="0" smtClean="0"/>
              <a:t>LaraDB</a:t>
            </a:r>
            <a:r>
              <a:rPr lang="en-US" dirty="0" smtClean="0"/>
              <a:t> on </a:t>
            </a:r>
            <a:r>
              <a:rPr lang="en-US" i="1" dirty="0" smtClean="0"/>
              <a:t>Sorted Distributed Maps</a:t>
            </a:r>
          </a:p>
          <a:p>
            <a:pPr lvl="1"/>
            <a:r>
              <a:rPr lang="en-US" dirty="0"/>
              <a:t>Physical </a:t>
            </a:r>
            <a:r>
              <a:rPr lang="en-US" dirty="0" smtClean="0"/>
              <a:t>operators &amp; optimizations</a:t>
            </a:r>
          </a:p>
          <a:p>
            <a:r>
              <a:rPr lang="en-US" dirty="0" smtClean="0"/>
              <a:t>Experiments</a:t>
            </a:r>
          </a:p>
          <a:p>
            <a:pPr lvl="1"/>
            <a:r>
              <a:rPr lang="en-US" dirty="0"/>
              <a:t>Optimizations: </a:t>
            </a:r>
            <a:r>
              <a:rPr lang="en-US" cap="small" dirty="0"/>
              <a:t>Lara</a:t>
            </a:r>
            <a:r>
              <a:rPr lang="en-US" dirty="0"/>
              <a:t> affords impactful optimizations</a:t>
            </a:r>
          </a:p>
          <a:p>
            <a:pPr lvl="1"/>
            <a:r>
              <a:rPr lang="en-US" dirty="0"/>
              <a:t>Performance: </a:t>
            </a:r>
            <a:r>
              <a:rPr lang="en-US" sz="1200" dirty="0"/>
              <a:t>  </a:t>
            </a:r>
            <a:r>
              <a:rPr lang="en-US" cap="small" dirty="0"/>
              <a:t>Lara</a:t>
            </a:r>
            <a:r>
              <a:rPr lang="en-US" dirty="0"/>
              <a:t> affords competitive performance</a:t>
            </a:r>
          </a:p>
        </p:txBody>
      </p:sp>
      <p:sp>
        <p:nvSpPr>
          <p:cNvPr id="4" name="Slide Number Placeholder 3"/>
          <p:cNvSpPr>
            <a:spLocks noGrp="1"/>
          </p:cNvSpPr>
          <p:nvPr>
            <p:ph type="sldNum" sz="quarter" idx="4"/>
          </p:nvPr>
        </p:nvSpPr>
        <p:spPr/>
        <p:txBody>
          <a:bodyPr/>
          <a:lstStyle/>
          <a:p>
            <a:fld id="{71669833-F6D1-4A24-9E2B-B954F35C4C41}" type="slidenum">
              <a:rPr lang="en-US" smtClean="0"/>
              <a:pPr/>
              <a:t>8</a:t>
            </a:fld>
            <a:endParaRPr lang="en-US"/>
          </a:p>
        </p:txBody>
      </p:sp>
      <p:grpSp>
        <p:nvGrpSpPr>
          <p:cNvPr id="5" name="Group 4"/>
          <p:cNvGrpSpPr/>
          <p:nvPr/>
        </p:nvGrpSpPr>
        <p:grpSpPr>
          <a:xfrm>
            <a:off x="6676530" y="282275"/>
            <a:ext cx="2214068" cy="1671567"/>
            <a:chOff x="3270627" y="462155"/>
            <a:chExt cx="2214068" cy="1671567"/>
          </a:xfrm>
        </p:grpSpPr>
        <p:sp>
          <p:nvSpPr>
            <p:cNvPr id="6" name="TextBox 5"/>
            <p:cNvSpPr txBox="1"/>
            <p:nvPr/>
          </p:nvSpPr>
          <p:spPr>
            <a:xfrm>
              <a:off x="3270627" y="462155"/>
              <a:ext cx="2214068" cy="1200329"/>
            </a:xfrm>
            <a:prstGeom prst="rect">
              <a:avLst/>
            </a:prstGeom>
            <a:noFill/>
            <a:effectLst>
              <a:softEdge rad="50800"/>
            </a:effectLst>
          </p:spPr>
          <p:txBody>
            <a:bodyPr wrap="none" rtlCol="0">
              <a:spAutoFit/>
            </a:bodyPr>
            <a:lstStyle/>
            <a:p>
              <a:r>
                <a:rPr lang="en-US" sz="7200" b="1" cap="small" dirty="0" smtClean="0">
                  <a:gradFill flip="none" rotWithShape="1">
                    <a:gsLst>
                      <a:gs pos="0">
                        <a:srgbClr val="4B2E83"/>
                      </a:gs>
                      <a:gs pos="100000">
                        <a:srgbClr val="A31F34"/>
                      </a:gs>
                    </a:gsLst>
                    <a:lin ang="10800000" scaled="1"/>
                    <a:tileRect/>
                  </a:gradFill>
                </a:rPr>
                <a:t>LARA</a:t>
              </a:r>
              <a:endParaRPr lang="en-US" sz="7200" b="1" cap="small" dirty="0">
                <a:gradFill flip="none" rotWithShape="1">
                  <a:gsLst>
                    <a:gs pos="0">
                      <a:srgbClr val="4B2E83"/>
                    </a:gs>
                    <a:gs pos="100000">
                      <a:srgbClr val="A31F34"/>
                    </a:gs>
                  </a:gsLst>
                  <a:lin ang="10800000" scaled="1"/>
                  <a:tileRect/>
                </a:gradFill>
              </a:endParaRPr>
            </a:p>
          </p:txBody>
        </p:sp>
        <p:sp>
          <p:nvSpPr>
            <p:cNvPr id="7" name="TextBox 6"/>
            <p:cNvSpPr txBox="1"/>
            <p:nvPr/>
          </p:nvSpPr>
          <p:spPr>
            <a:xfrm>
              <a:off x="4512076" y="1271947"/>
              <a:ext cx="694421" cy="707886"/>
            </a:xfrm>
            <a:prstGeom prst="rect">
              <a:avLst/>
            </a:prstGeom>
            <a:noFill/>
          </p:spPr>
          <p:txBody>
            <a:bodyPr wrap="none" rtlCol="0">
              <a:spAutoFit/>
            </a:bodyPr>
            <a:lstStyle/>
            <a:p>
              <a:pPr algn="ctr"/>
              <a:r>
                <a:rPr lang="el-GR" sz="4000" dirty="0" smtClean="0">
                  <a:solidFill>
                    <a:srgbClr val="4B2E83"/>
                  </a:solidFill>
                </a:rPr>
                <a:t>⊗</a:t>
              </a:r>
              <a:endParaRPr lang="en-US" sz="4000" dirty="0">
                <a:solidFill>
                  <a:srgbClr val="4B2E83"/>
                </a:solidFill>
              </a:endParaRPr>
            </a:p>
          </p:txBody>
        </p:sp>
        <p:sp>
          <p:nvSpPr>
            <p:cNvPr id="8" name="TextBox 7"/>
            <p:cNvSpPr txBox="1"/>
            <p:nvPr/>
          </p:nvSpPr>
          <p:spPr>
            <a:xfrm>
              <a:off x="3928298" y="1118059"/>
              <a:ext cx="822661" cy="1015663"/>
            </a:xfrm>
            <a:prstGeom prst="rect">
              <a:avLst/>
            </a:prstGeom>
            <a:noFill/>
            <a:effectLst/>
          </p:spPr>
          <p:txBody>
            <a:bodyPr wrap="none" rtlCol="0">
              <a:spAutoFit/>
            </a:bodyPr>
            <a:lstStyle/>
            <a:p>
              <a:pPr algn="ctr"/>
              <a:r>
                <a:rPr lang="el-GR" sz="6000" dirty="0" smtClean="0">
                  <a:solidFill>
                    <a:srgbClr val="8B2A6D"/>
                  </a:solidFill>
                </a:rPr>
                <a:t>⋈</a:t>
              </a:r>
              <a:endParaRPr lang="en-US" sz="6000" dirty="0">
                <a:solidFill>
                  <a:srgbClr val="8B2A6D"/>
                </a:solidFill>
              </a:endParaRPr>
            </a:p>
          </p:txBody>
        </p:sp>
        <p:sp>
          <p:nvSpPr>
            <p:cNvPr id="9" name="TextBox 8"/>
            <p:cNvSpPr txBox="1"/>
            <p:nvPr/>
          </p:nvSpPr>
          <p:spPr>
            <a:xfrm>
              <a:off x="3472760" y="1271947"/>
              <a:ext cx="694421" cy="707886"/>
            </a:xfrm>
            <a:prstGeom prst="rect">
              <a:avLst/>
            </a:prstGeom>
            <a:noFill/>
          </p:spPr>
          <p:txBody>
            <a:bodyPr wrap="none" rtlCol="0">
              <a:spAutoFit/>
            </a:bodyPr>
            <a:lstStyle/>
            <a:p>
              <a:pPr algn="ctr"/>
              <a:r>
                <a:rPr lang="el-GR" sz="4000" dirty="0" smtClean="0">
                  <a:solidFill>
                    <a:srgbClr val="A31F34"/>
                  </a:solidFill>
                </a:rPr>
                <a:t>⊕</a:t>
              </a:r>
              <a:endParaRPr lang="en-US" sz="4000" dirty="0">
                <a:solidFill>
                  <a:srgbClr val="A31F34"/>
                </a:solidFill>
              </a:endParaRPr>
            </a:p>
          </p:txBody>
        </p:sp>
      </p:grpSp>
      <p:sp>
        <p:nvSpPr>
          <p:cNvPr id="10" name="Down Arrow 9"/>
          <p:cNvSpPr/>
          <p:nvPr/>
        </p:nvSpPr>
        <p:spPr>
          <a:xfrm rot="16200000">
            <a:off x="545840" y="2522363"/>
            <a:ext cx="411130" cy="508879"/>
          </a:xfrm>
          <a:prstGeom prst="downArrow">
            <a:avLst/>
          </a:prstGeom>
          <a:gradFill>
            <a:gsLst>
              <a:gs pos="0">
                <a:srgbClr val="C00000"/>
              </a:gs>
              <a:gs pos="100000">
                <a:srgbClr val="FF9999"/>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394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1669833-F6D1-4A24-9E2B-B954F35C4C41}" type="slidenum">
              <a:rPr lang="en-US" smtClean="0"/>
              <a:pPr/>
              <a:t>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580856108"/>
              </p:ext>
            </p:extLst>
          </p:nvPr>
        </p:nvGraphicFramePr>
        <p:xfrm>
          <a:off x="4099701" y="1441090"/>
          <a:ext cx="2646539" cy="2123440"/>
        </p:xfrm>
        <a:graphic>
          <a:graphicData uri="http://schemas.openxmlformats.org/drawingml/2006/table">
            <a:tbl>
              <a:tblPr firstRow="1" bandRow="1">
                <a:tableStyleId>{69C7853C-536D-4A76-A0AE-DD22124D55A5}</a:tableStyleId>
              </a:tblPr>
              <a:tblGrid>
                <a:gridCol w="550639">
                  <a:extLst>
                    <a:ext uri="{9D8B030D-6E8A-4147-A177-3AD203B41FA5}">
                      <a16:colId xmlns:a16="http://schemas.microsoft.com/office/drawing/2014/main" val="3554902815"/>
                    </a:ext>
                  </a:extLst>
                </a:gridCol>
                <a:gridCol w="550639">
                  <a:extLst>
                    <a:ext uri="{9D8B030D-6E8A-4147-A177-3AD203B41FA5}">
                      <a16:colId xmlns:a16="http://schemas.microsoft.com/office/drawing/2014/main" val="4258710642"/>
                    </a:ext>
                  </a:extLst>
                </a:gridCol>
                <a:gridCol w="593550">
                  <a:extLst>
                    <a:ext uri="{9D8B030D-6E8A-4147-A177-3AD203B41FA5}">
                      <a16:colId xmlns:a16="http://schemas.microsoft.com/office/drawing/2014/main" val="2659883558"/>
                    </a:ext>
                  </a:extLst>
                </a:gridCol>
                <a:gridCol w="951711">
                  <a:extLst>
                    <a:ext uri="{9D8B030D-6E8A-4147-A177-3AD203B41FA5}">
                      <a16:colId xmlns:a16="http://schemas.microsoft.com/office/drawing/2014/main" val="3661796188"/>
                    </a:ext>
                  </a:extLst>
                </a:gridCol>
              </a:tblGrid>
              <a:tr h="370840">
                <a:tc>
                  <a:txBody>
                    <a:bodyPr/>
                    <a:lstStyle/>
                    <a:p>
                      <a:pPr algn="ctr"/>
                      <a:endParaRPr lang="en-US" dirty="0" smtClean="0">
                        <a:solidFill>
                          <a:schemeClr val="tx1"/>
                        </a:solidFill>
                      </a:endParaRPr>
                    </a:p>
                    <a:p>
                      <a:pPr algn="ctr"/>
                      <a:r>
                        <a:rPr lang="en-US" dirty="0" smtClean="0">
                          <a:solidFill>
                            <a:schemeClr val="tx1"/>
                          </a:solidFill>
                        </a:rPr>
                        <a:t>k</a:t>
                      </a:r>
                      <a:r>
                        <a:rPr lang="en-US" baseline="-25000" dirty="0" smtClean="0">
                          <a:solidFill>
                            <a:schemeClr val="tx1"/>
                          </a:solidFill>
                        </a:rPr>
                        <a:t>1</a:t>
                      </a:r>
                      <a:endParaRPr lang="en-US" dirty="0">
                        <a:solidFill>
                          <a:schemeClr val="tx1"/>
                        </a:solidFill>
                      </a:endParaRPr>
                    </a:p>
                  </a:txBody>
                  <a:tcPr>
                    <a:lnR w="38100" cap="flat" cmpd="sng" algn="ctr">
                      <a:no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endParaRPr lang="en-US" dirty="0" smtClean="0">
                        <a:solidFill>
                          <a:schemeClr val="tx1"/>
                        </a:solidFill>
                      </a:endParaRPr>
                    </a:p>
                    <a:p>
                      <a:pPr algn="ctr"/>
                      <a:r>
                        <a:rPr lang="en-US" dirty="0" smtClean="0">
                          <a:solidFill>
                            <a:schemeClr val="tx1"/>
                          </a:solidFill>
                        </a:rPr>
                        <a:t>k</a:t>
                      </a:r>
                      <a:r>
                        <a:rPr lang="en-US" baseline="-25000" dirty="0" smtClean="0">
                          <a:solidFill>
                            <a:schemeClr val="tx1"/>
                          </a:solidFill>
                        </a:rPr>
                        <a:t>2</a:t>
                      </a:r>
                      <a:endParaRPr lang="en-US" dirty="0">
                        <a:solidFill>
                          <a:schemeClr val="tx1"/>
                        </a:solidFill>
                      </a:endParaRPr>
                    </a:p>
                  </a:txBody>
                  <a:tcPr>
                    <a:lnL w="381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0</a:t>
                      </a:r>
                      <a:r>
                        <a:rPr lang="en-US" dirty="0" smtClean="0">
                          <a:solidFill>
                            <a:schemeClr val="tx1"/>
                          </a:solidFill>
                        </a:rPr>
                        <a:t>]</a:t>
                      </a:r>
                    </a:p>
                    <a:p>
                      <a:pPr algn="ctr"/>
                      <a:r>
                        <a:rPr lang="en-US" dirty="0" smtClean="0">
                          <a:solidFill>
                            <a:schemeClr val="tx1"/>
                          </a:solidFill>
                        </a:rPr>
                        <a:t>v</a:t>
                      </a:r>
                      <a:r>
                        <a:rPr lang="en-US" baseline="-25000" dirty="0" smtClean="0">
                          <a:solidFill>
                            <a:schemeClr val="tx1"/>
                          </a:solidFill>
                        </a:rPr>
                        <a:t>1</a:t>
                      </a:r>
                      <a:endParaRPr lang="en-US" dirty="0">
                        <a:solidFill>
                          <a:schemeClr val="tx1"/>
                        </a:solidFill>
                      </a:endParaRPr>
                    </a:p>
                  </a:txBody>
                  <a:tcPr>
                    <a:lnL w="38100" cap="flat" cmpd="sng" algn="ctr">
                      <a:solidFill>
                        <a:srgbClr val="0C0C0C"/>
                      </a:solidFill>
                      <a:prstDash val="solid"/>
                      <a:round/>
                      <a:headEnd type="none" w="med" len="med"/>
                      <a:tailEnd type="none" w="med" len="med"/>
                    </a:lnL>
                    <a:lnB w="38100" cap="flat" cmpd="sng" algn="ctr">
                      <a:solidFill>
                        <a:srgbClr val="0C0C0C"/>
                      </a:solidFill>
                      <a:prstDash val="solid"/>
                      <a:round/>
                      <a:headEnd type="none" w="med" len="med"/>
                      <a:tailEnd type="none" w="med" len="med"/>
                    </a:lnB>
                  </a:tcPr>
                </a:tc>
                <a:tc>
                  <a:txBody>
                    <a:bodyPr/>
                    <a:lstStyle/>
                    <a:p>
                      <a:pPr algn="ctr"/>
                      <a:r>
                        <a:rPr lang="en-US" dirty="0" smtClean="0">
                          <a:solidFill>
                            <a:schemeClr val="tx1"/>
                          </a:solidFill>
                        </a:rPr>
                        <a:t>[</a:t>
                      </a:r>
                      <a:r>
                        <a:rPr lang="en-US" sz="1800" kern="1200" dirty="0" smtClean="0">
                          <a:solidFill>
                            <a:schemeClr val="tx1"/>
                          </a:solidFill>
                          <a:effectLst/>
                        </a:rPr>
                        <a:t>‘’</a:t>
                      </a:r>
                      <a:r>
                        <a:rPr lang="en-US" dirty="0" smtClean="0">
                          <a:solidFill>
                            <a:schemeClr val="tx1"/>
                          </a:solidFill>
                        </a:rPr>
                        <a:t>]</a:t>
                      </a:r>
                    </a:p>
                    <a:p>
                      <a:pPr algn="ctr"/>
                      <a:r>
                        <a:rPr lang="en-US" dirty="0" smtClean="0">
                          <a:solidFill>
                            <a:schemeClr val="tx1"/>
                          </a:solidFill>
                        </a:rPr>
                        <a:t>v</a:t>
                      </a:r>
                      <a:r>
                        <a:rPr lang="en-US" baseline="-25000" dirty="0" smtClean="0">
                          <a:solidFill>
                            <a:schemeClr val="tx1"/>
                          </a:solidFill>
                        </a:rPr>
                        <a:t>2</a:t>
                      </a:r>
                      <a:endParaRPr lang="en-US" baseline="-25000" dirty="0">
                        <a:solidFill>
                          <a:schemeClr val="tx1"/>
                        </a:solidFill>
                      </a:endParaRPr>
                    </a:p>
                  </a:txBody>
                  <a:tcPr>
                    <a:lnB w="38100" cap="flat" cmpd="sng" algn="ctr">
                      <a:solidFill>
                        <a:srgbClr val="0C0C0C"/>
                      </a:solidFill>
                      <a:prstDash val="solid"/>
                      <a:round/>
                      <a:headEnd type="none" w="med" len="med"/>
                      <a:tailEnd type="none" w="med" len="med"/>
                    </a:lnB>
                  </a:tcPr>
                </a:tc>
                <a:extLst>
                  <a:ext uri="{0D108BD9-81ED-4DB2-BD59-A6C34878D82A}">
                    <a16:rowId xmlns:a16="http://schemas.microsoft.com/office/drawing/2014/main" val="1965628185"/>
                  </a:ext>
                </a:extLst>
              </a:tr>
              <a:tr h="370840">
                <a:tc>
                  <a:txBody>
                    <a:bodyPr/>
                    <a:lstStyle/>
                    <a:p>
                      <a:pPr algn="ctr"/>
                      <a:r>
                        <a:rPr lang="en-US" dirty="0" smtClean="0">
                          <a:solidFill>
                            <a:schemeClr val="tx1"/>
                          </a:solidFill>
                        </a:rPr>
                        <a:t>a</a:t>
                      </a:r>
                      <a:endParaRPr lang="en-US" dirty="0">
                        <a:solidFill>
                          <a:schemeClr val="tx1"/>
                        </a:solidFill>
                      </a:endParaRPr>
                    </a:p>
                  </a:txBody>
                  <a:tcPr>
                    <a:lnR w="38100" cap="flat" cmpd="sng" algn="ctr">
                      <a:no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37</a:t>
                      </a:r>
                      <a:endParaRPr lang="en-US" dirty="0">
                        <a:solidFill>
                          <a:schemeClr val="tx1"/>
                        </a:solidFill>
                      </a:endParaRPr>
                    </a:p>
                  </a:txBody>
                  <a:tcPr>
                    <a:lnL w="381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7</a:t>
                      </a:r>
                      <a:endParaRPr lang="en-US" baseline="-25000" dirty="0">
                        <a:solidFill>
                          <a:schemeClr val="tx1"/>
                        </a:solidFill>
                      </a:endParaRPr>
                    </a:p>
                  </a:txBody>
                  <a:tcPr>
                    <a:lnL w="38100" cap="flat" cmpd="sng" algn="ctr">
                      <a:solidFill>
                        <a:srgbClr val="0C0C0C"/>
                      </a:solidFill>
                      <a:prstDash val="solid"/>
                      <a:round/>
                      <a:headEnd type="none" w="med" len="med"/>
                      <a:tailEnd type="none" w="med" len="med"/>
                    </a:lnL>
                    <a:lnT w="38100" cap="flat" cmpd="sng" algn="ctr">
                      <a:solidFill>
                        <a:srgbClr val="0C0C0C"/>
                      </a:solidFill>
                      <a:prstDash val="solid"/>
                      <a:round/>
                      <a:headEnd type="none" w="med" len="med"/>
                      <a:tailEnd type="none" w="med" len="med"/>
                    </a:lnT>
                  </a:tcPr>
                </a:tc>
                <a:tc>
                  <a:txBody>
                    <a:bodyPr/>
                    <a:lstStyle/>
                    <a:p>
                      <a:pPr algn="ctr"/>
                      <a:r>
                        <a:rPr lang="en-US" dirty="0" smtClean="0">
                          <a:solidFill>
                            <a:schemeClr val="tx1"/>
                          </a:solidFill>
                        </a:rPr>
                        <a:t>‘</a:t>
                      </a:r>
                      <a:r>
                        <a:rPr lang="en-US" dirty="0" err="1" smtClean="0">
                          <a:solidFill>
                            <a:schemeClr val="tx1"/>
                          </a:solidFill>
                        </a:rPr>
                        <a:t>dan</a:t>
                      </a:r>
                      <a:r>
                        <a:rPr lang="en-US" dirty="0" smtClean="0">
                          <a:solidFill>
                            <a:schemeClr val="tx1"/>
                          </a:solidFill>
                        </a:rPr>
                        <a:t>’</a:t>
                      </a:r>
                      <a:endParaRPr lang="en-US" baseline="-25000" dirty="0">
                        <a:solidFill>
                          <a:schemeClr val="tx1"/>
                        </a:solidFill>
                      </a:endParaRPr>
                    </a:p>
                  </a:txBody>
                  <a:tcPr>
                    <a:lnT w="38100" cap="flat" cmpd="sng" algn="ctr">
                      <a:solidFill>
                        <a:srgbClr val="0C0C0C"/>
                      </a:solidFill>
                      <a:prstDash val="solid"/>
                      <a:round/>
                      <a:headEnd type="none" w="med" len="med"/>
                      <a:tailEnd type="none" w="med" len="med"/>
                    </a:lnT>
                  </a:tcPr>
                </a:tc>
                <a:extLst>
                  <a:ext uri="{0D108BD9-81ED-4DB2-BD59-A6C34878D82A}">
                    <a16:rowId xmlns:a16="http://schemas.microsoft.com/office/drawing/2014/main" val="618310964"/>
                  </a:ext>
                </a:extLst>
              </a:tr>
              <a:tr h="370840">
                <a:tc>
                  <a:txBody>
                    <a:bodyPr/>
                    <a:lstStyle/>
                    <a:p>
                      <a:pPr algn="ctr"/>
                      <a:r>
                        <a:rPr lang="en-US" dirty="0" smtClean="0">
                          <a:solidFill>
                            <a:srgbClr val="C00000"/>
                          </a:solidFill>
                        </a:rPr>
                        <a:t>a</a:t>
                      </a:r>
                      <a:endParaRPr lang="en-US" dirty="0">
                        <a:solidFill>
                          <a:srgbClr val="C00000"/>
                        </a:solidFill>
                      </a:endParaRPr>
                    </a:p>
                  </a:txBody>
                  <a:tcPr>
                    <a:lnR w="38100" cap="flat" cmpd="sng" algn="ctr">
                      <a:noFill/>
                      <a:prstDash val="solid"/>
                      <a:round/>
                      <a:headEnd type="none" w="med" len="med"/>
                      <a:tailEnd type="none" w="med" len="med"/>
                    </a:lnR>
                  </a:tcPr>
                </a:tc>
                <a:tc>
                  <a:txBody>
                    <a:bodyPr/>
                    <a:lstStyle/>
                    <a:p>
                      <a:pPr algn="ctr"/>
                      <a:r>
                        <a:rPr lang="en-US" dirty="0" smtClean="0">
                          <a:solidFill>
                            <a:srgbClr val="C00000"/>
                          </a:solidFill>
                        </a:rPr>
                        <a:t>20</a:t>
                      </a:r>
                      <a:endParaRPr lang="en-US" dirty="0">
                        <a:solidFill>
                          <a:srgbClr val="C00000"/>
                        </a:solidFill>
                      </a:endParaRPr>
                    </a:p>
                  </a:txBody>
                  <a:tcPr>
                    <a:lnL w="381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dirty="0" smtClean="0">
                          <a:solidFill>
                            <a:srgbClr val="C00000"/>
                          </a:solidFill>
                        </a:rPr>
                        <a:t>0</a:t>
                      </a:r>
                      <a:endParaRPr lang="en-US" dirty="0">
                        <a:solidFill>
                          <a:srgbClr val="C00000"/>
                        </a:solidFill>
                      </a:endParaRPr>
                    </a:p>
                  </a:txBody>
                  <a:tcPr>
                    <a:lnL w="38100" cap="flat" cmpd="sng" algn="ctr">
                      <a:solidFill>
                        <a:srgbClr val="0C0C0C"/>
                      </a:solidFill>
                      <a:prstDash val="solid"/>
                      <a:round/>
                      <a:headEnd type="none" w="med" len="med"/>
                      <a:tailEnd type="none" w="med" len="med"/>
                    </a:lnL>
                  </a:tcPr>
                </a:tc>
                <a:tc>
                  <a:txBody>
                    <a:bodyPr/>
                    <a:lstStyle/>
                    <a:p>
                      <a:pPr algn="ctr"/>
                      <a:r>
                        <a:rPr lang="en-US" dirty="0" smtClean="0">
                          <a:solidFill>
                            <a:srgbClr val="C00000"/>
                          </a:solidFill>
                        </a:rPr>
                        <a:t>‘’</a:t>
                      </a:r>
                      <a:endParaRPr lang="en-US" dirty="0">
                        <a:solidFill>
                          <a:srgbClr val="C00000"/>
                        </a:solidFill>
                      </a:endParaRPr>
                    </a:p>
                  </a:txBody>
                  <a:tcPr/>
                </a:tc>
                <a:extLst>
                  <a:ext uri="{0D108BD9-81ED-4DB2-BD59-A6C34878D82A}">
                    <a16:rowId xmlns:a16="http://schemas.microsoft.com/office/drawing/2014/main" val="1581229886"/>
                  </a:ext>
                </a:extLst>
              </a:tr>
              <a:tr h="370840">
                <a:tc>
                  <a:txBody>
                    <a:bodyPr/>
                    <a:lstStyle/>
                    <a:p>
                      <a:pPr algn="ctr"/>
                      <a:r>
                        <a:rPr lang="en-US" b="0" dirty="0" smtClean="0">
                          <a:solidFill>
                            <a:schemeClr val="tx1"/>
                          </a:solidFill>
                        </a:rPr>
                        <a:t>b</a:t>
                      </a:r>
                      <a:endParaRPr lang="en-US" b="0" dirty="0">
                        <a:solidFill>
                          <a:schemeClr val="tx1"/>
                        </a:solidFill>
                      </a:endParaRPr>
                    </a:p>
                  </a:txBody>
                  <a:tcPr>
                    <a:lnR w="38100" cap="flat" cmpd="sng" algn="ctr">
                      <a:noFill/>
                      <a:prstDash val="solid"/>
                      <a:round/>
                      <a:headEnd type="none" w="med" len="med"/>
                      <a:tailEnd type="none" w="med" len="med"/>
                    </a:lnR>
                  </a:tcPr>
                </a:tc>
                <a:tc>
                  <a:txBody>
                    <a:bodyPr/>
                    <a:lstStyle/>
                    <a:p>
                      <a:pPr algn="ctr"/>
                      <a:r>
                        <a:rPr lang="en-US" b="0" dirty="0" smtClean="0">
                          <a:solidFill>
                            <a:schemeClr val="tx1"/>
                          </a:solidFill>
                        </a:rPr>
                        <a:t>25</a:t>
                      </a:r>
                      <a:endParaRPr lang="en-US" b="0" dirty="0">
                        <a:solidFill>
                          <a:schemeClr val="tx1"/>
                        </a:solidFill>
                      </a:endParaRPr>
                    </a:p>
                  </a:txBody>
                  <a:tcPr>
                    <a:lnL w="381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0</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tc>
                  <a:txBody>
                    <a:bodyPr/>
                    <a:lstStyle/>
                    <a:p>
                      <a:pPr algn="ctr"/>
                      <a:r>
                        <a:rPr lang="en-US" b="0" dirty="0" smtClean="0">
                          <a:solidFill>
                            <a:schemeClr val="tx1"/>
                          </a:solidFill>
                        </a:rPr>
                        <a:t>‘</a:t>
                      </a:r>
                      <a:r>
                        <a:rPr lang="en-US" b="0" dirty="0" err="1" smtClean="0">
                          <a:solidFill>
                            <a:schemeClr val="tx1"/>
                          </a:solidFill>
                        </a:rPr>
                        <a:t>dylan</a:t>
                      </a:r>
                      <a:r>
                        <a:rPr lang="en-US" b="0" dirty="0" smtClean="0">
                          <a:solidFill>
                            <a:schemeClr val="tx1"/>
                          </a:solidFill>
                        </a:rPr>
                        <a:t>'</a:t>
                      </a:r>
                      <a:endParaRPr lang="en-US" b="0" dirty="0">
                        <a:solidFill>
                          <a:schemeClr val="tx1"/>
                        </a:solidFill>
                      </a:endParaRPr>
                    </a:p>
                  </a:txBody>
                  <a:tcPr/>
                </a:tc>
                <a:extLst>
                  <a:ext uri="{0D108BD9-81ED-4DB2-BD59-A6C34878D82A}">
                    <a16:rowId xmlns:a16="http://schemas.microsoft.com/office/drawing/2014/main" val="880977948"/>
                  </a:ext>
                </a:extLst>
              </a:tr>
              <a:tr h="370840">
                <a:tc>
                  <a:txBody>
                    <a:bodyPr/>
                    <a:lstStyle/>
                    <a:p>
                      <a:pPr algn="ctr"/>
                      <a:r>
                        <a:rPr lang="en-US" b="0" dirty="0" smtClean="0">
                          <a:solidFill>
                            <a:schemeClr val="tx1"/>
                          </a:solidFill>
                        </a:rPr>
                        <a:t>b</a:t>
                      </a:r>
                      <a:endParaRPr lang="en-US" b="0" dirty="0">
                        <a:solidFill>
                          <a:schemeClr val="tx1"/>
                        </a:solidFill>
                      </a:endParaRPr>
                    </a:p>
                  </a:txBody>
                  <a:tcPr>
                    <a:lnR w="38100" cap="flat" cmpd="sng" algn="ctr">
                      <a:noFill/>
                      <a:prstDash val="solid"/>
                      <a:round/>
                      <a:headEnd type="none" w="med" len="med"/>
                      <a:tailEnd type="none" w="med" len="med"/>
                    </a:lnR>
                  </a:tcPr>
                </a:tc>
                <a:tc>
                  <a:txBody>
                    <a:bodyPr/>
                    <a:lstStyle/>
                    <a:p>
                      <a:pPr algn="ctr"/>
                      <a:r>
                        <a:rPr lang="en-US" b="0" dirty="0" smtClean="0">
                          <a:solidFill>
                            <a:schemeClr val="tx1"/>
                          </a:solidFill>
                        </a:rPr>
                        <a:t>20</a:t>
                      </a:r>
                      <a:endParaRPr lang="en-US" b="0" dirty="0">
                        <a:solidFill>
                          <a:schemeClr val="tx1"/>
                        </a:solidFill>
                      </a:endParaRPr>
                    </a:p>
                  </a:txBody>
                  <a:tcPr>
                    <a:lnL w="38100" cap="flat" cmpd="sng" algn="ctr">
                      <a:noFill/>
                      <a:prstDash val="solid"/>
                      <a:round/>
                      <a:headEnd type="none" w="med" len="med"/>
                      <a:tailEnd type="none" w="med" len="med"/>
                    </a:lnL>
                    <a:lnR w="38100" cap="flat" cmpd="sng" algn="ctr">
                      <a:solidFill>
                        <a:srgbClr val="0C0C0C"/>
                      </a:solidFill>
                      <a:prstDash val="solid"/>
                      <a:round/>
                      <a:headEnd type="none" w="med" len="med"/>
                      <a:tailEnd type="none" w="med" len="med"/>
                    </a:lnR>
                  </a:tcPr>
                </a:tc>
                <a:tc>
                  <a:txBody>
                    <a:bodyPr/>
                    <a:lstStyle/>
                    <a:p>
                      <a:pPr algn="ctr"/>
                      <a:r>
                        <a:rPr lang="en-US" b="0" dirty="0" smtClean="0">
                          <a:solidFill>
                            <a:schemeClr val="tx1"/>
                          </a:solidFill>
                        </a:rPr>
                        <a:t>2</a:t>
                      </a:r>
                      <a:endParaRPr lang="en-US" b="0" dirty="0">
                        <a:solidFill>
                          <a:schemeClr val="tx1"/>
                        </a:solidFill>
                      </a:endParaRPr>
                    </a:p>
                  </a:txBody>
                  <a:tcPr>
                    <a:lnL w="38100" cap="flat" cmpd="sng" algn="ctr">
                      <a:solidFill>
                        <a:srgbClr val="0C0C0C"/>
                      </a:solidFill>
                      <a:prstDash val="solid"/>
                      <a:round/>
                      <a:headEnd type="none" w="med" len="med"/>
                      <a:tailEnd type="none" w="med" len="med"/>
                    </a:ln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‘bill’</a:t>
                      </a:r>
                    </a:p>
                  </a:txBody>
                  <a:tcPr/>
                </a:tc>
                <a:extLst>
                  <a:ext uri="{0D108BD9-81ED-4DB2-BD59-A6C34878D82A}">
                    <a16:rowId xmlns:a16="http://schemas.microsoft.com/office/drawing/2014/main" val="2333907495"/>
                  </a:ext>
                </a:extLst>
              </a:tr>
            </a:tbl>
          </a:graphicData>
        </a:graphic>
      </p:graphicFrame>
      <p:sp>
        <p:nvSpPr>
          <p:cNvPr id="8" name="Rectangle 7"/>
          <p:cNvSpPr/>
          <p:nvPr/>
        </p:nvSpPr>
        <p:spPr>
          <a:xfrm>
            <a:off x="3650382" y="4274865"/>
            <a:ext cx="771365" cy="646331"/>
          </a:xfrm>
          <a:prstGeom prst="rect">
            <a:avLst/>
          </a:prstGeom>
        </p:spPr>
        <p:txBody>
          <a:bodyPr wrap="none">
            <a:spAutoFit/>
          </a:bodyPr>
          <a:lstStyle/>
          <a:p>
            <a:r>
              <a:rPr lang="en-US" sz="3600" dirty="0" smtClean="0"/>
              <a:t>⋈</a:t>
            </a:r>
            <a:r>
              <a:rPr lang="en-US" sz="2400" baseline="-25000" dirty="0" smtClean="0"/>
              <a:t>⊗</a:t>
            </a:r>
            <a:endParaRPr lang="en-US" sz="3600" baseline="-25000" dirty="0"/>
          </a:p>
        </p:txBody>
      </p:sp>
      <p:sp>
        <p:nvSpPr>
          <p:cNvPr id="9" name="Rectangle 8"/>
          <p:cNvSpPr/>
          <p:nvPr/>
        </p:nvSpPr>
        <p:spPr>
          <a:xfrm rot="5400000">
            <a:off x="5498669" y="4286473"/>
            <a:ext cx="567784" cy="646331"/>
          </a:xfrm>
          <a:prstGeom prst="rect">
            <a:avLst/>
          </a:prstGeom>
        </p:spPr>
        <p:txBody>
          <a:bodyPr wrap="none">
            <a:spAutoFit/>
          </a:bodyPr>
          <a:lstStyle/>
          <a:p>
            <a:r>
              <a:rPr lang="en-US" sz="3600" dirty="0"/>
              <a:t>⋈</a:t>
            </a:r>
          </a:p>
        </p:txBody>
      </p:sp>
      <p:sp>
        <p:nvSpPr>
          <p:cNvPr id="10" name="Rectangle 9"/>
          <p:cNvSpPr/>
          <p:nvPr/>
        </p:nvSpPr>
        <p:spPr>
          <a:xfrm>
            <a:off x="7148902" y="4336420"/>
            <a:ext cx="707630" cy="523220"/>
          </a:xfrm>
          <a:prstGeom prst="rect">
            <a:avLst/>
          </a:prstGeom>
        </p:spPr>
        <p:txBody>
          <a:bodyPr wrap="none" anchor="ctr">
            <a:spAutoFit/>
          </a:bodyPr>
          <a:lstStyle/>
          <a:p>
            <a:r>
              <a:rPr lang="en-US" sz="2800" dirty="0" err="1" smtClean="0"/>
              <a:t>ext</a:t>
            </a:r>
            <a:r>
              <a:rPr lang="en-US" sz="2400" baseline="-25000" dirty="0" err="1" smtClean="0"/>
              <a:t>f</a:t>
            </a:r>
            <a:endParaRPr lang="en-US" sz="2800" dirty="0"/>
          </a:p>
        </p:txBody>
      </p:sp>
      <p:sp>
        <p:nvSpPr>
          <p:cNvPr id="11" name="Rectangle 10"/>
          <p:cNvSpPr/>
          <p:nvPr/>
        </p:nvSpPr>
        <p:spPr>
          <a:xfrm>
            <a:off x="5798660" y="4572708"/>
            <a:ext cx="385042" cy="369332"/>
          </a:xfrm>
          <a:prstGeom prst="rect">
            <a:avLst/>
          </a:prstGeom>
        </p:spPr>
        <p:txBody>
          <a:bodyPr wrap="none">
            <a:spAutoFit/>
          </a:bodyPr>
          <a:lstStyle/>
          <a:p>
            <a:r>
              <a:rPr lang="en-US" dirty="0">
                <a:latin typeface="Roboto"/>
              </a:rPr>
              <a:t>⨁</a:t>
            </a:r>
            <a:endParaRPr lang="en-US" dirty="0"/>
          </a:p>
        </p:txBody>
      </p:sp>
      <p:sp>
        <p:nvSpPr>
          <p:cNvPr id="12" name="TextBox 11"/>
          <p:cNvSpPr txBox="1"/>
          <p:nvPr/>
        </p:nvSpPr>
        <p:spPr>
          <a:xfrm>
            <a:off x="3579476" y="3831673"/>
            <a:ext cx="769763" cy="523220"/>
          </a:xfrm>
          <a:prstGeom prst="rect">
            <a:avLst/>
          </a:prstGeom>
          <a:noFill/>
        </p:spPr>
        <p:txBody>
          <a:bodyPr wrap="none" rtlCol="0">
            <a:spAutoFit/>
          </a:bodyPr>
          <a:lstStyle/>
          <a:p>
            <a:r>
              <a:rPr lang="en-US" sz="2800" b="1" i="1" dirty="0" smtClean="0"/>
              <a:t>Join</a:t>
            </a:r>
            <a:endParaRPr lang="en-US" sz="2800" b="1" i="1" dirty="0"/>
          </a:p>
        </p:txBody>
      </p:sp>
      <p:sp>
        <p:nvSpPr>
          <p:cNvPr id="13" name="TextBox 12"/>
          <p:cNvSpPr txBox="1"/>
          <p:nvPr/>
        </p:nvSpPr>
        <p:spPr>
          <a:xfrm>
            <a:off x="5227069" y="3834197"/>
            <a:ext cx="1074333" cy="523220"/>
          </a:xfrm>
          <a:prstGeom prst="rect">
            <a:avLst/>
          </a:prstGeom>
          <a:noFill/>
        </p:spPr>
        <p:txBody>
          <a:bodyPr wrap="none" rtlCol="0">
            <a:spAutoFit/>
          </a:bodyPr>
          <a:lstStyle/>
          <a:p>
            <a:r>
              <a:rPr lang="en-US" sz="2800" b="1" i="1" dirty="0" smtClean="0"/>
              <a:t>Union</a:t>
            </a:r>
            <a:endParaRPr lang="en-US" sz="2800" b="1" i="1" dirty="0"/>
          </a:p>
        </p:txBody>
      </p:sp>
      <p:sp>
        <p:nvSpPr>
          <p:cNvPr id="14" name="TextBox 13"/>
          <p:cNvSpPr txBox="1"/>
          <p:nvPr/>
        </p:nvSpPr>
        <p:spPr>
          <a:xfrm>
            <a:off x="6702542" y="3831673"/>
            <a:ext cx="1619418" cy="523220"/>
          </a:xfrm>
          <a:prstGeom prst="rect">
            <a:avLst/>
          </a:prstGeom>
          <a:noFill/>
        </p:spPr>
        <p:txBody>
          <a:bodyPr wrap="none" rtlCol="0">
            <a:spAutoFit/>
          </a:bodyPr>
          <a:lstStyle/>
          <a:p>
            <a:r>
              <a:rPr lang="en-US" sz="2800" b="1" i="1" dirty="0" smtClean="0"/>
              <a:t>Extension</a:t>
            </a:r>
            <a:endParaRPr lang="en-US" sz="2800" b="1" i="1" dirty="0"/>
          </a:p>
        </p:txBody>
      </p:sp>
      <p:sp>
        <p:nvSpPr>
          <p:cNvPr id="15" name="TextBox 14"/>
          <p:cNvSpPr txBox="1"/>
          <p:nvPr/>
        </p:nvSpPr>
        <p:spPr>
          <a:xfrm>
            <a:off x="510296" y="1694285"/>
            <a:ext cx="3260636" cy="1077218"/>
          </a:xfrm>
          <a:prstGeom prst="rect">
            <a:avLst/>
          </a:prstGeom>
          <a:noFill/>
        </p:spPr>
        <p:txBody>
          <a:bodyPr wrap="none" rtlCol="0">
            <a:spAutoFit/>
          </a:bodyPr>
          <a:lstStyle/>
          <a:p>
            <a:r>
              <a:rPr lang="en-US" sz="3200" dirty="0" smtClean="0"/>
              <a:t>Objects: </a:t>
            </a:r>
            <a:br>
              <a:rPr lang="en-US" sz="3200" dirty="0" smtClean="0"/>
            </a:br>
            <a:r>
              <a:rPr lang="en-US" sz="3200" b="1" i="1" dirty="0" smtClean="0"/>
              <a:t>Associative Tables</a:t>
            </a:r>
            <a:endParaRPr lang="en-US" sz="3200" b="1" i="1" dirty="0"/>
          </a:p>
        </p:txBody>
      </p:sp>
      <p:sp>
        <p:nvSpPr>
          <p:cNvPr id="16" name="TextBox 15"/>
          <p:cNvSpPr txBox="1"/>
          <p:nvPr/>
        </p:nvSpPr>
        <p:spPr>
          <a:xfrm>
            <a:off x="510296" y="3772642"/>
            <a:ext cx="1961627" cy="584775"/>
          </a:xfrm>
          <a:prstGeom prst="rect">
            <a:avLst/>
          </a:prstGeom>
          <a:noFill/>
        </p:spPr>
        <p:txBody>
          <a:bodyPr wrap="none" rtlCol="0">
            <a:spAutoFit/>
          </a:bodyPr>
          <a:lstStyle/>
          <a:p>
            <a:r>
              <a:rPr lang="en-US" sz="3200" dirty="0" smtClean="0"/>
              <a:t>Operators:</a:t>
            </a:r>
            <a:endParaRPr lang="en-US" sz="3200" i="1" dirty="0"/>
          </a:p>
        </p:txBody>
      </p:sp>
      <p:sp>
        <p:nvSpPr>
          <p:cNvPr id="24" name="Rectangle 23"/>
          <p:cNvSpPr/>
          <p:nvPr/>
        </p:nvSpPr>
        <p:spPr>
          <a:xfrm>
            <a:off x="3512907" y="5833130"/>
            <a:ext cx="2889160" cy="646331"/>
          </a:xfrm>
          <a:prstGeom prst="rect">
            <a:avLst/>
          </a:prstGeom>
        </p:spPr>
        <p:txBody>
          <a:bodyPr wrap="square">
            <a:spAutoFit/>
          </a:bodyPr>
          <a:lstStyle/>
          <a:p>
            <a:r>
              <a:rPr lang="en-US" sz="1200" dirty="0" smtClean="0"/>
              <a:t>Join and Union adapted from:</a:t>
            </a:r>
          </a:p>
          <a:p>
            <a:r>
              <a:rPr lang="en-US" sz="1200" dirty="0" smtClean="0"/>
              <a:t>M</a:t>
            </a:r>
            <a:r>
              <a:rPr lang="en-US" sz="1200" dirty="0"/>
              <a:t>. </a:t>
            </a:r>
            <a:r>
              <a:rPr lang="en-US" sz="1200" dirty="0" err="1"/>
              <a:t>Spight</a:t>
            </a:r>
            <a:r>
              <a:rPr lang="en-US" sz="1200" dirty="0"/>
              <a:t> and V. </a:t>
            </a:r>
            <a:r>
              <a:rPr lang="en-US" sz="1200" dirty="0" err="1"/>
              <a:t>Tropashko</a:t>
            </a:r>
            <a:r>
              <a:rPr lang="en-US" sz="1200" dirty="0"/>
              <a:t>. </a:t>
            </a:r>
            <a:endParaRPr lang="en-US" sz="1200" dirty="0" smtClean="0"/>
          </a:p>
          <a:p>
            <a:r>
              <a:rPr lang="en-US" sz="1200" i="1" dirty="0" smtClean="0"/>
              <a:t>First </a:t>
            </a:r>
            <a:r>
              <a:rPr lang="en-US" sz="1200" i="1" dirty="0"/>
              <a:t>steps in </a:t>
            </a:r>
            <a:r>
              <a:rPr lang="en-US" sz="1200" i="1" dirty="0" smtClean="0"/>
              <a:t>relational lattice</a:t>
            </a:r>
            <a:r>
              <a:rPr lang="en-US" sz="1200" dirty="0" smtClean="0"/>
              <a:t>. 2006.</a:t>
            </a:r>
          </a:p>
        </p:txBody>
      </p:sp>
      <p:sp>
        <p:nvSpPr>
          <p:cNvPr id="36" name="Rectangle 35"/>
          <p:cNvSpPr/>
          <p:nvPr/>
        </p:nvSpPr>
        <p:spPr>
          <a:xfrm>
            <a:off x="6541889" y="5833130"/>
            <a:ext cx="1881023" cy="646331"/>
          </a:xfrm>
          <a:prstGeom prst="rect">
            <a:avLst/>
          </a:prstGeom>
        </p:spPr>
        <p:txBody>
          <a:bodyPr wrap="square">
            <a:spAutoFit/>
          </a:bodyPr>
          <a:lstStyle/>
          <a:p>
            <a:r>
              <a:rPr lang="en-US" sz="1200" dirty="0" smtClean="0"/>
              <a:t>Ext is similar to</a:t>
            </a:r>
            <a:br>
              <a:rPr lang="en-US" sz="1200" dirty="0" smtClean="0"/>
            </a:br>
            <a:r>
              <a:rPr lang="en-US" sz="1200" dirty="0" smtClean="0"/>
              <a:t>monadic bind,</a:t>
            </a:r>
            <a:br>
              <a:rPr lang="en-US" sz="1200" dirty="0" smtClean="0"/>
            </a:br>
            <a:r>
              <a:rPr lang="en-US" sz="1200" dirty="0" smtClean="0"/>
              <a:t>without deleting keys</a:t>
            </a:r>
            <a:endParaRPr lang="en-US" sz="1200" dirty="0"/>
          </a:p>
        </p:txBody>
      </p:sp>
      <p:sp>
        <p:nvSpPr>
          <p:cNvPr id="37" name="TextBox 36"/>
          <p:cNvSpPr txBox="1"/>
          <p:nvPr/>
        </p:nvSpPr>
        <p:spPr>
          <a:xfrm>
            <a:off x="606730" y="2781356"/>
            <a:ext cx="3043652" cy="707886"/>
          </a:xfrm>
          <a:prstGeom prst="rect">
            <a:avLst/>
          </a:prstGeom>
          <a:noFill/>
          <a:ln>
            <a:solidFill>
              <a:schemeClr val="accent1"/>
            </a:solidFill>
          </a:ln>
        </p:spPr>
        <p:txBody>
          <a:bodyPr wrap="square" rtlCol="0">
            <a:spAutoFit/>
          </a:bodyPr>
          <a:lstStyle/>
          <a:p>
            <a:pPr algn="ctr"/>
            <a:r>
              <a:rPr lang="en-US" sz="2000" dirty="0" smtClean="0"/>
              <a:t>Total functions from keys to values with finite support</a:t>
            </a:r>
            <a:endParaRPr lang="en-US" sz="2000" i="1" dirty="0"/>
          </a:p>
        </p:txBody>
      </p:sp>
      <p:sp>
        <p:nvSpPr>
          <p:cNvPr id="2" name="Right Brace 1"/>
          <p:cNvSpPr/>
          <p:nvPr/>
        </p:nvSpPr>
        <p:spPr>
          <a:xfrm>
            <a:off x="6790028" y="1441090"/>
            <a:ext cx="141667" cy="33359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 name="TextBox 2"/>
          <p:cNvSpPr txBox="1"/>
          <p:nvPr/>
        </p:nvSpPr>
        <p:spPr>
          <a:xfrm>
            <a:off x="6931695" y="1441090"/>
            <a:ext cx="1815921" cy="369332"/>
          </a:xfrm>
          <a:prstGeom prst="rect">
            <a:avLst/>
          </a:prstGeom>
          <a:noFill/>
        </p:spPr>
        <p:txBody>
          <a:bodyPr wrap="square" rtlCol="0">
            <a:spAutoFit/>
          </a:bodyPr>
          <a:lstStyle/>
          <a:p>
            <a:r>
              <a:rPr lang="en-US" dirty="0" smtClean="0"/>
              <a:t>Default Values</a:t>
            </a:r>
            <a:endParaRPr lang="en-US" dirty="0"/>
          </a:p>
        </p:txBody>
      </p:sp>
      <p:sp>
        <p:nvSpPr>
          <p:cNvPr id="22" name="Right Brace 21"/>
          <p:cNvSpPr/>
          <p:nvPr/>
        </p:nvSpPr>
        <p:spPr>
          <a:xfrm rot="16200000">
            <a:off x="5914887" y="528541"/>
            <a:ext cx="141667" cy="145441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 name="Rectangle 5"/>
          <p:cNvSpPr/>
          <p:nvPr/>
        </p:nvSpPr>
        <p:spPr>
          <a:xfrm>
            <a:off x="5559589" y="823356"/>
            <a:ext cx="793807" cy="369332"/>
          </a:xfrm>
          <a:prstGeom prst="rect">
            <a:avLst/>
          </a:prstGeom>
        </p:spPr>
        <p:txBody>
          <a:bodyPr wrap="none">
            <a:spAutoFit/>
          </a:bodyPr>
          <a:lstStyle/>
          <a:p>
            <a:r>
              <a:rPr lang="en-US" dirty="0"/>
              <a:t>Values</a:t>
            </a:r>
          </a:p>
        </p:txBody>
      </p:sp>
      <p:sp>
        <p:nvSpPr>
          <p:cNvPr id="25" name="Right Brace 24"/>
          <p:cNvSpPr/>
          <p:nvPr/>
        </p:nvSpPr>
        <p:spPr>
          <a:xfrm rot="16200000">
            <a:off x="4557427" y="731435"/>
            <a:ext cx="141667" cy="104862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8" name="Rectangle 27"/>
          <p:cNvSpPr/>
          <p:nvPr/>
        </p:nvSpPr>
        <p:spPr>
          <a:xfrm>
            <a:off x="4311651" y="823356"/>
            <a:ext cx="604856" cy="369332"/>
          </a:xfrm>
          <a:prstGeom prst="rect">
            <a:avLst/>
          </a:prstGeom>
        </p:spPr>
        <p:txBody>
          <a:bodyPr wrap="square">
            <a:spAutoFit/>
          </a:bodyPr>
          <a:lstStyle/>
          <a:p>
            <a:r>
              <a:rPr lang="en-US" dirty="0" smtClean="0"/>
              <a:t>Keys</a:t>
            </a:r>
            <a:endParaRPr lang="en-US" dirty="0"/>
          </a:p>
        </p:txBody>
      </p:sp>
      <p:sp>
        <p:nvSpPr>
          <p:cNvPr id="29" name="Rectangle 28"/>
          <p:cNvSpPr/>
          <p:nvPr/>
        </p:nvSpPr>
        <p:spPr>
          <a:xfrm>
            <a:off x="4551021" y="494063"/>
            <a:ext cx="1363648" cy="369332"/>
          </a:xfrm>
          <a:prstGeom prst="rect">
            <a:avLst/>
          </a:prstGeom>
        </p:spPr>
        <p:txBody>
          <a:bodyPr wrap="square">
            <a:spAutoFit/>
          </a:bodyPr>
          <a:lstStyle/>
          <a:p>
            <a:pPr algn="ctr"/>
            <a:r>
              <a:rPr lang="en-US" dirty="0" smtClean="0"/>
              <a:t>Attributes</a:t>
            </a:r>
            <a:endParaRPr lang="en-US" dirty="0"/>
          </a:p>
        </p:txBody>
      </p:sp>
      <p:sp>
        <p:nvSpPr>
          <p:cNvPr id="17" name="TextBox 16"/>
          <p:cNvSpPr txBox="1"/>
          <p:nvPr/>
        </p:nvSpPr>
        <p:spPr>
          <a:xfrm>
            <a:off x="3066610" y="4946989"/>
            <a:ext cx="1692900" cy="646331"/>
          </a:xfrm>
          <a:prstGeom prst="rect">
            <a:avLst/>
          </a:prstGeom>
          <a:noFill/>
        </p:spPr>
        <p:txBody>
          <a:bodyPr wrap="none" rtlCol="0">
            <a:spAutoFit/>
          </a:bodyPr>
          <a:lstStyle/>
          <a:p>
            <a:pPr algn="ctr"/>
            <a:r>
              <a:rPr lang="en-US" dirty="0" smtClean="0"/>
              <a:t>“join keys,</a:t>
            </a:r>
            <a:br>
              <a:rPr lang="en-US" dirty="0" smtClean="0"/>
            </a:br>
            <a:r>
              <a:rPr lang="en-US" dirty="0" smtClean="0"/>
              <a:t>multiply values”</a:t>
            </a:r>
            <a:endParaRPr lang="en-US" dirty="0"/>
          </a:p>
        </p:txBody>
      </p:sp>
      <p:sp>
        <p:nvSpPr>
          <p:cNvPr id="30" name="TextBox 29"/>
          <p:cNvSpPr txBox="1"/>
          <p:nvPr/>
        </p:nvSpPr>
        <p:spPr>
          <a:xfrm>
            <a:off x="4984442" y="4946989"/>
            <a:ext cx="1613455" cy="646331"/>
          </a:xfrm>
          <a:prstGeom prst="rect">
            <a:avLst/>
          </a:prstGeom>
          <a:noFill/>
        </p:spPr>
        <p:txBody>
          <a:bodyPr wrap="none" rtlCol="0">
            <a:spAutoFit/>
          </a:bodyPr>
          <a:lstStyle/>
          <a:p>
            <a:pPr algn="ctr"/>
            <a:r>
              <a:rPr lang="en-US" dirty="0" smtClean="0"/>
              <a:t>“group by keys,</a:t>
            </a:r>
            <a:br>
              <a:rPr lang="en-US" dirty="0" smtClean="0"/>
            </a:br>
            <a:r>
              <a:rPr lang="en-US" dirty="0" smtClean="0"/>
              <a:t>add values”</a:t>
            </a:r>
            <a:endParaRPr lang="en-US" dirty="0"/>
          </a:p>
        </p:txBody>
      </p:sp>
      <p:sp>
        <p:nvSpPr>
          <p:cNvPr id="31" name="TextBox 30"/>
          <p:cNvSpPr txBox="1"/>
          <p:nvPr/>
        </p:nvSpPr>
        <p:spPr>
          <a:xfrm>
            <a:off x="6973263" y="4946989"/>
            <a:ext cx="1102674" cy="369332"/>
          </a:xfrm>
          <a:prstGeom prst="rect">
            <a:avLst/>
          </a:prstGeom>
          <a:noFill/>
        </p:spPr>
        <p:txBody>
          <a:bodyPr wrap="none" rtlCol="0">
            <a:spAutoFit/>
          </a:bodyPr>
          <a:lstStyle/>
          <a:p>
            <a:pPr algn="ctr"/>
            <a:r>
              <a:rPr lang="en-US" dirty="0" smtClean="0"/>
              <a:t>“</a:t>
            </a:r>
            <a:r>
              <a:rPr lang="en-US" dirty="0" err="1" smtClean="0"/>
              <a:t>flatmap</a:t>
            </a:r>
            <a:r>
              <a:rPr lang="en-US" dirty="0" smtClean="0"/>
              <a:t>”</a:t>
            </a:r>
            <a:endParaRPr lang="en-US" dirty="0"/>
          </a:p>
        </p:txBody>
      </p:sp>
      <p:sp>
        <p:nvSpPr>
          <p:cNvPr id="18" name="TextBox 17"/>
          <p:cNvSpPr txBox="1"/>
          <p:nvPr/>
        </p:nvSpPr>
        <p:spPr>
          <a:xfrm>
            <a:off x="676166" y="4546879"/>
            <a:ext cx="2001382" cy="707886"/>
          </a:xfrm>
          <a:prstGeom prst="rect">
            <a:avLst/>
          </a:prstGeom>
          <a:noFill/>
          <a:ln>
            <a:solidFill>
              <a:schemeClr val="accent1"/>
            </a:solidFill>
          </a:ln>
        </p:spPr>
        <p:txBody>
          <a:bodyPr wrap="none" rtlCol="0">
            <a:spAutoFit/>
          </a:bodyPr>
          <a:lstStyle/>
          <a:p>
            <a:pPr algn="ctr"/>
            <a:r>
              <a:rPr lang="en-US" sz="2000" dirty="0" smtClean="0">
                <a:latin typeface="+mj-lt"/>
              </a:rPr>
              <a:t>Parameterized by</a:t>
            </a:r>
          </a:p>
          <a:p>
            <a:pPr algn="ctr"/>
            <a:r>
              <a:rPr lang="en-US" sz="2000" dirty="0" smtClean="0">
                <a:latin typeface="+mj-lt"/>
              </a:rPr>
              <a:t>UDFs</a:t>
            </a:r>
            <a:r>
              <a:rPr lang="en-US" sz="2000" dirty="0">
                <a:latin typeface="+mj-lt"/>
              </a:rPr>
              <a:t>: </a:t>
            </a:r>
            <a:r>
              <a:rPr lang="en-US" sz="2000" dirty="0" smtClean="0">
                <a:latin typeface="+mj-lt"/>
              </a:rPr>
              <a:t>⊗, ⨁, f</a:t>
            </a:r>
          </a:p>
        </p:txBody>
      </p:sp>
      <p:grpSp>
        <p:nvGrpSpPr>
          <p:cNvPr id="20" name="Group 19"/>
          <p:cNvGrpSpPr/>
          <p:nvPr/>
        </p:nvGrpSpPr>
        <p:grpSpPr>
          <a:xfrm>
            <a:off x="1208821" y="227538"/>
            <a:ext cx="2214068" cy="1671567"/>
            <a:chOff x="2763159" y="2937258"/>
            <a:chExt cx="2214068" cy="1671567"/>
          </a:xfrm>
        </p:grpSpPr>
        <p:sp>
          <p:nvSpPr>
            <p:cNvPr id="32" name="TextBox 31"/>
            <p:cNvSpPr txBox="1"/>
            <p:nvPr/>
          </p:nvSpPr>
          <p:spPr>
            <a:xfrm>
              <a:off x="2763159" y="2937258"/>
              <a:ext cx="2214068" cy="1200329"/>
            </a:xfrm>
            <a:prstGeom prst="rect">
              <a:avLst/>
            </a:prstGeom>
            <a:noFill/>
            <a:effectLst>
              <a:softEdge rad="50800"/>
            </a:effectLst>
          </p:spPr>
          <p:txBody>
            <a:bodyPr wrap="none" rtlCol="0">
              <a:spAutoFit/>
            </a:bodyPr>
            <a:lstStyle/>
            <a:p>
              <a:r>
                <a:rPr lang="en-US" sz="7200" b="1" cap="small" dirty="0" smtClean="0">
                  <a:gradFill flip="none" rotWithShape="1">
                    <a:gsLst>
                      <a:gs pos="0">
                        <a:srgbClr val="4B2E83"/>
                      </a:gs>
                      <a:gs pos="100000">
                        <a:srgbClr val="A31F34"/>
                      </a:gs>
                    </a:gsLst>
                    <a:lin ang="10800000" scaled="1"/>
                    <a:tileRect/>
                  </a:gradFill>
                </a:rPr>
                <a:t>LARA</a:t>
              </a:r>
              <a:endParaRPr lang="en-US" sz="7200" b="1" cap="small" dirty="0">
                <a:gradFill flip="none" rotWithShape="1">
                  <a:gsLst>
                    <a:gs pos="0">
                      <a:srgbClr val="4B2E83"/>
                    </a:gs>
                    <a:gs pos="100000">
                      <a:srgbClr val="A31F34"/>
                    </a:gs>
                  </a:gsLst>
                  <a:lin ang="10800000" scaled="1"/>
                  <a:tileRect/>
                </a:gradFill>
              </a:endParaRPr>
            </a:p>
          </p:txBody>
        </p:sp>
        <p:sp>
          <p:nvSpPr>
            <p:cNvPr id="33" name="TextBox 32"/>
            <p:cNvSpPr txBox="1"/>
            <p:nvPr/>
          </p:nvSpPr>
          <p:spPr>
            <a:xfrm>
              <a:off x="4004608" y="3747050"/>
              <a:ext cx="694421" cy="707886"/>
            </a:xfrm>
            <a:prstGeom prst="rect">
              <a:avLst/>
            </a:prstGeom>
            <a:noFill/>
          </p:spPr>
          <p:txBody>
            <a:bodyPr wrap="none" rtlCol="0">
              <a:spAutoFit/>
            </a:bodyPr>
            <a:lstStyle/>
            <a:p>
              <a:pPr algn="ctr"/>
              <a:r>
                <a:rPr lang="el-GR" sz="4000" dirty="0" smtClean="0">
                  <a:solidFill>
                    <a:srgbClr val="4B2E83"/>
                  </a:solidFill>
                </a:rPr>
                <a:t>⊗</a:t>
              </a:r>
              <a:endParaRPr lang="en-US" sz="4000" dirty="0">
                <a:solidFill>
                  <a:srgbClr val="4B2E83"/>
                </a:solidFill>
              </a:endParaRPr>
            </a:p>
          </p:txBody>
        </p:sp>
        <p:sp>
          <p:nvSpPr>
            <p:cNvPr id="34" name="TextBox 33"/>
            <p:cNvSpPr txBox="1"/>
            <p:nvPr/>
          </p:nvSpPr>
          <p:spPr>
            <a:xfrm>
              <a:off x="3420830" y="3593162"/>
              <a:ext cx="822661" cy="1015663"/>
            </a:xfrm>
            <a:prstGeom prst="rect">
              <a:avLst/>
            </a:prstGeom>
            <a:noFill/>
            <a:effectLst/>
          </p:spPr>
          <p:txBody>
            <a:bodyPr wrap="none" rtlCol="0">
              <a:spAutoFit/>
            </a:bodyPr>
            <a:lstStyle/>
            <a:p>
              <a:pPr algn="ctr"/>
              <a:r>
                <a:rPr lang="el-GR" sz="6000" dirty="0" smtClean="0">
                  <a:solidFill>
                    <a:srgbClr val="8B2A6D"/>
                  </a:solidFill>
                </a:rPr>
                <a:t>⋈</a:t>
              </a:r>
              <a:endParaRPr lang="en-US" sz="6000" dirty="0">
                <a:solidFill>
                  <a:srgbClr val="8B2A6D"/>
                </a:solidFill>
              </a:endParaRPr>
            </a:p>
          </p:txBody>
        </p:sp>
        <p:sp>
          <p:nvSpPr>
            <p:cNvPr id="35" name="TextBox 34"/>
            <p:cNvSpPr txBox="1"/>
            <p:nvPr/>
          </p:nvSpPr>
          <p:spPr>
            <a:xfrm>
              <a:off x="2965292" y="3747050"/>
              <a:ext cx="694421" cy="707886"/>
            </a:xfrm>
            <a:prstGeom prst="rect">
              <a:avLst/>
            </a:prstGeom>
            <a:noFill/>
          </p:spPr>
          <p:txBody>
            <a:bodyPr wrap="none" rtlCol="0">
              <a:spAutoFit/>
            </a:bodyPr>
            <a:lstStyle/>
            <a:p>
              <a:pPr algn="ctr"/>
              <a:r>
                <a:rPr lang="el-GR" sz="4000" dirty="0" smtClean="0">
                  <a:solidFill>
                    <a:srgbClr val="A31F34"/>
                  </a:solidFill>
                </a:rPr>
                <a:t>⊕</a:t>
              </a:r>
              <a:endParaRPr lang="en-US" sz="4000" dirty="0">
                <a:solidFill>
                  <a:srgbClr val="A31F34"/>
                </a:solidFill>
              </a:endParaRPr>
            </a:p>
          </p:txBody>
        </p:sp>
      </p:grpSp>
      <p:sp>
        <p:nvSpPr>
          <p:cNvPr id="42" name="Rectangle 41"/>
          <p:cNvSpPr/>
          <p:nvPr/>
        </p:nvSpPr>
        <p:spPr>
          <a:xfrm>
            <a:off x="7194072" y="2658143"/>
            <a:ext cx="1363648" cy="369332"/>
          </a:xfrm>
          <a:prstGeom prst="rect">
            <a:avLst/>
          </a:prstGeom>
        </p:spPr>
        <p:txBody>
          <a:bodyPr wrap="square">
            <a:spAutoFit/>
          </a:bodyPr>
          <a:lstStyle/>
          <a:p>
            <a:r>
              <a:rPr lang="en-US" dirty="0" smtClean="0"/>
              <a:t>Support</a:t>
            </a:r>
            <a:endParaRPr lang="en-US" dirty="0"/>
          </a:p>
        </p:txBody>
      </p:sp>
      <p:cxnSp>
        <p:nvCxnSpPr>
          <p:cNvPr id="23" name="Straight Arrow Connector 22"/>
          <p:cNvCxnSpPr>
            <a:stCxn id="42" idx="1"/>
          </p:cNvCxnSpPr>
          <p:nvPr/>
        </p:nvCxnSpPr>
        <p:spPr>
          <a:xfrm flipH="1" flipV="1">
            <a:off x="6746240" y="2312126"/>
            <a:ext cx="447832" cy="530683"/>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42" idx="1"/>
          </p:cNvCxnSpPr>
          <p:nvPr/>
        </p:nvCxnSpPr>
        <p:spPr>
          <a:xfrm flipH="1">
            <a:off x="6790028" y="2842809"/>
            <a:ext cx="404044" cy="184666"/>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42" idx="1"/>
          </p:cNvCxnSpPr>
          <p:nvPr/>
        </p:nvCxnSpPr>
        <p:spPr>
          <a:xfrm flipH="1">
            <a:off x="6746240" y="2842809"/>
            <a:ext cx="447832" cy="549180"/>
          </a:xfrm>
          <a:prstGeom prst="straightConnector1">
            <a:avLst/>
          </a:prstGeom>
          <a:ln cap="rnd">
            <a:tailEnd type="triangle"/>
          </a:ln>
        </p:spPr>
        <p:style>
          <a:lnRef idx="2">
            <a:schemeClr val="accent1"/>
          </a:lnRef>
          <a:fillRef idx="0">
            <a:schemeClr val="accent1"/>
          </a:fillRef>
          <a:effectRef idx="1">
            <a:schemeClr val="accent1"/>
          </a:effectRef>
          <a:fontRef idx="minor">
            <a:schemeClr val="tx1"/>
          </a:fontRef>
        </p:style>
      </p:cxnSp>
      <p:sp>
        <p:nvSpPr>
          <p:cNvPr id="38" name="Right Brace 37"/>
          <p:cNvSpPr/>
          <p:nvPr/>
        </p:nvSpPr>
        <p:spPr>
          <a:xfrm>
            <a:off x="6931695" y="2087737"/>
            <a:ext cx="141667" cy="33359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9" name="TextBox 38"/>
          <p:cNvSpPr txBox="1"/>
          <p:nvPr/>
        </p:nvSpPr>
        <p:spPr>
          <a:xfrm>
            <a:off x="7032292" y="2087737"/>
            <a:ext cx="1924786" cy="369332"/>
          </a:xfrm>
          <a:prstGeom prst="rect">
            <a:avLst/>
          </a:prstGeom>
          <a:noFill/>
        </p:spPr>
        <p:txBody>
          <a:bodyPr wrap="square" rtlCol="0">
            <a:spAutoFit/>
          </a:bodyPr>
          <a:lstStyle/>
          <a:p>
            <a:r>
              <a:rPr lang="en-US" dirty="0" smtClean="0"/>
              <a:t>Each row is a tuple</a:t>
            </a:r>
            <a:endParaRPr lang="en-US" dirty="0"/>
          </a:p>
        </p:txBody>
      </p:sp>
    </p:spTree>
    <p:extLst>
      <p:ext uri="{BB962C8B-B14F-4D97-AF65-F5344CB8AC3E}">
        <p14:creationId xmlns:p14="http://schemas.microsoft.com/office/powerpoint/2010/main" val="263047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6" grpId="0"/>
      <p:bldP spid="24" grpId="0"/>
      <p:bldP spid="36" grpId="0"/>
      <p:bldP spid="17" grpId="0"/>
      <p:bldP spid="30" grpId="0"/>
      <p:bldP spid="31" grpId="0"/>
      <p:bldP spid="18" grpId="0" animBg="1"/>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5875</TotalTime>
  <Words>7968</Words>
  <Application>Microsoft Office PowerPoint</Application>
  <PresentationFormat>On-screen Show (4:3)</PresentationFormat>
  <Paragraphs>1885</Paragraphs>
  <Slides>54</Slides>
  <Notes>42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54</vt:i4>
      </vt:variant>
    </vt:vector>
  </HeadingPairs>
  <TitlesOfParts>
    <vt:vector size="66" baseType="lpstr">
      <vt:lpstr>Cambria Math</vt:lpstr>
      <vt:lpstr>Roboto</vt:lpstr>
      <vt:lpstr>Arial</vt:lpstr>
      <vt:lpstr>Open Sans Light</vt:lpstr>
      <vt:lpstr>Encode Sans Normal Black</vt:lpstr>
      <vt:lpstr>Uni Sans Regular</vt:lpstr>
      <vt:lpstr>Lucida Grande</vt:lpstr>
      <vt:lpstr>Calibri</vt:lpstr>
      <vt:lpstr>Wingdings</vt:lpstr>
      <vt:lpstr>Open Sans</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LaraDB: A Minimalist Kernel for Linear and Relational Algebra</dc:title>
  <dc:subject>Database query operators</dc:subject>
  <dc:creator>Dylan Hutchison</dc:creator>
  <cp:lastModifiedBy>Dylan Hutchison</cp:lastModifiedBy>
  <cp:revision>502</cp:revision>
  <cp:lastPrinted>2017-04-17T23:53:38Z</cp:lastPrinted>
  <dcterms:created xsi:type="dcterms:W3CDTF">2014-10-14T00:51:43Z</dcterms:created>
  <dcterms:modified xsi:type="dcterms:W3CDTF">2017-05-19T15:25:42Z</dcterms:modified>
</cp:coreProperties>
</file>